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65" r:id="rId2"/>
  </p:sldMasterIdLst>
  <p:notesMasterIdLst>
    <p:notesMasterId r:id="rId126"/>
  </p:notesMasterIdLst>
  <p:handoutMasterIdLst>
    <p:handoutMasterId r:id="rId127"/>
  </p:handoutMasterIdLst>
  <p:sldIdLst>
    <p:sldId id="386" r:id="rId3"/>
    <p:sldId id="259" r:id="rId4"/>
    <p:sldId id="588" r:id="rId5"/>
    <p:sldId id="607" r:id="rId6"/>
    <p:sldId id="589" r:id="rId7"/>
    <p:sldId id="590" r:id="rId8"/>
    <p:sldId id="447" r:id="rId9"/>
    <p:sldId id="606" r:id="rId10"/>
    <p:sldId id="473" r:id="rId11"/>
    <p:sldId id="475" r:id="rId12"/>
    <p:sldId id="521" r:id="rId13"/>
    <p:sldId id="567" r:id="rId14"/>
    <p:sldId id="568" r:id="rId15"/>
    <p:sldId id="569" r:id="rId16"/>
    <p:sldId id="570" r:id="rId17"/>
    <p:sldId id="571" r:id="rId18"/>
    <p:sldId id="266" r:id="rId19"/>
    <p:sldId id="477" r:id="rId20"/>
    <p:sldId id="269" r:id="rId21"/>
    <p:sldId id="449" r:id="rId22"/>
    <p:sldId id="268" r:id="rId23"/>
    <p:sldId id="267" r:id="rId24"/>
    <p:sldId id="321" r:id="rId25"/>
    <p:sldId id="478" r:id="rId26"/>
    <p:sldId id="642" r:id="rId27"/>
    <p:sldId id="273" r:id="rId28"/>
    <p:sldId id="514" r:id="rId29"/>
    <p:sldId id="572" r:id="rId30"/>
    <p:sldId id="573" r:id="rId31"/>
    <p:sldId id="574" r:id="rId32"/>
    <p:sldId id="575" r:id="rId33"/>
    <p:sldId id="576" r:id="rId34"/>
    <p:sldId id="515" r:id="rId35"/>
    <p:sldId id="516" r:id="rId36"/>
    <p:sldId id="490" r:id="rId37"/>
    <p:sldId id="407" r:id="rId38"/>
    <p:sldId id="408" r:id="rId39"/>
    <p:sldId id="448" r:id="rId40"/>
    <p:sldId id="564" r:id="rId41"/>
    <p:sldId id="458" r:id="rId42"/>
    <p:sldId id="513" r:id="rId43"/>
    <p:sldId id="517" r:id="rId44"/>
    <p:sldId id="578" r:id="rId45"/>
    <p:sldId id="579" r:id="rId46"/>
    <p:sldId id="622" r:id="rId47"/>
    <p:sldId id="623" r:id="rId48"/>
    <p:sldId id="624" r:id="rId49"/>
    <p:sldId id="549" r:id="rId50"/>
    <p:sldId id="510" r:id="rId51"/>
    <p:sldId id="641" r:id="rId52"/>
    <p:sldId id="625" r:id="rId53"/>
    <p:sldId id="511" r:id="rId54"/>
    <p:sldId id="491" r:id="rId55"/>
    <p:sldId id="565" r:id="rId56"/>
    <p:sldId id="409" r:id="rId57"/>
    <p:sldId id="426" r:id="rId58"/>
    <p:sldId id="603" r:id="rId59"/>
    <p:sldId id="414" r:id="rId60"/>
    <p:sldId id="415" r:id="rId61"/>
    <p:sldId id="509" r:id="rId62"/>
    <p:sldId id="503" r:id="rId63"/>
    <p:sldId id="585" r:id="rId64"/>
    <p:sldId id="630" r:id="rId65"/>
    <p:sldId id="631" r:id="rId66"/>
    <p:sldId id="632" r:id="rId67"/>
    <p:sldId id="633" r:id="rId68"/>
    <p:sldId id="634" r:id="rId69"/>
    <p:sldId id="635" r:id="rId70"/>
    <p:sldId id="626" r:id="rId71"/>
    <p:sldId id="413" r:id="rId72"/>
    <p:sldId id="430" r:id="rId73"/>
    <p:sldId id="431" r:id="rId74"/>
    <p:sldId id="432" r:id="rId75"/>
    <p:sldId id="456" r:id="rId76"/>
    <p:sldId id="643" r:id="rId77"/>
    <p:sldId id="644" r:id="rId78"/>
    <p:sldId id="645" r:id="rId79"/>
    <p:sldId id="646" r:id="rId80"/>
    <p:sldId id="647" r:id="rId81"/>
    <p:sldId id="648" r:id="rId82"/>
    <p:sldId id="649" r:id="rId83"/>
    <p:sldId id="650" r:id="rId84"/>
    <p:sldId id="651" r:id="rId85"/>
    <p:sldId id="652" r:id="rId86"/>
    <p:sldId id="653" r:id="rId87"/>
    <p:sldId id="654" r:id="rId88"/>
    <p:sldId id="655" r:id="rId89"/>
    <p:sldId id="656" r:id="rId90"/>
    <p:sldId id="657" r:id="rId91"/>
    <p:sldId id="658" r:id="rId92"/>
    <p:sldId id="659" r:id="rId93"/>
    <p:sldId id="660" r:id="rId94"/>
    <p:sldId id="661" r:id="rId95"/>
    <p:sldId id="662" r:id="rId96"/>
    <p:sldId id="663" r:id="rId97"/>
    <p:sldId id="664" r:id="rId98"/>
    <p:sldId id="665" r:id="rId99"/>
    <p:sldId id="666" r:id="rId100"/>
    <p:sldId id="667" r:id="rId101"/>
    <p:sldId id="668" r:id="rId102"/>
    <p:sldId id="669" r:id="rId103"/>
    <p:sldId id="670" r:id="rId104"/>
    <p:sldId id="671" r:id="rId105"/>
    <p:sldId id="672" r:id="rId106"/>
    <p:sldId id="673" r:id="rId107"/>
    <p:sldId id="674" r:id="rId108"/>
    <p:sldId id="675" r:id="rId109"/>
    <p:sldId id="636" r:id="rId110"/>
    <p:sldId id="637" r:id="rId111"/>
    <p:sldId id="638" r:id="rId112"/>
    <p:sldId id="639" r:id="rId113"/>
    <p:sldId id="640" r:id="rId114"/>
    <p:sldId id="629" r:id="rId115"/>
    <p:sldId id="547" r:id="rId116"/>
    <p:sldId id="628" r:id="rId117"/>
    <p:sldId id="627" r:id="rId118"/>
    <p:sldId id="548" r:id="rId119"/>
    <p:sldId id="595" r:id="rId120"/>
    <p:sldId id="608" r:id="rId121"/>
    <p:sldId id="596" r:id="rId122"/>
    <p:sldId id="597" r:id="rId123"/>
    <p:sldId id="598" r:id="rId124"/>
    <p:sldId id="599" r:id="rId125"/>
  </p:sldIdLst>
  <p:sldSz cx="9144000" cy="6858000" type="screen4x3"/>
  <p:notesSz cx="7315200" cy="9601200"/>
  <p:defaultTextStyle>
    <a:defPPr>
      <a:defRPr lang="en-US"/>
    </a:defPPr>
    <a:lvl1pPr algn="ctr"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3">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im Cahow" initials="" lastIdx="21" clrIdx="0"/>
  <p:cmAuthor id="1" name="eluther"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BE1CB"/>
    <a:srgbClr val="CCECFF"/>
    <a:srgbClr val="2A527A"/>
    <a:srgbClr val="406440"/>
    <a:srgbClr val="9F9F55"/>
    <a:srgbClr val="FFCC00"/>
    <a:srgbClr val="E5CD55"/>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87977" autoAdjust="0"/>
  </p:normalViewPr>
  <p:slideViewPr>
    <p:cSldViewPr>
      <p:cViewPr varScale="1">
        <p:scale>
          <a:sx n="80" d="100"/>
          <a:sy n="80" d="100"/>
        </p:scale>
        <p:origin x="152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3043" y="48"/>
      </p:cViewPr>
      <p:guideLst>
        <p:guide orient="horz" pos="3023"/>
        <p:guide pos="2304"/>
      </p:guideLst>
    </p:cSldViewPr>
  </p:notesViewPr>
  <p:gridSpacing cx="38405" cy="38405"/>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commentAuthors" Target="commentAuthor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image" Target="../media/image11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8.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6.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2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png"/><Relationship Id="rId4"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bwMode="auto">
          <a:xfrm>
            <a:off x="0" y="0"/>
            <a:ext cx="3168040" cy="480060"/>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lvl1pPr algn="l" defTabSz="967300" eaLnBrk="1" hangingPunct="1">
              <a:defRPr sz="1200" b="0">
                <a:latin typeface="Times New Roman" pitchFamily="18" charset="0"/>
              </a:defRPr>
            </a:lvl1pPr>
          </a:lstStyle>
          <a:p>
            <a:endParaRPr lang="en-US"/>
          </a:p>
        </p:txBody>
      </p:sp>
      <p:sp>
        <p:nvSpPr>
          <p:cNvPr id="76803" name="Rectangle 3"/>
          <p:cNvSpPr>
            <a:spLocks noGrp="1" noChangeArrowheads="1"/>
          </p:cNvSpPr>
          <p:nvPr>
            <p:ph type="dt" sz="quarter" idx="1"/>
          </p:nvPr>
        </p:nvSpPr>
        <p:spPr bwMode="auto">
          <a:xfrm>
            <a:off x="4147162" y="0"/>
            <a:ext cx="3168039" cy="480060"/>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lvl1pPr algn="r" defTabSz="967300" eaLnBrk="1" hangingPunct="1">
              <a:defRPr sz="1200" b="0">
                <a:latin typeface="Times New Roman" pitchFamily="18" charset="0"/>
              </a:defRPr>
            </a:lvl1pPr>
          </a:lstStyle>
          <a:p>
            <a:endParaRPr lang="en-US"/>
          </a:p>
        </p:txBody>
      </p:sp>
      <p:sp>
        <p:nvSpPr>
          <p:cNvPr id="76804" name="Rectangle 4"/>
          <p:cNvSpPr>
            <a:spLocks noGrp="1" noChangeArrowheads="1"/>
          </p:cNvSpPr>
          <p:nvPr>
            <p:ph type="ftr" sz="quarter" idx="2"/>
          </p:nvPr>
        </p:nvSpPr>
        <p:spPr bwMode="auto">
          <a:xfrm>
            <a:off x="0" y="9121140"/>
            <a:ext cx="3168040" cy="480060"/>
          </a:xfrm>
          <a:prstGeom prst="rect">
            <a:avLst/>
          </a:prstGeom>
          <a:noFill/>
          <a:ln w="9525">
            <a:noFill/>
            <a:miter lim="800000"/>
            <a:headEnd/>
            <a:tailEnd/>
          </a:ln>
          <a:effectLst/>
        </p:spPr>
        <p:txBody>
          <a:bodyPr vert="horz" wrap="square" lIns="96632" tIns="48316" rIns="96632" bIns="48316" numCol="1" anchor="b" anchorCtr="0" compatLnSpc="1">
            <a:prstTxWarp prst="textNoShape">
              <a:avLst/>
            </a:prstTxWarp>
          </a:bodyPr>
          <a:lstStyle>
            <a:lvl1pPr algn="l" defTabSz="967300" eaLnBrk="1" hangingPunct="1">
              <a:defRPr sz="1200" b="0">
                <a:latin typeface="Times New Roman" pitchFamily="18" charset="0"/>
              </a:defRPr>
            </a:lvl1pPr>
          </a:lstStyle>
          <a:p>
            <a:endParaRPr lang="en-US"/>
          </a:p>
        </p:txBody>
      </p:sp>
      <p:sp>
        <p:nvSpPr>
          <p:cNvPr id="76805" name="Rectangle 5"/>
          <p:cNvSpPr>
            <a:spLocks noGrp="1" noChangeArrowheads="1"/>
          </p:cNvSpPr>
          <p:nvPr>
            <p:ph type="sldNum" sz="quarter" idx="3"/>
          </p:nvPr>
        </p:nvSpPr>
        <p:spPr bwMode="auto">
          <a:xfrm>
            <a:off x="4147162" y="9121140"/>
            <a:ext cx="3168039" cy="480060"/>
          </a:xfrm>
          <a:prstGeom prst="rect">
            <a:avLst/>
          </a:prstGeom>
          <a:noFill/>
          <a:ln w="9525">
            <a:noFill/>
            <a:miter lim="800000"/>
            <a:headEnd/>
            <a:tailEnd/>
          </a:ln>
          <a:effectLst/>
        </p:spPr>
        <p:txBody>
          <a:bodyPr vert="horz" wrap="square" lIns="96632" tIns="48316" rIns="96632" bIns="48316" numCol="1" anchor="b" anchorCtr="0" compatLnSpc="1">
            <a:prstTxWarp prst="textNoShape">
              <a:avLst/>
            </a:prstTxWarp>
          </a:bodyPr>
          <a:lstStyle>
            <a:lvl1pPr algn="r" defTabSz="967300" eaLnBrk="1" hangingPunct="1">
              <a:defRPr sz="1200" b="0">
                <a:latin typeface="Times New Roman" pitchFamily="18" charset="0"/>
              </a:defRPr>
            </a:lvl1pPr>
          </a:lstStyle>
          <a:p>
            <a:fld id="{22A979D8-8182-4E91-AB74-300DD1DE4D88}" type="slidenum">
              <a:rPr lang="en-US"/>
              <a:pPr/>
              <a:t>‹#›</a:t>
            </a:fld>
            <a:endParaRPr lang="en-US"/>
          </a:p>
        </p:txBody>
      </p:sp>
    </p:spTree>
    <p:extLst>
      <p:ext uri="{BB962C8B-B14F-4D97-AF65-F5344CB8AC3E}">
        <p14:creationId xmlns:p14="http://schemas.microsoft.com/office/powerpoint/2010/main" val="31733893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168040" cy="480060"/>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lvl1pPr algn="l" defTabSz="967300" eaLnBrk="1" hangingPunct="1">
              <a:defRPr sz="1200" b="0">
                <a:latin typeface="Times New Roman" pitchFamily="18" charset="0"/>
              </a:defRPr>
            </a:lvl1pPr>
          </a:lstStyle>
          <a:p>
            <a:endParaRPr lang="en-US"/>
          </a:p>
        </p:txBody>
      </p:sp>
      <p:sp>
        <p:nvSpPr>
          <p:cNvPr id="10243" name="Rectangle 3"/>
          <p:cNvSpPr>
            <a:spLocks noGrp="1" noChangeArrowheads="1"/>
          </p:cNvSpPr>
          <p:nvPr>
            <p:ph type="dt" idx="1"/>
          </p:nvPr>
        </p:nvSpPr>
        <p:spPr bwMode="auto">
          <a:xfrm>
            <a:off x="4147162" y="0"/>
            <a:ext cx="3168039" cy="480060"/>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lvl1pPr algn="r" defTabSz="967300" eaLnBrk="1" hangingPunct="1">
              <a:defRPr sz="1200" b="0">
                <a:latin typeface="Times New Roman" pitchFamily="18" charset="0"/>
              </a:defRPr>
            </a:lvl1pPr>
          </a:lstStyle>
          <a:p>
            <a:endParaRPr lang="en-US"/>
          </a:p>
        </p:txBody>
      </p:sp>
      <p:sp>
        <p:nvSpPr>
          <p:cNvPr id="10244" name="Rectangle 4"/>
          <p:cNvSpPr>
            <a:spLocks noGrp="1" noRot="1" noChangeAspect="1" noChangeArrowheads="1" noTextEdit="1"/>
          </p:cNvSpPr>
          <p:nvPr>
            <p:ph type="sldImg" idx="2"/>
          </p:nvPr>
        </p:nvSpPr>
        <p:spPr bwMode="auto">
          <a:xfrm>
            <a:off x="1258888" y="720725"/>
            <a:ext cx="4799012" cy="3598863"/>
          </a:xfrm>
          <a:prstGeom prst="rect">
            <a:avLst/>
          </a:prstGeom>
          <a:noFill/>
          <a:ln w="9525">
            <a:solidFill>
              <a:srgbClr val="000000"/>
            </a:solidFill>
            <a:miter lim="800000"/>
            <a:headEnd/>
            <a:tailEnd/>
          </a:ln>
          <a:effectLst/>
        </p:spPr>
      </p:sp>
      <p:sp>
        <p:nvSpPr>
          <p:cNvPr id="10245" name="Rectangle 5"/>
          <p:cNvSpPr>
            <a:spLocks noGrp="1" noChangeArrowheads="1"/>
          </p:cNvSpPr>
          <p:nvPr>
            <p:ph type="body" sz="quarter" idx="3"/>
          </p:nvPr>
        </p:nvSpPr>
        <p:spPr bwMode="auto">
          <a:xfrm>
            <a:off x="974144" y="4560570"/>
            <a:ext cx="5366914" cy="4320540"/>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16506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vmlDrawing" Target="../drawings/vmlDrawing3.vml"/><Relationship Id="rId5" Type="http://schemas.openxmlformats.org/officeDocument/2006/relationships/image" Target="../media/image20.png"/><Relationship Id="rId4" Type="http://schemas.openxmlformats.org/officeDocument/2006/relationships/oleObject" Target="../embeddings/oleObject3.bin"/></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slide" Target="../slides/slide104.xml"/><Relationship Id="rId1" Type="http://schemas.openxmlformats.org/officeDocument/2006/relationships/notesMaster" Target="../notesMasters/notesMaster1.xml"/><Relationship Id="rId5" Type="http://schemas.openxmlformats.org/officeDocument/2006/relationships/image" Target="../media/image204.png"/><Relationship Id="rId4" Type="http://schemas.openxmlformats.org/officeDocument/2006/relationships/image" Target="../media/image24.png"/></Relationships>
</file>

<file path=ppt/notesSlides/_rels/notesSlide105.xml.rels><?xml version="1.0" encoding="UTF-8" standalone="yes"?>
<Relationships xmlns="http://schemas.openxmlformats.org/package/2006/relationships"><Relationship Id="rId3" Type="http://schemas.openxmlformats.org/officeDocument/2006/relationships/image" Target="../media/image205.wmf"/><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image" Target="../media/image208.png"/></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8" Type="http://schemas.openxmlformats.org/officeDocument/2006/relationships/image" Target="../media/image231.jpeg"/><Relationship Id="rId3" Type="http://schemas.openxmlformats.org/officeDocument/2006/relationships/image" Target="../media/image227.jpeg"/><Relationship Id="rId7" Type="http://schemas.openxmlformats.org/officeDocument/2006/relationships/image" Target="../media/image230.jpeg"/><Relationship Id="rId2" Type="http://schemas.openxmlformats.org/officeDocument/2006/relationships/slide" Target="../slides/slide118.xml"/><Relationship Id="rId1" Type="http://schemas.openxmlformats.org/officeDocument/2006/relationships/notesMaster" Target="../notesMasters/notesMaster1.xml"/><Relationship Id="rId6" Type="http://schemas.openxmlformats.org/officeDocument/2006/relationships/image" Target="../media/image229.jpeg"/><Relationship Id="rId5" Type="http://schemas.openxmlformats.org/officeDocument/2006/relationships/image" Target="../media/image64.png"/><Relationship Id="rId4" Type="http://schemas.openxmlformats.org/officeDocument/2006/relationships/image" Target="../media/image228.jpeg"/></Relationships>
</file>

<file path=ppt/notesSlides/_rels/notesSlide119.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slide" Target="../slides/slide119.xml"/><Relationship Id="rId1" Type="http://schemas.openxmlformats.org/officeDocument/2006/relationships/notesMaster" Target="../notesMasters/notesMaster1.xml"/><Relationship Id="rId4" Type="http://schemas.openxmlformats.org/officeDocument/2006/relationships/image" Target="../media/image233.jpeg"/></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slide" Target="../slides/slide120.xml"/><Relationship Id="rId1" Type="http://schemas.openxmlformats.org/officeDocument/2006/relationships/notesMaster" Target="../notesMasters/notesMaster1.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notesSlides/_rels/notesSlide121.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44.png"/><Relationship Id="rId2" Type="http://schemas.openxmlformats.org/officeDocument/2006/relationships/slide" Target="../slides/slide121.xml"/><Relationship Id="rId1" Type="http://schemas.openxmlformats.org/officeDocument/2006/relationships/notesMaster" Target="../notesMasters/notesMaster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notesSlides/_rels/notesSlide122.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slide" Target="../slides/slide122.xml"/><Relationship Id="rId1" Type="http://schemas.openxmlformats.org/officeDocument/2006/relationships/notesMaster" Target="../notesMasters/notesMaster1.xml"/><Relationship Id="rId5" Type="http://schemas.openxmlformats.org/officeDocument/2006/relationships/image" Target="../media/image129.jpeg"/><Relationship Id="rId4" Type="http://schemas.openxmlformats.org/officeDocument/2006/relationships/image" Target="../media/image246.jpeg"/></Relationships>
</file>

<file path=ppt/notesSlides/_rels/notesSlide123.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7.png"/><Relationship Id="rId7" Type="http://schemas.openxmlformats.org/officeDocument/2006/relationships/image" Target="../media/image251.png"/><Relationship Id="rId2" Type="http://schemas.openxmlformats.org/officeDocument/2006/relationships/slide" Target="../slides/slide123.xml"/><Relationship Id="rId1" Type="http://schemas.openxmlformats.org/officeDocument/2006/relationships/notesMaster" Target="../notesMasters/notesMaster1.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notesSlides/_rels/note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image" Target="../media/image24.png"/><Relationship Id="rId4" Type="http://schemas.openxmlformats.org/officeDocument/2006/relationships/image" Target="../media/image29.png"/></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image" Target="../media/image47.jpeg"/></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image" Target="../media/image65.jpeg"/></Relationships>
</file>

<file path=ppt/notesSlides/_rels/notesSlide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image" Target="../media/image65.jpeg"/></Relationships>
</file>

<file path=ppt/notesSlides/_rels/notesSlide3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image" Target="../media/image91.png"/><Relationship Id="rId5" Type="http://schemas.openxmlformats.org/officeDocument/2006/relationships/image" Target="../media/image24.png"/><Relationship Id="rId4" Type="http://schemas.openxmlformats.org/officeDocument/2006/relationships/image" Target="../media/image90.png"/></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image" Target="../media/image24.png"/></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image" Target="../media/image113.png"/></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image" Target="../media/image24.png"/></Relationships>
</file>

<file path=ppt/notesSlides/_rels/notesSlide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image" Target="../media/image24.png"/></Relationships>
</file>

<file path=ppt/notesSlides/_rels/notesSlide6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image" Target="../media/image138.png"/></Relationships>
</file>

<file path=ppt/notesSlides/_rels/notesSlide6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 Target="../slides/slide69.xml"/><Relationship Id="rId1" Type="http://schemas.openxmlformats.org/officeDocument/2006/relationships/notesMaster" Target="../notesMasters/notesMaster1.xml"/><Relationship Id="rId5" Type="http://schemas.openxmlformats.org/officeDocument/2006/relationships/image" Target="../media/image24.png"/><Relationship Id="rId4" Type="http://schemas.openxmlformats.org/officeDocument/2006/relationships/image" Target="../media/image142.png"/></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image" Target="../media/image155.jpeg"/></Relationships>
</file>

<file path=ppt/notesSlides/_rels/notesSlide77.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8" Type="http://schemas.openxmlformats.org/officeDocument/2006/relationships/image" Target="../media/image168.jpeg"/><Relationship Id="rId3" Type="http://schemas.openxmlformats.org/officeDocument/2006/relationships/image" Target="../media/image24.png"/><Relationship Id="rId7" Type="http://schemas.openxmlformats.org/officeDocument/2006/relationships/image" Target="../media/image167.png"/><Relationship Id="rId2" Type="http://schemas.openxmlformats.org/officeDocument/2006/relationships/slide" Target="../slides/slide84.xml"/><Relationship Id="rId1" Type="http://schemas.openxmlformats.org/officeDocument/2006/relationships/notesMaster" Target="../notesMasters/notesMaster1.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notesSlides/_rels/notesSlide85.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3.jpeg"/><Relationship Id="rId2" Type="http://schemas.openxmlformats.org/officeDocument/2006/relationships/slide" Target="../slides/slide85.xml"/><Relationship Id="rId1" Type="http://schemas.openxmlformats.org/officeDocument/2006/relationships/notesMaster" Target="../notesMasters/notesMaster1.xml"/><Relationship Id="rId6" Type="http://schemas.openxmlformats.org/officeDocument/2006/relationships/image" Target="../media/image172.jpeg"/><Relationship Id="rId5" Type="http://schemas.openxmlformats.org/officeDocument/2006/relationships/image" Target="../media/image171.png"/><Relationship Id="rId4" Type="http://schemas.openxmlformats.org/officeDocument/2006/relationships/image" Target="../media/image170.png"/></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image" Target="../media/image178.png"/></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90.xml"/><Relationship Id="rId1" Type="http://schemas.openxmlformats.org/officeDocument/2006/relationships/notesMaster" Target="../notesMasters/notesMaster1.xml"/><Relationship Id="rId6" Type="http://schemas.openxmlformats.org/officeDocument/2006/relationships/image" Target="../media/image185.jpeg"/><Relationship Id="rId5" Type="http://schemas.openxmlformats.org/officeDocument/2006/relationships/image" Target="../media/image184.jpeg"/><Relationship Id="rId4" Type="http://schemas.openxmlformats.org/officeDocument/2006/relationships/image" Target="../media/image183.png"/></Relationships>
</file>

<file path=ppt/notesSlides/_rels/notesSlide91.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image" Target="../media/image188.jpeg"/></Relationships>
</file>

<file path=ppt/notesSlides/_rels/notesSlide92.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lvhelp.chm::/Using_Navigation_Window.html"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image" Target="../media/image195.png"/></Relationships>
</file>

<file path=ppt/notesSlides/_rels/notesSlide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97.xml"/><Relationship Id="rId1" Type="http://schemas.openxmlformats.org/officeDocument/2006/relationships/notesMaster" Target="../notesMasters/notesMaster1.xml"/><Relationship Id="rId5" Type="http://schemas.openxmlformats.org/officeDocument/2006/relationships/image" Target="../media/image197.png"/><Relationship Id="rId4" Type="http://schemas.openxmlformats.org/officeDocument/2006/relationships/image" Target="../media/image196.png"/></Relationships>
</file>

<file path=ppt/notesSlides/_rels/notesSlide9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image" Target="../media/image199.png"/></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Rot="1" noChangeAspect="1" noChangeArrowheads="1" noTextEdit="1"/>
          </p:cNvSpPr>
          <p:nvPr>
            <p:ph type="sldImg"/>
          </p:nvPr>
        </p:nvSpPr>
        <p:spPr>
          <a:xfrm>
            <a:off x="712788" y="768350"/>
            <a:ext cx="5840412" cy="4379913"/>
          </a:xfrm>
          <a:ln/>
        </p:spPr>
      </p:sp>
      <p:sp>
        <p:nvSpPr>
          <p:cNvPr id="322658" name="Rectangle 98"/>
          <p:cNvSpPr>
            <a:spLocks noChangeArrowheads="1"/>
          </p:cNvSpPr>
          <p:nvPr/>
        </p:nvSpPr>
        <p:spPr bwMode="auto">
          <a:xfrm>
            <a:off x="4147162" y="0"/>
            <a:ext cx="3168039" cy="480060"/>
          </a:xfrm>
          <a:prstGeom prst="rect">
            <a:avLst/>
          </a:prstGeom>
          <a:noFill/>
          <a:ln w="9525">
            <a:noFill/>
            <a:miter lim="800000"/>
            <a:headEnd/>
            <a:tailEnd/>
          </a:ln>
          <a:effectLst/>
        </p:spPr>
        <p:txBody>
          <a:bodyPr lIns="96632" tIns="48316" rIns="96632" bIns="48316"/>
          <a:lstStyle/>
          <a:p>
            <a:pPr algn="r" defTabSz="967300" eaLnBrk="1" hangingPunct="1"/>
            <a:endParaRPr lang="en-US" sz="1200" b="0" dirty="0">
              <a:latin typeface="Times New Roman" pitchFamily="18" charset="0"/>
            </a:endParaRPr>
          </a:p>
        </p:txBody>
      </p:sp>
      <p:sp>
        <p:nvSpPr>
          <p:cNvPr id="322663" name="Text Box 103"/>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1	 Introduction to LabVIEW Hands-On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Rot="1" noChangeAspect="1" noChangeArrowheads="1" noTextEdit="1"/>
          </p:cNvSpPr>
          <p:nvPr>
            <p:ph type="sldImg"/>
          </p:nvPr>
        </p:nvSpPr>
        <p:spPr>
          <a:xfrm>
            <a:off x="1258888" y="730250"/>
            <a:ext cx="4800600" cy="3600450"/>
          </a:xfrm>
          <a:ln/>
        </p:spPr>
      </p:sp>
      <p:sp>
        <p:nvSpPr>
          <p:cNvPr id="586755" name="Rectangle 3"/>
          <p:cNvSpPr>
            <a:spLocks noGrp="1" noChangeArrowheads="1"/>
          </p:cNvSpPr>
          <p:nvPr>
            <p:ph type="body" idx="1"/>
          </p:nvPr>
        </p:nvSpPr>
        <p:spPr>
          <a:xfrm>
            <a:off x="750107" y="4407675"/>
            <a:ext cx="5776818" cy="1390859"/>
          </a:xfrm>
        </p:spPr>
        <p:txBody>
          <a:bodyPr/>
          <a:lstStyle/>
          <a:p>
            <a:pPr>
              <a:spcBef>
                <a:spcPct val="0"/>
              </a:spcBef>
            </a:pPr>
            <a:r>
              <a:rPr lang="en-US" sz="1100" b="1" dirty="0">
                <a:latin typeface="Times" pitchFamily="18" charset="0"/>
              </a:rPr>
              <a:t>What type of device should I use?</a:t>
            </a:r>
          </a:p>
          <a:p>
            <a:pPr>
              <a:spcBef>
                <a:spcPct val="0"/>
              </a:spcBef>
            </a:pPr>
            <a:r>
              <a:rPr lang="en-US" sz="1100" dirty="0">
                <a:latin typeface="Times" pitchFamily="18" charset="0"/>
              </a:rPr>
              <a:t>There are many types of data acquisition and control devices on the market. A few have been highlighted above. The trade-off usually falls between sampling rate (samples/second), resolution (bits), number of channels, and data transfer rate (usually limited by “bus” type: USB, PCI, PXI, and so on). Multifunction DAQ (data </a:t>
            </a:r>
            <a:r>
              <a:rPr lang="en-US" sz="1100" dirty="0" err="1">
                <a:latin typeface="Times" pitchFamily="18" charset="0"/>
              </a:rPr>
              <a:t>acqusion</a:t>
            </a:r>
            <a:r>
              <a:rPr lang="en-US" sz="1100" dirty="0">
                <a:latin typeface="Times" pitchFamily="18" charset="0"/>
              </a:rPr>
              <a:t>) devices are ideal because they can be used in a wide range of applications.</a:t>
            </a:r>
          </a:p>
        </p:txBody>
      </p:sp>
      <p:graphicFrame>
        <p:nvGraphicFramePr>
          <p:cNvPr id="586757" name="Object 5"/>
          <p:cNvGraphicFramePr>
            <a:graphicFrameLocks noChangeAspect="1"/>
          </p:cNvGraphicFramePr>
          <p:nvPr/>
        </p:nvGraphicFramePr>
        <p:xfrm>
          <a:off x="1866900" y="5715000"/>
          <a:ext cx="3866701" cy="3166423"/>
        </p:xfrm>
        <a:graphic>
          <a:graphicData uri="http://schemas.openxmlformats.org/presentationml/2006/ole">
            <mc:AlternateContent xmlns:mc="http://schemas.openxmlformats.org/markup-compatibility/2006">
              <mc:Choice xmlns:v="urn:schemas-microsoft-com:vml" Requires="v">
                <p:oleObj spid="_x0000_s586759" name="Bitmap Image" r:id="rId4" imgW="6361905" imgH="5257143" progId="PBrush">
                  <p:embed/>
                </p:oleObj>
              </mc:Choice>
              <mc:Fallback>
                <p:oleObj name="Bitmap Image" r:id="rId4" imgW="6361905" imgH="5257143" progId="PBrush">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6900" y="5715000"/>
                        <a:ext cx="3866701" cy="316642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6758" name="Rectangle 6"/>
          <p:cNvSpPr>
            <a:spLocks noChangeArrowheads="1"/>
          </p:cNvSpPr>
          <p:nvPr/>
        </p:nvSpPr>
        <p:spPr bwMode="auto">
          <a:xfrm>
            <a:off x="585814" y="5770585"/>
            <a:ext cx="3357225" cy="2475926"/>
          </a:xfrm>
          <a:prstGeom prst="rect">
            <a:avLst/>
          </a:prstGeom>
          <a:noFill/>
          <a:ln w="9525">
            <a:noFill/>
            <a:miter lim="800000"/>
            <a:headEnd/>
            <a:tailEnd/>
          </a:ln>
          <a:effectLst/>
        </p:spPr>
        <p:txBody>
          <a:bodyPr lIns="96632" tIns="48316" rIns="96632" bIns="48316"/>
          <a:lstStyle/>
          <a:p>
            <a:pPr algn="l" eaLnBrk="1" hangingPunct="1"/>
            <a:r>
              <a:rPr lang="en-US" sz="1100" dirty="0">
                <a:latin typeface="Times" pitchFamily="18" charset="0"/>
              </a:rPr>
              <a:t>NI USB-6008 and USB-6009 Low-Cost USB DAQ</a:t>
            </a:r>
          </a:p>
          <a:p>
            <a:pPr algn="l" eaLnBrk="1" hangingPunct="1"/>
            <a:r>
              <a:rPr lang="en-US" sz="1100" b="0" dirty="0">
                <a:latin typeface="Times" pitchFamily="18" charset="0"/>
              </a:rPr>
              <a:t>The National Instruments USB-6009 device provides basic data acquisition functionality for applications such as simple data logging, portable measurements, and academic lab experiments. The USB-6008 and USB-6009 are ideal for students. Create your own measurement application by programming the USB-6009 using LabVIEW and NI-</a:t>
            </a:r>
            <a:r>
              <a:rPr lang="en-US" sz="1100" b="0" dirty="0" err="1">
                <a:latin typeface="Times" pitchFamily="18" charset="0"/>
              </a:rPr>
              <a:t>DAQmx</a:t>
            </a:r>
            <a:r>
              <a:rPr lang="en-US" sz="1100" b="0" dirty="0">
                <a:latin typeface="Times" pitchFamily="18" charset="0"/>
              </a:rPr>
              <a:t> driver software for Windows. For Mac OS X and Linux</a:t>
            </a:r>
            <a:r>
              <a:rPr lang="en-US" sz="1100" dirty="0">
                <a:latin typeface="Times"/>
              </a:rPr>
              <a:t>®</a:t>
            </a:r>
            <a:r>
              <a:rPr lang="en-US" sz="1100" b="0" dirty="0">
                <a:latin typeface="Times" pitchFamily="18" charset="0"/>
              </a:rPr>
              <a:t> users, download and use the NI-</a:t>
            </a:r>
            <a:r>
              <a:rPr lang="en-US" sz="1100" b="0" dirty="0" err="1">
                <a:latin typeface="Times" pitchFamily="18" charset="0"/>
              </a:rPr>
              <a:t>DAQmx</a:t>
            </a:r>
            <a:r>
              <a:rPr lang="en-US" sz="1100" b="0" dirty="0">
                <a:latin typeface="Times" pitchFamily="18" charset="0"/>
              </a:rPr>
              <a:t> Base driver.</a:t>
            </a:r>
          </a:p>
          <a:p>
            <a:pPr algn="l" eaLnBrk="1" hangingPunct="1"/>
            <a:r>
              <a:rPr lang="en-US" sz="1100" b="0" dirty="0">
                <a:latin typeface="Times" pitchFamily="18" charset="0"/>
              </a:rPr>
              <a:t>	</a:t>
            </a:r>
          </a:p>
        </p:txBody>
      </p:sp>
      <p:sp>
        <p:nvSpPr>
          <p:cNvPr id="586759" name="Rectangle 7"/>
          <p:cNvSpPr>
            <a:spLocks noChangeArrowheads="1"/>
          </p:cNvSpPr>
          <p:nvPr/>
        </p:nvSpPr>
        <p:spPr bwMode="auto">
          <a:xfrm>
            <a:off x="4323072" y="5760720"/>
            <a:ext cx="2524142" cy="1137676"/>
          </a:xfrm>
          <a:prstGeom prst="rect">
            <a:avLst/>
          </a:prstGeom>
          <a:noFill/>
          <a:ln w="9525">
            <a:noFill/>
            <a:miter lim="800000"/>
            <a:headEnd/>
            <a:tailEnd/>
          </a:ln>
          <a:effectLst/>
        </p:spPr>
        <p:txBody>
          <a:bodyPr lIns="96632" tIns="48316" rIns="96632" bIns="48316"/>
          <a:lstStyle/>
          <a:p>
            <a:pPr algn="l" eaLnBrk="1" hangingPunct="1">
              <a:tabLst>
                <a:tab pos="297123" algn="l"/>
                <a:tab pos="534821" algn="l"/>
              </a:tabLst>
            </a:pPr>
            <a:r>
              <a:rPr lang="en-US" sz="1100" dirty="0">
                <a:latin typeface="Times" pitchFamily="18" charset="0"/>
              </a:rPr>
              <a:t>	USB-6009 Specifications:</a:t>
            </a:r>
          </a:p>
          <a:p>
            <a:pPr lvl="1" algn="l" eaLnBrk="1" hangingPunct="1">
              <a:buFontTx/>
              <a:buChar char="•"/>
              <a:tabLst>
                <a:tab pos="297123" algn="l"/>
                <a:tab pos="534821" algn="l"/>
              </a:tabLst>
            </a:pPr>
            <a:r>
              <a:rPr lang="en-US" sz="1100" b="0" dirty="0">
                <a:latin typeface="Times" pitchFamily="18" charset="0"/>
              </a:rPr>
              <a:t> Eight 14-bit analog inputs</a:t>
            </a:r>
          </a:p>
          <a:p>
            <a:pPr lvl="1" algn="l" eaLnBrk="1" hangingPunct="1">
              <a:buFontTx/>
              <a:buChar char="•"/>
              <a:tabLst>
                <a:tab pos="297123" algn="l"/>
                <a:tab pos="534821" algn="l"/>
              </a:tabLst>
            </a:pPr>
            <a:r>
              <a:rPr lang="en-US" sz="1100" b="0" dirty="0">
                <a:latin typeface="Times" pitchFamily="18" charset="0"/>
              </a:rPr>
              <a:t> 12 digital I/O lines</a:t>
            </a:r>
          </a:p>
          <a:p>
            <a:pPr lvl="2" algn="l" eaLnBrk="1" hangingPunct="1">
              <a:buFontTx/>
              <a:buChar char="•"/>
              <a:tabLst>
                <a:tab pos="297123" algn="l"/>
                <a:tab pos="534821" algn="l"/>
              </a:tabLst>
            </a:pPr>
            <a:r>
              <a:rPr lang="en-US" sz="1100" b="0" dirty="0">
                <a:latin typeface="Times" pitchFamily="18" charset="0"/>
              </a:rPr>
              <a:t> 2 analog outputs</a:t>
            </a:r>
          </a:p>
          <a:p>
            <a:pPr lvl="3" algn="l" eaLnBrk="1" hangingPunct="1">
              <a:buFontTx/>
              <a:buChar char="•"/>
              <a:tabLst>
                <a:tab pos="297123" algn="l"/>
                <a:tab pos="534821" algn="l"/>
              </a:tabLst>
            </a:pPr>
            <a:r>
              <a:rPr lang="en-US" sz="1100" b="0" dirty="0">
                <a:latin typeface="Times" pitchFamily="18" charset="0"/>
              </a:rPr>
              <a:t> 1 counter	</a:t>
            </a:r>
          </a:p>
        </p:txBody>
      </p:sp>
      <p:sp>
        <p:nvSpPr>
          <p:cNvPr id="586760" name="Rectangle 8"/>
          <p:cNvSpPr>
            <a:spLocks noChangeArrowheads="1"/>
          </p:cNvSpPr>
          <p:nvPr/>
        </p:nvSpPr>
        <p:spPr bwMode="auto">
          <a:xfrm>
            <a:off x="4076700" y="8534400"/>
            <a:ext cx="1518336" cy="461651"/>
          </a:xfrm>
          <a:prstGeom prst="rect">
            <a:avLst/>
          </a:prstGeom>
          <a:noFill/>
          <a:ln w="12700" algn="ctr">
            <a:noFill/>
            <a:miter lim="800000"/>
            <a:headEnd/>
            <a:tailEnd/>
          </a:ln>
          <a:effectLst/>
        </p:spPr>
        <p:txBody>
          <a:bodyPr wrap="none" lIns="91426" tIns="45713" rIns="91426" bIns="45713">
            <a:spAutoFit/>
          </a:bodyPr>
          <a:lstStyle/>
          <a:p>
            <a:pPr defTabSz="914478"/>
            <a:r>
              <a:rPr lang="en-US" dirty="0"/>
              <a:t>ni.com/</a:t>
            </a:r>
            <a:r>
              <a:rPr lang="en-US" dirty="0" err="1"/>
              <a:t>daq</a:t>
            </a:r>
            <a:endParaRPr lang="en-US" dirty="0"/>
          </a:p>
        </p:txBody>
      </p:sp>
      <p:sp>
        <p:nvSpPr>
          <p:cNvPr id="586761" name="Text Box 9"/>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10	ni.com</a:t>
            </a:r>
          </a:p>
        </p:txBody>
      </p:sp>
      <p:sp>
        <p:nvSpPr>
          <p:cNvPr id="9" name="TextBox 8"/>
          <p:cNvSpPr txBox="1"/>
          <p:nvPr/>
        </p:nvSpPr>
        <p:spPr>
          <a:xfrm>
            <a:off x="342900" y="8631704"/>
            <a:ext cx="2705100" cy="969496"/>
          </a:xfrm>
          <a:prstGeom prst="rect">
            <a:avLst/>
          </a:prstGeom>
          <a:noFill/>
        </p:spPr>
        <p:txBody>
          <a:bodyPr wrap="square" rtlCol="0">
            <a:spAutoFit/>
          </a:bodyPr>
          <a:lstStyle/>
          <a:p>
            <a:r>
              <a:rPr lang="en-US" sz="1100" b="0" dirty="0">
                <a:latin typeface="Times"/>
              </a:rPr>
              <a:t>Linux® is the registered trademark of </a:t>
            </a:r>
            <a:r>
              <a:rPr lang="en-US" sz="1100" b="0" dirty="0" err="1">
                <a:latin typeface="Times"/>
              </a:rPr>
              <a:t>Linus</a:t>
            </a:r>
            <a:r>
              <a:rPr lang="en-US" sz="1100" b="0" dirty="0">
                <a:latin typeface="Times"/>
              </a:rPr>
              <a:t> </a:t>
            </a:r>
            <a:r>
              <a:rPr lang="en-US" sz="1100" b="0" dirty="0" err="1">
                <a:latin typeface="Times"/>
              </a:rPr>
              <a:t>Torvalds</a:t>
            </a:r>
            <a:r>
              <a:rPr lang="en-US" sz="1100" b="0" dirty="0">
                <a:latin typeface="Times"/>
              </a:rPr>
              <a:t> in the U.S. and other countries. </a:t>
            </a:r>
          </a:p>
          <a:p>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a:xfrm>
            <a:off x="1257300" y="720725"/>
            <a:ext cx="4800600" cy="3600450"/>
          </a:xfrm>
          <a:ln/>
        </p:spPr>
      </p:sp>
      <p:sp>
        <p:nvSpPr>
          <p:cNvPr id="229379" name="Rectangle 3"/>
          <p:cNvSpPr>
            <a:spLocks noGrp="1" noChangeArrowheads="1"/>
          </p:cNvSpPr>
          <p:nvPr>
            <p:ph type="body" idx="1"/>
          </p:nvPr>
        </p:nvSpPr>
        <p:spPr>
          <a:xfrm>
            <a:off x="731853" y="4560570"/>
            <a:ext cx="5851496" cy="4320540"/>
          </a:xfrm>
          <a:noFill/>
          <a:ln/>
        </p:spPr>
        <p:txBody>
          <a:bodyPr/>
          <a:lstStyle/>
          <a:p>
            <a:pPr eaLnBrk="1" hangingPunct="1"/>
            <a:r>
              <a:rPr lang="en-US" sz="1100" dirty="0"/>
              <a:t>When configuring a test system, you often need to use many different types of instruments.  These instruments can include GPIB or serial controlled instruments, modular instruments, image acquisition, motion control, USB, Ethernet, parallel port, and CAN.  When using a PC to communicate with any type of instrument, you must be familiar with the properties of that instrument, such as the communication protocol.</a:t>
            </a:r>
          </a:p>
        </p:txBody>
      </p:sp>
      <p:sp>
        <p:nvSpPr>
          <p:cNvPr id="229380" name="Text Box 4"/>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98	ni.com</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xfrm>
            <a:off x="1257300" y="720725"/>
            <a:ext cx="4800600" cy="3600450"/>
          </a:xfrm>
          <a:ln/>
        </p:spPr>
      </p:sp>
      <p:sp>
        <p:nvSpPr>
          <p:cNvPr id="230403" name="Rectangle 3"/>
          <p:cNvSpPr>
            <a:spLocks noGrp="1" noChangeArrowheads="1"/>
          </p:cNvSpPr>
          <p:nvPr>
            <p:ph type="body" idx="1"/>
          </p:nvPr>
        </p:nvSpPr>
        <p:spPr>
          <a:xfrm>
            <a:off x="731853" y="4560570"/>
            <a:ext cx="5851496" cy="4320540"/>
          </a:xfrm>
          <a:noFill/>
          <a:ln/>
        </p:spPr>
        <p:txBody>
          <a:bodyPr/>
          <a:lstStyle/>
          <a:p>
            <a:pPr eaLnBrk="1" hangingPunct="1"/>
            <a:r>
              <a:rPr lang="en-US" sz="1100" dirty="0"/>
              <a:t>GPIB, or General Purpose Interface Bus, is defined by ANSI/IEEE Standard 488.1-1987 and 488.2-1992 and describes a standard interface for communication between instruments and controllers from various vendors.  It is usually used in stand-alone benchtop instruments to control measurements and communicate data.  GPIB communication is conducted through a digital, 8-bit parallel interface with three-wire handshaking and can achieve data transfer rates of 1 MB/s and higher.</a:t>
            </a:r>
          </a:p>
          <a:p>
            <a:pPr eaLnBrk="1" hangingPunct="1"/>
            <a:endParaRPr lang="en-US" sz="1100" dirty="0"/>
          </a:p>
          <a:p>
            <a:pPr eaLnBrk="1" hangingPunct="1"/>
            <a:r>
              <a:rPr lang="en-US" sz="1100" dirty="0"/>
              <a:t>Refer to the National Instruments GPIB support site at ni.com/</a:t>
            </a:r>
            <a:r>
              <a:rPr lang="en-US" sz="1100" dirty="0" err="1"/>
              <a:t>gpib</a:t>
            </a:r>
            <a:r>
              <a:rPr lang="en-US" sz="1100" dirty="0"/>
              <a:t> for additional information about GPIB.</a:t>
            </a:r>
          </a:p>
        </p:txBody>
      </p:sp>
      <p:pic>
        <p:nvPicPr>
          <p:cNvPr id="230404" name="Picture 4"/>
          <p:cNvPicPr>
            <a:picLocks noChangeAspect="1" noChangeArrowheads="1"/>
          </p:cNvPicPr>
          <p:nvPr/>
        </p:nvPicPr>
        <p:blipFill>
          <a:blip r:embed="rId3"/>
          <a:srcRect/>
          <a:stretch>
            <a:fillRect/>
          </a:stretch>
        </p:blipFill>
        <p:spPr bwMode="auto">
          <a:xfrm>
            <a:off x="2144111" y="6378880"/>
            <a:ext cx="3050213" cy="2206303"/>
          </a:xfrm>
          <a:prstGeom prst="rect">
            <a:avLst/>
          </a:prstGeom>
          <a:noFill/>
          <a:ln w="12700" algn="ctr">
            <a:noFill/>
            <a:miter lim="800000"/>
            <a:headEnd/>
            <a:tailEnd/>
          </a:ln>
        </p:spPr>
      </p:pic>
      <p:sp>
        <p:nvSpPr>
          <p:cNvPr id="230405" name="Text Box 5"/>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99	 Introduction to LabVIEW Hands-On</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Rot="1" noChangeAspect="1" noChangeArrowheads="1" noTextEdit="1"/>
          </p:cNvSpPr>
          <p:nvPr>
            <p:ph type="sldImg"/>
          </p:nvPr>
        </p:nvSpPr>
        <p:spPr>
          <a:xfrm>
            <a:off x="1257300" y="720725"/>
            <a:ext cx="4800600" cy="3600450"/>
          </a:xfrm>
          <a:ln/>
        </p:spPr>
      </p:sp>
      <p:sp>
        <p:nvSpPr>
          <p:cNvPr id="231427" name="Rectangle 3"/>
          <p:cNvSpPr>
            <a:spLocks noGrp="1" noChangeArrowheads="1"/>
          </p:cNvSpPr>
          <p:nvPr>
            <p:ph type="body" idx="1"/>
          </p:nvPr>
        </p:nvSpPr>
        <p:spPr>
          <a:xfrm>
            <a:off x="731853" y="4560570"/>
            <a:ext cx="5851496" cy="4320540"/>
          </a:xfrm>
          <a:noFill/>
          <a:ln/>
        </p:spPr>
        <p:txBody>
          <a:bodyPr/>
          <a:lstStyle/>
          <a:p>
            <a:pPr eaLnBrk="1" hangingPunct="1"/>
            <a:r>
              <a:rPr lang="en-US" sz="1100" dirty="0"/>
              <a:t>Serial communication transmits data between a computer and a peripheral device.  The serial communication protocol uses a transmitter to send data one bit at a time over a single communication line to a receiver.  This method works best when data transfer rates are low or when data must be transmitted over long distances.  Most computers have at least one serial port, so additional hardware is not necessary.  </a:t>
            </a:r>
          </a:p>
          <a:p>
            <a:pPr eaLnBrk="1" hangingPunct="1"/>
            <a:endParaRPr lang="en-US" sz="1100" dirty="0"/>
          </a:p>
          <a:p>
            <a:pPr eaLnBrk="1" hangingPunct="1"/>
            <a:r>
              <a:rPr lang="en-US" sz="1100" dirty="0"/>
              <a:t>You should specify four parameters for serial communication: baud rate, data bits, parity bit, and stop bits.  A character frame transmits each character as a start bit followed by the data bit, as shown above for the character M.</a:t>
            </a:r>
          </a:p>
          <a:p>
            <a:pPr eaLnBrk="1" hangingPunct="1"/>
            <a:endParaRPr lang="en-US" sz="1100" dirty="0"/>
          </a:p>
          <a:p>
            <a:pPr eaLnBrk="1" hangingPunct="1"/>
            <a:r>
              <a:rPr lang="en-US" sz="1100" dirty="0"/>
              <a:t>Several different standards exist for serial ports; however these are the most common:</a:t>
            </a:r>
          </a:p>
          <a:p>
            <a:pPr eaLnBrk="1" hangingPunct="1"/>
            <a:r>
              <a:rPr lang="en-US" sz="1100" dirty="0"/>
              <a:t>RS 232 (ANSI/EIA-232 Standard) (most popular)</a:t>
            </a:r>
          </a:p>
          <a:p>
            <a:pPr eaLnBrk="1" hangingPunct="1"/>
            <a:r>
              <a:rPr lang="en-US" sz="1100" dirty="0"/>
              <a:t>RS 422 (AIA RS-422A Standard)</a:t>
            </a:r>
          </a:p>
          <a:p>
            <a:pPr eaLnBrk="1" hangingPunct="1"/>
            <a:r>
              <a:rPr lang="en-US" sz="1100" dirty="0"/>
              <a:t>RS 485 (EIA-485 Standard)</a:t>
            </a:r>
          </a:p>
        </p:txBody>
      </p:sp>
      <p:sp>
        <p:nvSpPr>
          <p:cNvPr id="231428" name="Text Box 4"/>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100	ni.com</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257300" y="720725"/>
            <a:ext cx="4800600" cy="3600450"/>
          </a:xfrm>
          <a:ln/>
        </p:spPr>
      </p:sp>
      <p:sp>
        <p:nvSpPr>
          <p:cNvPr id="232451" name="Rectangle 3"/>
          <p:cNvSpPr>
            <a:spLocks noGrp="1" noChangeArrowheads="1"/>
          </p:cNvSpPr>
          <p:nvPr>
            <p:ph type="body" idx="1"/>
          </p:nvPr>
        </p:nvSpPr>
        <p:spPr>
          <a:xfrm>
            <a:off x="731853" y="4560570"/>
            <a:ext cx="5851496" cy="4320540"/>
          </a:xfrm>
          <a:noFill/>
          <a:ln/>
        </p:spPr>
        <p:txBody>
          <a:bodyPr/>
          <a:lstStyle/>
          <a:p>
            <a:pPr eaLnBrk="1" hangingPunct="1"/>
            <a:r>
              <a:rPr lang="en-US" sz="1100" dirty="0">
                <a:latin typeface="Times" pitchFamily="18" charset="0"/>
              </a:rPr>
              <a:t>The Instrument I/O Assistant is a LabVIEW Express VI that you can use to communicate with message-based instruments and convert the response from raw data to an ASCII representation. When an instrument driver is not available, you can use the Instrument I/O to communicate with an instrument that uses a serial, Ethernet, or GPIB interface.</a:t>
            </a:r>
          </a:p>
          <a:p>
            <a:pPr eaLnBrk="1" hangingPunct="1"/>
            <a:endParaRPr lang="en-US" sz="1100" dirty="0">
              <a:latin typeface="Times" pitchFamily="18" charset="0"/>
            </a:endParaRPr>
          </a:p>
          <a:p>
            <a:pPr eaLnBrk="1" hangingPunct="1"/>
            <a:r>
              <a:rPr lang="en-US" sz="1100" dirty="0">
                <a:latin typeface="Times" pitchFamily="18" charset="0"/>
              </a:rPr>
              <a:t>The Instrument I/O Assistant organizes instrument communication into ordered steps.  To use it, place your steps into a sequence.  As you add steps to the sequence, they appear in the </a:t>
            </a:r>
            <a:r>
              <a:rPr lang="en-US" sz="1100" b="1" dirty="0">
                <a:latin typeface="Times" pitchFamily="18" charset="0"/>
              </a:rPr>
              <a:t>Step Sequence </a:t>
            </a:r>
            <a:r>
              <a:rPr lang="en-US" sz="1100" dirty="0">
                <a:latin typeface="Times" pitchFamily="18" charset="0"/>
              </a:rPr>
              <a:t>window.  LabVIEW adds inputs and output terminals to the Instrument I/O Assistant Express VI on the block diagram that corresponds to the data you receive from the instrument.</a:t>
            </a:r>
          </a:p>
        </p:txBody>
      </p:sp>
      <p:sp>
        <p:nvSpPr>
          <p:cNvPr id="232452" name="Text Box 4"/>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101	 Introduction to LabVIEW Hands-On</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body" idx="1"/>
          </p:nvPr>
        </p:nvSpPr>
        <p:spPr>
          <a:xfrm>
            <a:off x="1088651" y="639533"/>
            <a:ext cx="5494698" cy="8241577"/>
          </a:xfrm>
          <a:noFill/>
          <a:ln/>
        </p:spPr>
        <p:txBody>
          <a:bodyPr/>
          <a:lstStyle/>
          <a:p>
            <a:pPr marL="237698" indent="-237698"/>
            <a:r>
              <a:rPr lang="en-US" b="1" dirty="0"/>
              <a:t>Exercise 6.1 – Loop Back Test with VISA Read/Write VIs</a:t>
            </a:r>
          </a:p>
          <a:p>
            <a:pPr marL="237698" indent="-237698"/>
            <a:endParaRPr lang="en-US" dirty="0"/>
          </a:p>
          <a:p>
            <a:pPr eaLnBrk="1" hangingPunct="1"/>
            <a:r>
              <a:rPr lang="en-US" sz="1100" b="1" dirty="0">
                <a:latin typeface="Times" pitchFamily="18" charset="0"/>
              </a:rPr>
              <a:t>Note:</a:t>
            </a:r>
            <a:r>
              <a:rPr lang="en-US" sz="1100" dirty="0">
                <a:latin typeface="Times" pitchFamily="18" charset="0"/>
              </a:rPr>
              <a:t> This exercise uses the serial port and requires a serial cable and a wire.  Most PCs have a built-in serial port.  You can easily use the Instrument I/O Assistant to communicate with a GPIB device as well, but would require GPIB hardware instead of the serial port.</a:t>
            </a:r>
          </a:p>
          <a:p>
            <a:pPr eaLnBrk="1" hangingPunct="1"/>
            <a:r>
              <a:rPr lang="en-US" sz="1100" dirty="0">
                <a:latin typeface="Times" pitchFamily="18" charset="0"/>
              </a:rPr>
              <a:t>Complete the following steps to create a VI to perform a loopback test using the serial port.</a:t>
            </a:r>
          </a:p>
          <a:p>
            <a:pPr marL="237698" indent="-237698">
              <a:buFontTx/>
              <a:buAutoNum type="arabicPeriod"/>
            </a:pPr>
            <a:r>
              <a:rPr lang="en-US" sz="1100" dirty="0">
                <a:latin typeface="Times" pitchFamily="18" charset="0"/>
              </a:rPr>
              <a:t>Connect the serial cable to the COM port of the computer.</a:t>
            </a:r>
          </a:p>
          <a:p>
            <a:pPr marL="237698" indent="-237698">
              <a:buFontTx/>
              <a:buAutoNum type="arabicPeriod"/>
            </a:pPr>
            <a:r>
              <a:rPr lang="en-US" sz="1100" dirty="0">
                <a:latin typeface="Times" pitchFamily="18" charset="0"/>
              </a:rPr>
              <a:t>Connect the transmission and receive lines of the serial cable by connecting pins 2 and 3, as shown below.</a:t>
            </a: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r>
              <a:rPr lang="en-US" sz="1100" dirty="0">
                <a:latin typeface="Times" pitchFamily="18" charset="0"/>
              </a:rPr>
              <a:t>Open a blank new VI from the Getting Started screen.</a:t>
            </a:r>
          </a:p>
          <a:p>
            <a:pPr marL="237698" indent="-237698">
              <a:buFontTx/>
              <a:buAutoNum type="arabicPeriod"/>
            </a:pPr>
            <a:r>
              <a:rPr lang="en-US" sz="1100" dirty="0">
                <a:latin typeface="Times" pitchFamily="18" charset="0"/>
              </a:rPr>
              <a:t>Open the block diagram and place a VISA Configure Serial Port VI by right-clicking on the block diagram to open the </a:t>
            </a:r>
            <a:r>
              <a:rPr lang="en-US" sz="1100" b="1" dirty="0">
                <a:latin typeface="Times" pitchFamily="18" charset="0"/>
              </a:rPr>
              <a:t>Functions</a:t>
            </a:r>
            <a:r>
              <a:rPr lang="en-US" sz="1100" dirty="0">
                <a:latin typeface="Times" pitchFamily="18" charset="0"/>
              </a:rPr>
              <a:t> palette and selecting </a:t>
            </a:r>
            <a:r>
              <a:rPr lang="en-US" sz="1100" b="1" dirty="0">
                <a:latin typeface="Times" pitchFamily="18" charset="0"/>
              </a:rPr>
              <a:t>Instrument I/O » Serial » VISA Configure Serial Port</a:t>
            </a:r>
            <a:r>
              <a:rPr lang="en-US" sz="1100" dirty="0">
                <a:latin typeface="Times" pitchFamily="18" charset="0"/>
              </a:rPr>
              <a:t>.</a:t>
            </a:r>
          </a:p>
          <a:p>
            <a:pPr marL="237698" indent="-237698">
              <a:buFontTx/>
              <a:buAutoNum type="arabicPeriod"/>
            </a:pPr>
            <a:r>
              <a:rPr lang="en-US" sz="1100" dirty="0">
                <a:latin typeface="Times" pitchFamily="18" charset="0"/>
              </a:rPr>
              <a:t>Place VISA Write, VISA Read, and VISA Close VIs on the block diagram by right-clicking to open the </a:t>
            </a:r>
            <a:r>
              <a:rPr lang="en-US" sz="1100" b="1" dirty="0">
                <a:latin typeface="Times" pitchFamily="18" charset="0"/>
              </a:rPr>
              <a:t>Functions</a:t>
            </a:r>
            <a:r>
              <a:rPr lang="en-US" sz="1100" dirty="0">
                <a:latin typeface="Times" pitchFamily="18" charset="0"/>
              </a:rPr>
              <a:t> palette and selecting </a:t>
            </a:r>
            <a:r>
              <a:rPr lang="en-US" sz="1100" b="1" dirty="0">
                <a:latin typeface="Times" pitchFamily="18" charset="0"/>
              </a:rPr>
              <a:t>Instrument I/O » Serial.</a:t>
            </a:r>
          </a:p>
          <a:p>
            <a:pPr marL="237698" indent="-237698">
              <a:buFontTx/>
              <a:buAutoNum type="arabicPeriod"/>
            </a:pPr>
            <a:r>
              <a:rPr lang="en-US" sz="1100" dirty="0">
                <a:latin typeface="Times" pitchFamily="18" charset="0"/>
              </a:rPr>
              <a:t>Create a </a:t>
            </a:r>
            <a:r>
              <a:rPr lang="en-US" sz="1100" b="1" dirty="0">
                <a:latin typeface="Times" pitchFamily="18" charset="0"/>
              </a:rPr>
              <a:t>VISA Resource Name</a:t>
            </a:r>
            <a:r>
              <a:rPr lang="en-US" sz="1100" dirty="0">
                <a:latin typeface="Times" pitchFamily="18" charset="0"/>
              </a:rPr>
              <a:t> control by right-clicking on the </a:t>
            </a:r>
            <a:r>
              <a:rPr lang="en-US" sz="1100" b="1" dirty="0">
                <a:latin typeface="Times" pitchFamily="18" charset="0"/>
              </a:rPr>
              <a:t>VISA Resource Name</a:t>
            </a:r>
            <a:r>
              <a:rPr lang="en-US" sz="1100" dirty="0">
                <a:latin typeface="Times" pitchFamily="18" charset="0"/>
              </a:rPr>
              <a:t> terminal of the VISA Configure Serial Port VI and select </a:t>
            </a:r>
            <a:r>
              <a:rPr lang="en-US" sz="1100" b="1" dirty="0">
                <a:latin typeface="Times" pitchFamily="18" charset="0"/>
              </a:rPr>
              <a:t>Create » Control.</a:t>
            </a:r>
          </a:p>
          <a:p>
            <a:pPr marL="237698" indent="-237698">
              <a:buFontTx/>
              <a:buAutoNum type="arabicPeriod"/>
            </a:pPr>
            <a:r>
              <a:rPr lang="en-US" sz="1100" dirty="0">
                <a:latin typeface="Times" pitchFamily="18" charset="0"/>
              </a:rPr>
              <a:t>Repeat the previous step to create controls for the </a:t>
            </a:r>
            <a:r>
              <a:rPr lang="en-US" sz="1100" b="1" dirty="0">
                <a:latin typeface="Times" pitchFamily="18" charset="0"/>
              </a:rPr>
              <a:t>Write Buffer</a:t>
            </a:r>
            <a:r>
              <a:rPr lang="en-US" sz="1100" dirty="0">
                <a:latin typeface="Times" pitchFamily="18" charset="0"/>
              </a:rPr>
              <a:t> terminal on the VISA Write VI and the </a:t>
            </a:r>
            <a:r>
              <a:rPr lang="en-US" sz="1100" b="1" dirty="0">
                <a:latin typeface="Times" pitchFamily="18" charset="0"/>
              </a:rPr>
              <a:t>Read Buffer</a:t>
            </a:r>
            <a:r>
              <a:rPr lang="en-US" sz="1100" dirty="0">
                <a:latin typeface="Times" pitchFamily="18" charset="0"/>
              </a:rPr>
              <a:t> terminal of the VISA Read VI.</a:t>
            </a:r>
          </a:p>
          <a:p>
            <a:pPr marL="237698" indent="-237698">
              <a:buFontTx/>
              <a:buAutoNum type="arabicPeriod"/>
            </a:pPr>
            <a:r>
              <a:rPr lang="en-US" sz="1100" dirty="0">
                <a:latin typeface="Times" pitchFamily="18" charset="0"/>
              </a:rPr>
              <a:t>Wire the block diagram as shown below:</a:t>
            </a: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r>
              <a:rPr lang="en-US" sz="1100" dirty="0">
                <a:latin typeface="Times" pitchFamily="18" charset="0"/>
              </a:rPr>
              <a:t>Switch to the front panel and enter some text in the </a:t>
            </a:r>
            <a:r>
              <a:rPr lang="en-US" sz="1100" b="1" dirty="0">
                <a:latin typeface="Times" pitchFamily="18" charset="0"/>
              </a:rPr>
              <a:t>String Control</a:t>
            </a:r>
            <a:r>
              <a:rPr lang="en-US" sz="1100" dirty="0">
                <a:latin typeface="Times" pitchFamily="18" charset="0"/>
              </a:rPr>
              <a:t> box.  Run the VI and observe that the text you entered in the </a:t>
            </a:r>
            <a:r>
              <a:rPr lang="en-US" sz="1100" b="1" dirty="0">
                <a:latin typeface="Times" pitchFamily="18" charset="0"/>
              </a:rPr>
              <a:t>String Control</a:t>
            </a:r>
            <a:r>
              <a:rPr lang="en-US" sz="1100" dirty="0">
                <a:latin typeface="Times" pitchFamily="18" charset="0"/>
              </a:rPr>
              <a:t> appears in the </a:t>
            </a:r>
            <a:r>
              <a:rPr lang="en-US" sz="1100" b="1" dirty="0">
                <a:latin typeface="Times" pitchFamily="18" charset="0"/>
              </a:rPr>
              <a:t>String Indicator</a:t>
            </a:r>
            <a:r>
              <a:rPr lang="en-US" sz="1100" dirty="0">
                <a:latin typeface="Times" pitchFamily="18" charset="0"/>
              </a:rPr>
              <a:t>.</a:t>
            </a:r>
          </a:p>
          <a:p>
            <a:pPr marL="237698" indent="-237698" algn="ctr"/>
            <a:r>
              <a:rPr lang="en-US" sz="1100" b="1" dirty="0">
                <a:latin typeface="Arial Narrow" pitchFamily="34" charset="0"/>
              </a:rPr>
              <a:t>(End of Exercise)</a:t>
            </a:r>
            <a:endParaRPr lang="en-US" sz="1100" dirty="0">
              <a:latin typeface="Times" pitchFamily="18" charset="0"/>
            </a:endParaRPr>
          </a:p>
          <a:p>
            <a:pPr marL="713095" lvl="1" indent="-237698">
              <a:buFontTx/>
              <a:buAutoNum type="alphaLcPeriod"/>
            </a:pPr>
            <a:endParaRPr lang="en-US" sz="1100" dirty="0">
              <a:latin typeface="Times" pitchFamily="18" charset="0"/>
            </a:endParaRPr>
          </a:p>
          <a:p>
            <a:pPr marL="237698" indent="-237698">
              <a:buFontTx/>
              <a:buAutoNum type="arabicPeriod"/>
            </a:pPr>
            <a:endParaRPr lang="en-US" sz="1100" dirty="0"/>
          </a:p>
        </p:txBody>
      </p:sp>
      <p:pic>
        <p:nvPicPr>
          <p:cNvPr id="233475" name="Picture 4"/>
          <p:cNvPicPr>
            <a:picLocks noChangeAspect="1" noChangeArrowheads="1"/>
          </p:cNvPicPr>
          <p:nvPr/>
        </p:nvPicPr>
        <p:blipFill>
          <a:blip r:embed="rId3"/>
          <a:srcRect/>
          <a:stretch>
            <a:fillRect/>
          </a:stretch>
        </p:blipFill>
        <p:spPr bwMode="auto">
          <a:xfrm>
            <a:off x="3238500" y="2400300"/>
            <a:ext cx="852997" cy="649396"/>
          </a:xfrm>
          <a:prstGeom prst="rect">
            <a:avLst/>
          </a:prstGeom>
          <a:noFill/>
          <a:ln w="9525" algn="ctr">
            <a:noFill/>
            <a:miter lim="800000"/>
            <a:headEnd/>
            <a:tailEnd/>
          </a:ln>
        </p:spPr>
      </p:pic>
      <p:grpSp>
        <p:nvGrpSpPr>
          <p:cNvPr id="2" name="Group 5"/>
          <p:cNvGrpSpPr>
            <a:grpSpLocks/>
          </p:cNvGrpSpPr>
          <p:nvPr/>
        </p:nvGrpSpPr>
        <p:grpSpPr bwMode="auto">
          <a:xfrm>
            <a:off x="477944" y="389639"/>
            <a:ext cx="4155458" cy="5685094"/>
            <a:chOff x="199" y="73"/>
            <a:chExt cx="2565" cy="3532"/>
          </a:xfrm>
        </p:grpSpPr>
        <p:sp>
          <p:nvSpPr>
            <p:cNvPr id="233479" name="Line 6"/>
            <p:cNvSpPr>
              <a:spLocks noChangeShapeType="1"/>
            </p:cNvSpPr>
            <p:nvPr/>
          </p:nvSpPr>
          <p:spPr bwMode="auto">
            <a:xfrm flipH="1">
              <a:off x="272" y="145"/>
              <a:ext cx="2492" cy="0"/>
            </a:xfrm>
            <a:prstGeom prst="line">
              <a:avLst/>
            </a:prstGeom>
            <a:noFill/>
            <a:ln w="38100">
              <a:solidFill>
                <a:schemeClr val="tx1"/>
              </a:solidFill>
              <a:round/>
              <a:headEnd/>
              <a:tailEnd/>
            </a:ln>
          </p:spPr>
          <p:txBody>
            <a:bodyPr/>
            <a:lstStyle/>
            <a:p>
              <a:endParaRPr lang="en-US"/>
            </a:p>
          </p:txBody>
        </p:sp>
        <p:sp>
          <p:nvSpPr>
            <p:cNvPr id="233480" name="Line 7"/>
            <p:cNvSpPr>
              <a:spLocks noChangeShapeType="1"/>
            </p:cNvSpPr>
            <p:nvPr/>
          </p:nvSpPr>
          <p:spPr bwMode="auto">
            <a:xfrm>
              <a:off x="272" y="145"/>
              <a:ext cx="0" cy="3460"/>
            </a:xfrm>
            <a:prstGeom prst="line">
              <a:avLst/>
            </a:prstGeom>
            <a:noFill/>
            <a:ln w="38100">
              <a:solidFill>
                <a:schemeClr val="tx1"/>
              </a:solidFill>
              <a:round/>
              <a:headEnd/>
              <a:tailEnd/>
            </a:ln>
          </p:spPr>
          <p:txBody>
            <a:bodyPr/>
            <a:lstStyle/>
            <a:p>
              <a:endParaRPr lang="en-US"/>
            </a:p>
          </p:txBody>
        </p:sp>
        <p:sp>
          <p:nvSpPr>
            <p:cNvPr id="233481" name="Rectangle 8"/>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p:spPr>
          <p:txBody>
            <a:bodyPr wrap="none" anchor="ctr"/>
            <a:lstStyle/>
            <a:p>
              <a:endParaRPr lang="en-US"/>
            </a:p>
          </p:txBody>
        </p:sp>
        <p:pic>
          <p:nvPicPr>
            <p:cNvPr id="233482" name="Picture 9"/>
            <p:cNvPicPr>
              <a:picLocks noChangeAspect="1" noChangeArrowheads="1"/>
            </p:cNvPicPr>
            <p:nvPr/>
          </p:nvPicPr>
          <p:blipFill>
            <a:blip r:embed="rId4"/>
            <a:srcRect/>
            <a:stretch>
              <a:fillRect/>
            </a:stretch>
          </p:blipFill>
          <p:spPr bwMode="auto">
            <a:xfrm>
              <a:off x="217" y="103"/>
              <a:ext cx="285" cy="266"/>
            </a:xfrm>
            <a:prstGeom prst="rect">
              <a:avLst/>
            </a:prstGeom>
            <a:noFill/>
            <a:ln w="12700" algn="ctr">
              <a:noFill/>
              <a:miter lim="800000"/>
              <a:headEnd/>
              <a:tailEnd/>
            </a:ln>
          </p:spPr>
        </p:pic>
      </p:grpSp>
      <p:sp>
        <p:nvSpPr>
          <p:cNvPr id="233477" name="Text Box 10"/>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102	ni.com</a:t>
            </a:r>
          </a:p>
        </p:txBody>
      </p:sp>
      <p:pic>
        <p:nvPicPr>
          <p:cNvPr id="233478" name="Picture 10" descr="Serial Loopback Test.png"/>
          <p:cNvPicPr>
            <a:picLocks noChangeAspect="1"/>
          </p:cNvPicPr>
          <p:nvPr/>
        </p:nvPicPr>
        <p:blipFill>
          <a:blip r:embed="rId5"/>
          <a:srcRect/>
          <a:stretch>
            <a:fillRect/>
          </a:stretch>
        </p:blipFill>
        <p:spPr bwMode="auto">
          <a:xfrm>
            <a:off x="1066800" y="5410200"/>
            <a:ext cx="5376871" cy="1693362"/>
          </a:xfrm>
          <a:prstGeom prst="rect">
            <a:avLst/>
          </a:prstGeom>
          <a:noFill/>
          <a:ln w="9525">
            <a:noFill/>
            <a:miter lim="800000"/>
            <a:headEnd/>
            <a:tailEnd/>
          </a:ln>
        </p:spPr>
      </p:pic>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xfrm>
            <a:off x="1257300" y="720725"/>
            <a:ext cx="4800600" cy="3600450"/>
          </a:xfrm>
          <a:ln/>
        </p:spPr>
      </p:sp>
      <p:sp>
        <p:nvSpPr>
          <p:cNvPr id="234499" name="Rectangle 3"/>
          <p:cNvSpPr>
            <a:spLocks noGrp="1" noChangeArrowheads="1"/>
          </p:cNvSpPr>
          <p:nvPr>
            <p:ph type="body" idx="1"/>
          </p:nvPr>
        </p:nvSpPr>
        <p:spPr>
          <a:xfrm>
            <a:off x="731853" y="4480013"/>
            <a:ext cx="5851496" cy="3360420"/>
          </a:xfrm>
          <a:noFill/>
          <a:ln/>
        </p:spPr>
        <p:txBody>
          <a:bodyPr/>
          <a:lstStyle/>
          <a:p>
            <a:pPr eaLnBrk="1" hangingPunct="1"/>
            <a:r>
              <a:rPr lang="en-US" sz="1100" dirty="0">
                <a:latin typeface="Times" pitchFamily="18" charset="0"/>
              </a:rPr>
              <a:t>Virtual Instrument Software Architecture (VISA) is the basis for the LabVIEW instrument driver.  VISA does not directly provide instrumentation programming capability but serves as a high-level API that calls low-level drivers.  VISA can control VXI, GPIB, serial, or other computer-based instruments and makes the correct driver calls depending on the type of instrument.  </a:t>
            </a:r>
          </a:p>
          <a:p>
            <a:pPr eaLnBrk="1" hangingPunct="1"/>
            <a:r>
              <a:rPr lang="en-US" sz="1100" dirty="0">
                <a:latin typeface="Times" pitchFamily="18" charset="0"/>
              </a:rPr>
              <a:t>In LabVIEW, VISA is a single library of functions that adapt to different instruments, so it is not necessary to use separate I/O palettes.  The following terminology is used for VISA programming:</a:t>
            </a:r>
          </a:p>
          <a:p>
            <a:pPr eaLnBrk="1" hangingPunct="1"/>
            <a:r>
              <a:rPr lang="en-US" sz="1100" b="1" dirty="0">
                <a:latin typeface="Times" pitchFamily="18" charset="0"/>
              </a:rPr>
              <a:t>Resource</a:t>
            </a:r>
            <a:r>
              <a:rPr lang="en-US" sz="1100" dirty="0">
                <a:latin typeface="Times" pitchFamily="18" charset="0"/>
              </a:rPr>
              <a:t>: Any instrument in the system including serial and parallel ports</a:t>
            </a:r>
          </a:p>
          <a:p>
            <a:pPr eaLnBrk="1" hangingPunct="1"/>
            <a:r>
              <a:rPr lang="en-US" sz="1100" b="1" dirty="0">
                <a:latin typeface="Times" pitchFamily="18" charset="0"/>
              </a:rPr>
              <a:t>Session</a:t>
            </a:r>
            <a:r>
              <a:rPr lang="en-US" sz="1100" dirty="0">
                <a:latin typeface="Times" pitchFamily="18" charset="0"/>
              </a:rPr>
              <a:t>: Communications channel that is used by VISA to identify a specific reference to that instrument</a:t>
            </a:r>
          </a:p>
          <a:p>
            <a:pPr eaLnBrk="1" hangingPunct="1"/>
            <a:r>
              <a:rPr lang="en-US" sz="1100" b="1" dirty="0">
                <a:latin typeface="Times" pitchFamily="18" charset="0"/>
              </a:rPr>
              <a:t>Instrument Descriptor</a:t>
            </a:r>
            <a:r>
              <a:rPr lang="en-US" sz="1100" dirty="0">
                <a:latin typeface="Times" pitchFamily="18" charset="0"/>
              </a:rPr>
              <a:t>:  Exact name of the instrument (see below for examples)</a:t>
            </a:r>
          </a:p>
        </p:txBody>
      </p:sp>
      <p:pic>
        <p:nvPicPr>
          <p:cNvPr id="234500" name="Picture 4"/>
          <p:cNvPicPr>
            <a:picLocks noChangeAspect="1" noChangeArrowheads="1"/>
          </p:cNvPicPr>
          <p:nvPr/>
        </p:nvPicPr>
        <p:blipFill>
          <a:blip r:embed="rId3"/>
          <a:srcRect/>
          <a:stretch>
            <a:fillRect/>
          </a:stretch>
        </p:blipFill>
        <p:spPr bwMode="auto">
          <a:xfrm>
            <a:off x="876300" y="6629400"/>
            <a:ext cx="5454869" cy="1808445"/>
          </a:xfrm>
          <a:prstGeom prst="rect">
            <a:avLst/>
          </a:prstGeom>
          <a:noFill/>
          <a:ln w="9525" algn="ctr">
            <a:noFill/>
            <a:miter lim="800000"/>
            <a:headEnd/>
            <a:tailEnd/>
          </a:ln>
        </p:spPr>
      </p:pic>
      <p:sp>
        <p:nvSpPr>
          <p:cNvPr id="234501" name="Text Box 5"/>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104	ni.com</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xfrm>
            <a:off x="1257300" y="720725"/>
            <a:ext cx="4800600" cy="3600450"/>
          </a:xfrm>
          <a:ln/>
        </p:spPr>
      </p:sp>
      <p:sp>
        <p:nvSpPr>
          <p:cNvPr id="235523" name="Rectangle 3"/>
          <p:cNvSpPr>
            <a:spLocks noGrp="1" noChangeArrowheads="1"/>
          </p:cNvSpPr>
          <p:nvPr>
            <p:ph type="body" idx="1"/>
          </p:nvPr>
        </p:nvSpPr>
        <p:spPr>
          <a:xfrm>
            <a:off x="731853" y="4560570"/>
            <a:ext cx="5851496" cy="4320540"/>
          </a:xfrm>
          <a:noFill/>
          <a:ln/>
        </p:spPr>
        <p:txBody>
          <a:bodyPr/>
          <a:lstStyle/>
          <a:p>
            <a:pPr eaLnBrk="1" hangingPunct="1"/>
            <a:r>
              <a:rPr lang="en-US" dirty="0"/>
              <a:t>A LabVIEW Plug and Play instrument driver is a set of VIs that control a programmable instrument.  Each VI in the driver corresponds to a specific instrument operation such as configuring, triggering, and reading measurements.  This greatly reduces development time because you can get started using the instrument from LabVIEW without an in-depth knowledge of the communication protocol.  </a:t>
            </a:r>
          </a:p>
          <a:p>
            <a:pPr eaLnBrk="1" hangingPunct="1"/>
            <a:endParaRPr lang="en-US" dirty="0"/>
          </a:p>
          <a:p>
            <a:pPr eaLnBrk="1" hangingPunct="1"/>
            <a:r>
              <a:rPr lang="en-US" dirty="0"/>
              <a:t>Above is an example of the instrument driver for the Agilent 34401 digital </a:t>
            </a:r>
            <a:r>
              <a:rPr lang="en-US" dirty="0" err="1"/>
              <a:t>multimeter</a:t>
            </a:r>
            <a:r>
              <a:rPr lang="en-US" dirty="0"/>
              <a:t> (DMM) that initializes, configures, reads a measurement, closes the session with the instrument, and checks for errors.</a:t>
            </a:r>
          </a:p>
        </p:txBody>
      </p:sp>
      <p:sp>
        <p:nvSpPr>
          <p:cNvPr id="235524" name="Text Box 5"/>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105	 Introduction to LabVIEW Hands-On</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spect="1" noChangeArrowheads="1" noTextEdit="1"/>
          </p:cNvSpPr>
          <p:nvPr>
            <p:ph type="sldImg"/>
          </p:nvPr>
        </p:nvSpPr>
        <p:spPr>
          <a:xfrm>
            <a:off x="1257300" y="720725"/>
            <a:ext cx="4800600" cy="3600450"/>
          </a:xfrm>
          <a:ln/>
        </p:spPr>
      </p:sp>
      <p:sp>
        <p:nvSpPr>
          <p:cNvPr id="236547" name="Rectangle 3"/>
          <p:cNvSpPr>
            <a:spLocks noGrp="1" noChangeArrowheads="1"/>
          </p:cNvSpPr>
          <p:nvPr>
            <p:ph type="body" idx="1"/>
          </p:nvPr>
        </p:nvSpPr>
        <p:spPr>
          <a:xfrm>
            <a:off x="731853" y="4560570"/>
            <a:ext cx="5851496" cy="1599653"/>
          </a:xfrm>
          <a:noFill/>
          <a:ln/>
        </p:spPr>
        <p:txBody>
          <a:bodyPr/>
          <a:lstStyle/>
          <a:p>
            <a:pPr eaLnBrk="1" hangingPunct="1"/>
            <a:r>
              <a:rPr lang="en-US" dirty="0"/>
              <a:t>You can find most LabVIEW Plug and Play instrument drivers using the Instrument Driver Finder within LabVIEW, which you can access by selecting </a:t>
            </a:r>
            <a:r>
              <a:rPr lang="en-US" b="1" dirty="0"/>
              <a:t>Tools » Instrumentation » Find Instrument Drivers </a:t>
            </a:r>
            <a:r>
              <a:rPr lang="en-US" dirty="0"/>
              <a:t>or</a:t>
            </a:r>
            <a:r>
              <a:rPr lang="en-US" b="1" dirty="0"/>
              <a:t> Help » Find Instrument Drivers</a:t>
            </a:r>
            <a:r>
              <a:rPr lang="en-US" dirty="0"/>
              <a:t>.  The Instrument Driver Finder connects to ni.com to find instrument drivers.  With the finder, you can view connected instruments and currently installed drivers as well as search for drivers by manufacturer and keyword</a:t>
            </a:r>
          </a:p>
        </p:txBody>
      </p:sp>
      <p:grpSp>
        <p:nvGrpSpPr>
          <p:cNvPr id="2" name="Group 4"/>
          <p:cNvGrpSpPr>
            <a:grpSpLocks/>
          </p:cNvGrpSpPr>
          <p:nvPr/>
        </p:nvGrpSpPr>
        <p:grpSpPr bwMode="auto">
          <a:xfrm>
            <a:off x="914400" y="5867400"/>
            <a:ext cx="5673926" cy="3125323"/>
            <a:chOff x="528" y="3504"/>
            <a:chExt cx="3351" cy="1875"/>
          </a:xfrm>
        </p:grpSpPr>
        <p:pic>
          <p:nvPicPr>
            <p:cNvPr id="236550" name="Picture 5" descr="instrument driver finder"/>
            <p:cNvPicPr>
              <a:picLocks noChangeAspect="1" noChangeArrowheads="1"/>
            </p:cNvPicPr>
            <p:nvPr/>
          </p:nvPicPr>
          <p:blipFill>
            <a:blip r:embed="rId3"/>
            <a:srcRect/>
            <a:stretch>
              <a:fillRect/>
            </a:stretch>
          </p:blipFill>
          <p:spPr bwMode="auto">
            <a:xfrm>
              <a:off x="528" y="3840"/>
              <a:ext cx="2298" cy="1539"/>
            </a:xfrm>
            <a:prstGeom prst="rect">
              <a:avLst/>
            </a:prstGeom>
            <a:noFill/>
            <a:ln w="9525">
              <a:noFill/>
              <a:miter lim="800000"/>
              <a:headEnd/>
              <a:tailEnd/>
            </a:ln>
          </p:spPr>
        </p:pic>
        <p:pic>
          <p:nvPicPr>
            <p:cNvPr id="236551" name="Picture 6" descr="instrument driver finder search"/>
            <p:cNvPicPr>
              <a:picLocks noChangeAspect="1" noChangeArrowheads="1"/>
            </p:cNvPicPr>
            <p:nvPr/>
          </p:nvPicPr>
          <p:blipFill>
            <a:blip r:embed="rId4"/>
            <a:srcRect/>
            <a:stretch>
              <a:fillRect/>
            </a:stretch>
          </p:blipFill>
          <p:spPr bwMode="auto">
            <a:xfrm>
              <a:off x="1584" y="3504"/>
              <a:ext cx="2295" cy="1537"/>
            </a:xfrm>
            <a:prstGeom prst="rect">
              <a:avLst/>
            </a:prstGeom>
            <a:noFill/>
            <a:ln w="9525">
              <a:noFill/>
              <a:miter lim="800000"/>
              <a:headEnd/>
              <a:tailEnd/>
            </a:ln>
          </p:spPr>
        </p:pic>
      </p:grpSp>
      <p:sp>
        <p:nvSpPr>
          <p:cNvPr id="236549" name="Text Box 7"/>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106	ni.com</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244739" name="Notes Placeholder 2"/>
          <p:cNvSpPr>
            <a:spLocks noGrp="1"/>
          </p:cNvSpPr>
          <p:nvPr>
            <p:ph type="body" idx="1"/>
          </p:nvPr>
        </p:nvSpPr>
        <p:spPr>
          <a:noFill/>
          <a:ln/>
        </p:spPr>
        <p:txBody>
          <a:bodyPr/>
          <a:lstStyle/>
          <a:p>
            <a:endParaRPr lang="en-US"/>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78	ni.com</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p:spPr>
        <p:txBody>
          <a:bodyPr/>
          <a:lstStyle/>
          <a:p>
            <a:r>
              <a:rPr lang="en-US" dirty="0"/>
              <a:t>This LabVIEW VI allows two human players to play chess. Using several custom controls and many of the LabVIEW constructs that you’ve worked with in this manual, the VI determines legitimate moves and displays the game in real time. The block diagram shown in the above slide handles the high-level management of the </a:t>
            </a:r>
            <a:r>
              <a:rPr lang="en-US" dirty="0" err="1"/>
              <a:t>subVIs</a:t>
            </a:r>
            <a:r>
              <a:rPr lang="en-US" dirty="0"/>
              <a:t> and acts as the user interface. The block diagram shown below is used to reset the board.</a:t>
            </a:r>
          </a:p>
        </p:txBody>
      </p:sp>
      <p:pic>
        <p:nvPicPr>
          <p:cNvPr id="245764" name="Picture 4" descr="Chess Block Diagram 2.png"/>
          <p:cNvPicPr>
            <a:picLocks noChangeAspect="1"/>
          </p:cNvPicPr>
          <p:nvPr/>
        </p:nvPicPr>
        <p:blipFill>
          <a:blip r:embed="rId3"/>
          <a:srcRect/>
          <a:stretch>
            <a:fillRect/>
          </a:stretch>
        </p:blipFill>
        <p:spPr bwMode="auto">
          <a:xfrm>
            <a:off x="1148393" y="5826482"/>
            <a:ext cx="4947054" cy="3062849"/>
          </a:xfrm>
          <a:prstGeom prst="rect">
            <a:avLst/>
          </a:prstGeom>
          <a:noFill/>
          <a:ln w="9525">
            <a:noFill/>
            <a:miter lim="800000"/>
            <a:headEnd/>
            <a:tailEnd/>
          </a:ln>
        </p:spPr>
      </p:pic>
      <p:sp>
        <p:nvSpPr>
          <p:cNvPr id="8"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79	 Introduction to LabVIEW Hands-On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Rot="1" noChangeAspect="1" noChangeArrowheads="1" noTextEdit="1"/>
          </p:cNvSpPr>
          <p:nvPr>
            <p:ph type="sldImg"/>
          </p:nvPr>
        </p:nvSpPr>
        <p:spPr>
          <a:xfrm>
            <a:off x="1258888" y="719138"/>
            <a:ext cx="4800600" cy="3600450"/>
          </a:xfrm>
          <a:ln/>
        </p:spPr>
      </p:sp>
      <p:sp>
        <p:nvSpPr>
          <p:cNvPr id="681987" name="Rectangle 3"/>
          <p:cNvSpPr>
            <a:spLocks noGrp="1" noChangeArrowheads="1"/>
          </p:cNvSpPr>
          <p:nvPr>
            <p:ph type="body" idx="1"/>
          </p:nvPr>
        </p:nvSpPr>
        <p:spPr>
          <a:xfrm>
            <a:off x="974144" y="4404387"/>
            <a:ext cx="5366914" cy="4317252"/>
          </a:xfrm>
        </p:spPr>
        <p:txBody>
          <a:bodyPr/>
          <a:lstStyle/>
          <a:p>
            <a:r>
              <a:rPr lang="en-US" sz="1100" dirty="0">
                <a:latin typeface="Times" pitchFamily="18" charset="0"/>
              </a:rPr>
              <a:t>The next level of software is called Measurement &amp; Automation Explorer (MAX). MAX is a software interface that gives you access to all of your National Instruments DAQ, GPIB, IMAQ, IVI, Motion, VISA, and VXI devices. The shortcut to MAX appears on your desktop after installation. A picture of the icon is shown above. MAX is mainly used to configure and test your National Instruments hardware, but it does offer other functionality such as checking to see if you have the latest version of NI-</a:t>
            </a:r>
            <a:r>
              <a:rPr lang="en-US" sz="1100" dirty="0" err="1">
                <a:latin typeface="Times" pitchFamily="18" charset="0"/>
              </a:rPr>
              <a:t>DAQmx</a:t>
            </a:r>
            <a:r>
              <a:rPr lang="en-US" sz="1100" dirty="0">
                <a:latin typeface="Times" pitchFamily="18" charset="0"/>
              </a:rPr>
              <a:t> installed. When you run an application using NI-</a:t>
            </a:r>
            <a:r>
              <a:rPr lang="en-US" sz="1100" dirty="0" err="1">
                <a:latin typeface="Times" pitchFamily="18" charset="0"/>
              </a:rPr>
              <a:t>DAQmx</a:t>
            </a:r>
            <a:r>
              <a:rPr lang="en-US" sz="1100" dirty="0">
                <a:latin typeface="Times" pitchFamily="18" charset="0"/>
              </a:rPr>
              <a:t>, the software reads the MAX configuration to determine the devices you have configured. Therefore, you must configure DAQ devices first with MAX.</a:t>
            </a:r>
          </a:p>
          <a:p>
            <a:r>
              <a:rPr lang="en-US" sz="1100" b="1" dirty="0">
                <a:latin typeface="Times" pitchFamily="18" charset="0"/>
              </a:rPr>
              <a:t>The functionality of MAX falls into six categories:</a:t>
            </a:r>
          </a:p>
          <a:p>
            <a:pPr>
              <a:lnSpc>
                <a:spcPct val="80000"/>
              </a:lnSpc>
              <a:buFontTx/>
              <a:buChar char="•"/>
            </a:pPr>
            <a:r>
              <a:rPr lang="en-US" sz="1100" dirty="0">
                <a:latin typeface="Times" pitchFamily="18" charset="0"/>
              </a:rPr>
              <a:t> Data Neighborhood</a:t>
            </a:r>
          </a:p>
          <a:p>
            <a:pPr>
              <a:lnSpc>
                <a:spcPct val="80000"/>
              </a:lnSpc>
              <a:buFontTx/>
              <a:buChar char="•"/>
            </a:pPr>
            <a:r>
              <a:rPr lang="en-US" sz="1100" dirty="0">
                <a:latin typeface="Times" pitchFamily="18" charset="0"/>
              </a:rPr>
              <a:t> Devices and Interfaces</a:t>
            </a:r>
          </a:p>
          <a:p>
            <a:pPr>
              <a:lnSpc>
                <a:spcPct val="80000"/>
              </a:lnSpc>
              <a:buFontTx/>
              <a:buChar char="•"/>
            </a:pPr>
            <a:r>
              <a:rPr lang="en-US" sz="1100" dirty="0">
                <a:latin typeface="Times" pitchFamily="18" charset="0"/>
              </a:rPr>
              <a:t> IVI Instruments</a:t>
            </a:r>
          </a:p>
          <a:p>
            <a:pPr>
              <a:lnSpc>
                <a:spcPct val="80000"/>
              </a:lnSpc>
              <a:buFontTx/>
              <a:buChar char="•"/>
            </a:pPr>
            <a:r>
              <a:rPr lang="en-US" sz="1100" dirty="0">
                <a:latin typeface="Times" pitchFamily="18" charset="0"/>
              </a:rPr>
              <a:t> Scales</a:t>
            </a:r>
          </a:p>
          <a:p>
            <a:pPr>
              <a:lnSpc>
                <a:spcPct val="80000"/>
              </a:lnSpc>
              <a:buFontTx/>
              <a:buChar char="•"/>
            </a:pPr>
            <a:r>
              <a:rPr lang="en-US" sz="1100" dirty="0">
                <a:latin typeface="Times" pitchFamily="18" charset="0"/>
              </a:rPr>
              <a:t> Historical Data</a:t>
            </a:r>
          </a:p>
          <a:p>
            <a:pPr>
              <a:lnSpc>
                <a:spcPct val="80000"/>
              </a:lnSpc>
              <a:buFontTx/>
              <a:buChar char="•"/>
            </a:pPr>
            <a:r>
              <a:rPr lang="en-US" sz="1100" dirty="0">
                <a:latin typeface="Times" pitchFamily="18" charset="0"/>
              </a:rPr>
              <a:t> Software</a:t>
            </a:r>
          </a:p>
          <a:p>
            <a:r>
              <a:rPr lang="en-US" sz="1100" dirty="0">
                <a:latin typeface="Times" pitchFamily="18" charset="0"/>
              </a:rPr>
              <a:t>This course will focus on Data Neighborhood, Devices and Interfaces, Scales, Software, and learn about the functionality each one offers. </a:t>
            </a:r>
          </a:p>
        </p:txBody>
      </p:sp>
      <p:sp>
        <p:nvSpPr>
          <p:cNvPr id="681988"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11	 Introduction to LabVIEW Hands-On</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a:ln/>
        </p:spPr>
      </p:sp>
      <p:sp>
        <p:nvSpPr>
          <p:cNvPr id="246787" name="Notes Placeholder 2"/>
          <p:cNvSpPr>
            <a:spLocks noGrp="1"/>
          </p:cNvSpPr>
          <p:nvPr>
            <p:ph type="body" idx="1"/>
          </p:nvPr>
        </p:nvSpPr>
        <p:spPr>
          <a:noFill/>
          <a:ln/>
        </p:spPr>
        <p:txBody>
          <a:bodyPr/>
          <a:lstStyle/>
          <a:p>
            <a:r>
              <a:rPr lang="en-US" dirty="0"/>
              <a:t>Using the code shown in the block diagram below, this LabVIEW VI calculates a projectile’s ballistic trajectory based on the fundamental kinematic equations.  Note the use of decision making using case structures and the modularity provided by the three </a:t>
            </a:r>
            <a:r>
              <a:rPr lang="en-US" dirty="0" err="1"/>
              <a:t>subVIs</a:t>
            </a:r>
            <a:r>
              <a:rPr lang="en-US" dirty="0"/>
              <a:t>.</a:t>
            </a:r>
          </a:p>
        </p:txBody>
      </p:sp>
      <p:pic>
        <p:nvPicPr>
          <p:cNvPr id="246788" name="Picture 3" descr="Ballistic Calculator Block Diagram.png"/>
          <p:cNvPicPr>
            <a:picLocks noChangeAspect="1"/>
          </p:cNvPicPr>
          <p:nvPr/>
        </p:nvPicPr>
        <p:blipFill>
          <a:blip r:embed="rId3"/>
          <a:srcRect/>
          <a:stretch>
            <a:fillRect/>
          </a:stretch>
        </p:blipFill>
        <p:spPr bwMode="auto">
          <a:xfrm>
            <a:off x="192505" y="5747567"/>
            <a:ext cx="6890361" cy="2143830"/>
          </a:xfrm>
          <a:prstGeom prst="rect">
            <a:avLst/>
          </a:prstGeom>
          <a:noFill/>
          <a:ln w="9525">
            <a:noFill/>
            <a:miter lim="800000"/>
            <a:headEnd/>
            <a:tailEnd/>
          </a:ln>
        </p:spPr>
      </p:pic>
      <p:sp>
        <p:nvSpPr>
          <p:cNvPr id="6"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80	ni.com</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810" name="Picture 3" descr="Mouse Position Block Diagram.png"/>
          <p:cNvPicPr>
            <a:picLocks noChangeAspect="1"/>
          </p:cNvPicPr>
          <p:nvPr/>
        </p:nvPicPr>
        <p:blipFill>
          <a:blip r:embed="rId3"/>
          <a:srcRect/>
          <a:stretch>
            <a:fillRect/>
          </a:stretch>
        </p:blipFill>
        <p:spPr bwMode="auto">
          <a:xfrm>
            <a:off x="1181100" y="6019800"/>
            <a:ext cx="5093092" cy="3038188"/>
          </a:xfrm>
          <a:prstGeom prst="rect">
            <a:avLst/>
          </a:prstGeom>
          <a:noFill/>
          <a:ln w="9525">
            <a:noFill/>
            <a:miter lim="800000"/>
            <a:headEnd/>
            <a:tailEnd/>
          </a:ln>
        </p:spPr>
      </p:pic>
      <p:sp>
        <p:nvSpPr>
          <p:cNvPr id="247811" name="Slide Image Placeholder 1"/>
          <p:cNvSpPr>
            <a:spLocks noGrp="1" noRot="1" noChangeAspect="1" noTextEdit="1"/>
          </p:cNvSpPr>
          <p:nvPr>
            <p:ph type="sldImg"/>
          </p:nvPr>
        </p:nvSpPr>
        <p:spPr>
          <a:ln/>
        </p:spPr>
      </p:sp>
      <p:sp>
        <p:nvSpPr>
          <p:cNvPr id="247812" name="Notes Placeholder 2"/>
          <p:cNvSpPr>
            <a:spLocks noGrp="1"/>
          </p:cNvSpPr>
          <p:nvPr>
            <p:ph type="body" idx="1"/>
          </p:nvPr>
        </p:nvSpPr>
        <p:spPr>
          <a:xfrm>
            <a:off x="989079" y="4445487"/>
            <a:ext cx="5366914" cy="4320540"/>
          </a:xfrm>
          <a:noFill/>
          <a:ln/>
        </p:spPr>
        <p:txBody>
          <a:bodyPr/>
          <a:lstStyle/>
          <a:p>
            <a:r>
              <a:rPr lang="en-US" dirty="0"/>
              <a:t>This VI uses several more advanced LabVIEW functions to calculate the position of your mouse cursor on the monitor. The VI uses two key elements.  The first, event structures, are like case structures, but they are triggered from events instead of front panel elements.  These events can include moving or clicking the mouse, using the keyboard, and many, many others. The other element that the VI uses are property nodes. With property nodes, you can read or set many properties of various VI elements and elements of the system. These are just some of the many powerful tools in LabVIEW that remain for you to discover.</a:t>
            </a:r>
          </a:p>
        </p:txBody>
      </p:sp>
      <p:sp>
        <p:nvSpPr>
          <p:cNvPr id="7"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81	 Introduction to LabVIEW Hands-On</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7"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82	ni.com</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Rot="1" noChangeAspect="1" noChangeArrowheads="1" noTextEdit="1"/>
          </p:cNvSpPr>
          <p:nvPr>
            <p:ph type="sldImg"/>
          </p:nvPr>
        </p:nvSpPr>
        <p:spPr>
          <a:ln/>
        </p:spPr>
      </p:sp>
      <p:pic>
        <p:nvPicPr>
          <p:cNvPr id="734212" name="Picture 4"/>
          <p:cNvPicPr>
            <a:picLocks noChangeAspect="1" noChangeArrowheads="1"/>
          </p:cNvPicPr>
          <p:nvPr/>
        </p:nvPicPr>
        <p:blipFill>
          <a:blip r:embed="rId3"/>
          <a:stretch>
            <a:fillRect/>
          </a:stretch>
        </p:blipFill>
        <p:spPr bwMode="auto">
          <a:xfrm>
            <a:off x="1584850" y="4508038"/>
            <a:ext cx="4235116" cy="4501231"/>
          </a:xfrm>
          <a:prstGeom prst="rect">
            <a:avLst/>
          </a:prstGeom>
          <a:noFill/>
          <a:ln w="12700" algn="ctr">
            <a:solidFill>
              <a:schemeClr val="tx1"/>
            </a:solidFill>
            <a:miter lim="800000"/>
            <a:headEnd/>
            <a:tailEnd/>
          </a:ln>
          <a:effectLst/>
        </p:spPr>
      </p:pic>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83	 Introduction to LabVIEW Hands-On</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Rot="1" noChangeAspect="1" noChangeArrowheads="1" noTextEdit="1"/>
          </p:cNvSpPr>
          <p:nvPr>
            <p:ph type="sldImg"/>
          </p:nvPr>
        </p:nvSpPr>
        <p:spPr>
          <a:xfrm>
            <a:off x="1258888" y="719138"/>
            <a:ext cx="4800600" cy="3600450"/>
          </a:xfrm>
          <a:ln/>
        </p:spPr>
      </p:sp>
      <p:sp>
        <p:nvSpPr>
          <p:cNvPr id="736259" name="Rectangle 3"/>
          <p:cNvSpPr>
            <a:spLocks noGrp="1" noChangeArrowheads="1"/>
          </p:cNvSpPr>
          <p:nvPr>
            <p:ph type="body" idx="1"/>
          </p:nvPr>
        </p:nvSpPr>
        <p:spPr>
          <a:xfrm>
            <a:off x="730193" y="4560570"/>
            <a:ext cx="5854815" cy="4322185"/>
          </a:xfrm>
        </p:spPr>
        <p:txBody>
          <a:bodyPr/>
          <a:lstStyle/>
          <a:p>
            <a:pPr>
              <a:spcBef>
                <a:spcPct val="0"/>
              </a:spcBef>
              <a:spcAft>
                <a:spcPct val="30000"/>
              </a:spcAft>
            </a:pPr>
            <a:r>
              <a:rPr lang="en-US" altLang="ja-JP" sz="1100" dirty="0">
                <a:latin typeface="Times" pitchFamily="18" charset="0"/>
              </a:rPr>
              <a:t>Today, more and more companies and hiring managers are looking for LabVIEW expertise when they evaluate job candidates. The </a:t>
            </a:r>
            <a:r>
              <a:rPr lang="en-US" altLang="ja-JP" sz="1100" dirty="0" err="1">
                <a:latin typeface="Times" pitchFamily="18" charset="0"/>
              </a:rPr>
              <a:t>LabVIEW</a:t>
            </a:r>
            <a:r>
              <a:rPr lang="en-US" altLang="ja-JP" sz="1100" dirty="0">
                <a:latin typeface="Times" pitchFamily="18" charset="0"/>
              </a:rPr>
              <a:t> Certification Program is built on a series of professional exams. LabVIEW certifications are used to validate LabVIEW expertise and skills for employment opportunities and for project bids.</a:t>
            </a:r>
          </a:p>
          <a:p>
            <a:pPr>
              <a:spcBef>
                <a:spcPct val="0"/>
              </a:spcBef>
              <a:spcAft>
                <a:spcPct val="30000"/>
              </a:spcAft>
            </a:pPr>
            <a:r>
              <a:rPr lang="en-US" altLang="ja-JP" sz="1100" dirty="0">
                <a:latin typeface="Times" pitchFamily="18" charset="0"/>
              </a:rPr>
              <a:t>The Certified LabVIEW Associate Developer is the first step for LabVIEW certification and it demonstrates a strong foundation in using LabVIEW and the LabVIEW environment. As a student, your Certified LabVIEW Associate Developer certification differentiates your LabVIEW skills for employment opportunities and helps potential employers recognize your LabVIEW expertise. The CLAD is a one-hour multiple-choice exam conducted at Pearson VUE testing centers around the country. The exam covers multiple topics on the LabVIEW environment including dataflow concepts, programming structures, advanced file I/O techniques, modular programming practices, VI object properties, and control references.</a:t>
            </a:r>
          </a:p>
          <a:p>
            <a:pPr>
              <a:spcBef>
                <a:spcPct val="0"/>
              </a:spcBef>
              <a:spcAft>
                <a:spcPct val="30000"/>
              </a:spcAft>
            </a:pPr>
            <a:r>
              <a:rPr lang="en-US" altLang="ja-JP" sz="1100" dirty="0">
                <a:latin typeface="Times" pitchFamily="18" charset="0"/>
              </a:rPr>
              <a:t>Thinking about getting your CLAD certification? Take the free online </a:t>
            </a:r>
            <a:r>
              <a:rPr lang="en-US" altLang="ja-JP" sz="1100" dirty="0" err="1">
                <a:latin typeface="Times" pitchFamily="18" charset="0"/>
              </a:rPr>
              <a:t>LabVIEW</a:t>
            </a:r>
            <a:r>
              <a:rPr lang="en-US" altLang="ja-JP" sz="1100" dirty="0">
                <a:latin typeface="Times" pitchFamily="18" charset="0"/>
              </a:rPr>
              <a:t> Fundamentals Exam as a sample test.</a:t>
            </a:r>
          </a:p>
          <a:p>
            <a:pPr>
              <a:spcBef>
                <a:spcPct val="0"/>
              </a:spcBef>
              <a:spcAft>
                <a:spcPct val="30000"/>
              </a:spcAft>
            </a:pPr>
            <a:r>
              <a:rPr lang="en-US" altLang="ja-JP" sz="1100" dirty="0">
                <a:latin typeface="Times" pitchFamily="18" charset="0"/>
              </a:rPr>
              <a:t>The Certified LabVIEW Developer and Architect professional certifications validate advanced LabVIEW knowledge and application development experience. Additionally, the Architect certification also demonstrates skills in leading project teams and large application development experience. These four-hour practical exams are conducted by National Instruments.</a:t>
            </a:r>
          </a:p>
          <a:p>
            <a:pPr>
              <a:spcBef>
                <a:spcPct val="0"/>
              </a:spcBef>
              <a:spcAft>
                <a:spcPct val="30000"/>
              </a:spcAft>
            </a:pPr>
            <a:r>
              <a:rPr lang="en-US" altLang="ja-JP" sz="1100" dirty="0">
                <a:latin typeface="Times" pitchFamily="18" charset="0"/>
              </a:rPr>
              <a:t>The NI LabVIEW Academy </a:t>
            </a:r>
            <a:r>
              <a:rPr lang="en-US" sz="1100" dirty="0"/>
              <a:t>provides classroom curriculum and hands-on exercises to colleges and universities. After completion of the LabVIEW Academy program, students have the knowledge and tools to attempt the Certified LabVIEW Associate Developer certification exam with confidence.  </a:t>
            </a:r>
            <a:endParaRPr lang="en-US" altLang="ja-JP" sz="1100" dirty="0">
              <a:latin typeface="Times" pitchFamily="18" charset="0"/>
            </a:endParaRPr>
          </a:p>
          <a:p>
            <a:endParaRPr lang="en-US" sz="1100" dirty="0">
              <a:latin typeface="Times" pitchFamily="18" charset="0"/>
              <a:ea typeface="ＭＳ Ｐゴシック" pitchFamily="34" charset="-128"/>
            </a:endParaRP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84	ni.com</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Grp="1" noRot="1" noChangeAspect="1" noChangeArrowheads="1" noTextEdit="1"/>
          </p:cNvSpPr>
          <p:nvPr>
            <p:ph type="sldImg"/>
          </p:nvPr>
        </p:nvSpPr>
        <p:spPr>
          <a:ln/>
        </p:spPr>
      </p:sp>
      <p:sp>
        <p:nvSpPr>
          <p:cNvPr id="940035" name="Rectangle 3"/>
          <p:cNvSpPr>
            <a:spLocks noGrp="1" noChangeArrowheads="1"/>
          </p:cNvSpPr>
          <p:nvPr>
            <p:ph type="body" idx="1"/>
          </p:nvPr>
        </p:nvSpPr>
        <p:spPr>
          <a:noFill/>
          <a:ln/>
        </p:spPr>
        <p:txBody>
          <a:bodyPr/>
          <a:lstStyle/>
          <a:p>
            <a:pPr>
              <a:lnSpc>
                <a:spcPct val="90000"/>
              </a:lnSpc>
              <a:tabLst>
                <a:tab pos="237698" algn="l"/>
              </a:tabLst>
            </a:pPr>
            <a:r>
              <a:rPr lang="en-US" sz="1100" dirty="0" err="1">
                <a:latin typeface="Times"/>
              </a:rPr>
              <a:t>Multisim</a:t>
            </a:r>
            <a:r>
              <a:rPr lang="en-US" sz="1100" dirty="0">
                <a:latin typeface="Times"/>
              </a:rPr>
              <a:t> software integrates powerful SPICE simulation and schematic capture entry into a highly intuitive electronics lab on the PC. As the only company to design products specifically for the education market, National Instruments provides software that has become a teaching and learning tool of </a:t>
            </a:r>
            <a:r>
              <a:rPr lang="en-US" sz="1100" dirty="0">
                <a:latin typeface="Times" pitchFamily="18" charset="0"/>
              </a:rPr>
              <a:t>choice for thousands of educators.</a:t>
            </a:r>
            <a:endParaRPr lang="en-US" sz="1100" b="1" dirty="0">
              <a:latin typeface="Times" pitchFamily="18" charset="0"/>
            </a:endParaRPr>
          </a:p>
          <a:p>
            <a:pPr>
              <a:lnSpc>
                <a:spcPct val="90000"/>
              </a:lnSpc>
              <a:tabLst>
                <a:tab pos="237698" algn="l"/>
              </a:tabLst>
            </a:pPr>
            <a:r>
              <a:rPr lang="en-US" sz="1100" b="1" dirty="0" err="1">
                <a:latin typeface="Times" pitchFamily="18" charset="0"/>
              </a:rPr>
              <a:t>Multisim</a:t>
            </a:r>
            <a:r>
              <a:rPr lang="en-US" sz="1100" b="1" dirty="0">
                <a:latin typeface="Times" pitchFamily="18" charset="0"/>
              </a:rPr>
              <a:t> - Simulation and Capture</a:t>
            </a:r>
            <a:br>
              <a:rPr lang="en-US" sz="1100" b="1" dirty="0">
                <a:latin typeface="Times" pitchFamily="18" charset="0"/>
              </a:rPr>
            </a:br>
            <a:r>
              <a:rPr lang="en-US" sz="1100" dirty="0" err="1">
                <a:latin typeface="Times" pitchFamily="18" charset="0"/>
              </a:rPr>
              <a:t>Multisim</a:t>
            </a:r>
            <a:r>
              <a:rPr lang="en-US" sz="1100" dirty="0">
                <a:latin typeface="Times" pitchFamily="18" charset="0"/>
              </a:rPr>
              <a:t> is an intuitive, drag-and-drop schematic capture and simulation program that educators and students can use to quickly create complete circuits containing both analog and digital components.  </a:t>
            </a:r>
            <a:r>
              <a:rPr lang="en-US" sz="1100" dirty="0" err="1">
                <a:latin typeface="Times" pitchFamily="18" charset="0"/>
              </a:rPr>
              <a:t>Multisim</a:t>
            </a:r>
            <a:r>
              <a:rPr lang="en-US" sz="1100" dirty="0">
                <a:latin typeface="Times" pitchFamily="18" charset="0"/>
              </a:rPr>
              <a:t> also adds microcontroller unit </a:t>
            </a:r>
            <a:r>
              <a:rPr lang="en-US" sz="1100" dirty="0" err="1">
                <a:latin typeface="Times" pitchFamily="18" charset="0"/>
              </a:rPr>
              <a:t>cosimulation</a:t>
            </a:r>
            <a:r>
              <a:rPr lang="en-US" sz="1100" dirty="0">
                <a:latin typeface="Times" pitchFamily="18" charset="0"/>
              </a:rPr>
              <a:t> capabilities, so you can include an MCU, programmed in assembly code, within your SPICE-modeled circuit.</a:t>
            </a:r>
            <a:endParaRPr lang="en-US" sz="1100" b="1" dirty="0">
              <a:latin typeface="Times" pitchFamily="18" charset="0"/>
            </a:endParaRPr>
          </a:p>
          <a:p>
            <a:pPr>
              <a:lnSpc>
                <a:spcPct val="90000"/>
              </a:lnSpc>
              <a:tabLst>
                <a:tab pos="237698" algn="l"/>
              </a:tabLst>
            </a:pPr>
            <a:r>
              <a:rPr lang="en-US" sz="1100" b="1" dirty="0" err="1">
                <a:latin typeface="Times" pitchFamily="18" charset="0"/>
              </a:rPr>
              <a:t>Ultiboard</a:t>
            </a:r>
            <a:r>
              <a:rPr lang="en-US" sz="1100" b="1" dirty="0">
                <a:latin typeface="Times" pitchFamily="18" charset="0"/>
              </a:rPr>
              <a:t> - PCB Layout</a:t>
            </a:r>
            <a:br>
              <a:rPr lang="en-US" sz="1100" b="1" dirty="0">
                <a:latin typeface="Times" pitchFamily="18" charset="0"/>
              </a:rPr>
            </a:br>
            <a:r>
              <a:rPr lang="en-US" sz="1100" dirty="0">
                <a:latin typeface="Times" pitchFamily="18" charset="0"/>
              </a:rPr>
              <a:t>With </a:t>
            </a:r>
            <a:r>
              <a:rPr lang="en-US" sz="1100" dirty="0" err="1">
                <a:latin typeface="Times" pitchFamily="18" charset="0"/>
              </a:rPr>
              <a:t>Ultiboard</a:t>
            </a:r>
            <a:r>
              <a:rPr lang="en-US" sz="1100" dirty="0">
                <a:latin typeface="Times" pitchFamily="18" charset="0"/>
              </a:rPr>
              <a:t>, students can gain exposure to the physical implementation and manufacturing of circuits on PCBs. Students can import the </a:t>
            </a:r>
            <a:r>
              <a:rPr lang="en-US" sz="1100" dirty="0" err="1">
                <a:latin typeface="Times" pitchFamily="18" charset="0"/>
              </a:rPr>
              <a:t>Multisim</a:t>
            </a:r>
            <a:r>
              <a:rPr lang="en-US" sz="1100" dirty="0">
                <a:latin typeface="Times" pitchFamily="18" charset="0"/>
              </a:rPr>
              <a:t> schematic into </a:t>
            </a:r>
            <a:r>
              <a:rPr lang="en-US" sz="1100" dirty="0" err="1">
                <a:latin typeface="Times" pitchFamily="18" charset="0"/>
              </a:rPr>
              <a:t>Ultiboard</a:t>
            </a:r>
            <a:r>
              <a:rPr lang="en-US" sz="1100" dirty="0">
                <a:latin typeface="Times" pitchFamily="18" charset="0"/>
              </a:rPr>
              <a:t> with a single mouse click. </a:t>
            </a: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85	 Introduction to LabVIEW Hands-On</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Rectangle 2"/>
          <p:cNvSpPr>
            <a:spLocks noGrp="1" noRot="1" noChangeAspect="1" noChangeArrowheads="1" noTextEdit="1"/>
          </p:cNvSpPr>
          <p:nvPr>
            <p:ph type="sldImg"/>
          </p:nvPr>
        </p:nvSpPr>
        <p:spPr>
          <a:ln/>
        </p:spPr>
      </p:sp>
      <p:sp>
        <p:nvSpPr>
          <p:cNvPr id="942083" name="Rectangle 3"/>
          <p:cNvSpPr>
            <a:spLocks noGrp="1" noChangeArrowheads="1"/>
          </p:cNvSpPr>
          <p:nvPr>
            <p:ph type="body" idx="1"/>
          </p:nvPr>
        </p:nvSpPr>
        <p:spPr>
          <a:xfrm>
            <a:off x="974144" y="4378082"/>
            <a:ext cx="2683456" cy="4320540"/>
          </a:xfrm>
          <a:noFill/>
          <a:ln/>
        </p:spPr>
        <p:txBody>
          <a:bodyPr/>
          <a:lstStyle/>
          <a:p>
            <a:pPr marL="198082" indent="-198082">
              <a:tabLst>
                <a:tab pos="237698" algn="l"/>
              </a:tabLst>
            </a:pPr>
            <a:r>
              <a:rPr lang="en-US" dirty="0"/>
              <a:t>1. </a:t>
            </a:r>
            <a:r>
              <a:rPr lang="en-US" dirty="0" err="1"/>
              <a:t>Multisim</a:t>
            </a:r>
            <a:r>
              <a:rPr lang="en-US" dirty="0"/>
              <a:t> – Schematics</a:t>
            </a:r>
          </a:p>
          <a:p>
            <a:pPr marL="397815" lvl="1" indent="-198082">
              <a:buFontTx/>
              <a:buChar char="•"/>
              <a:tabLst>
                <a:tab pos="237698" algn="l"/>
              </a:tabLst>
            </a:pPr>
            <a:r>
              <a:rPr lang="en-US" dirty="0"/>
              <a:t>Easy-to-use schematics</a:t>
            </a:r>
          </a:p>
          <a:p>
            <a:pPr marL="397815" lvl="1" indent="-198082">
              <a:buFontTx/>
              <a:buChar char="•"/>
              <a:tabLst>
                <a:tab pos="237698" algn="l"/>
              </a:tabLst>
            </a:pPr>
            <a:r>
              <a:rPr lang="en-US" dirty="0"/>
              <a:t>Simple click and drag</a:t>
            </a:r>
          </a:p>
          <a:p>
            <a:pPr marL="397815" lvl="1" indent="-198082">
              <a:buFontTx/>
              <a:buChar char="•"/>
              <a:tabLst>
                <a:tab pos="237698" algn="l"/>
              </a:tabLst>
            </a:pPr>
            <a:r>
              <a:rPr lang="en-US" dirty="0"/>
              <a:t>3D animated parts</a:t>
            </a:r>
          </a:p>
          <a:p>
            <a:pPr marL="397815" lvl="1" indent="-198082">
              <a:buFontTx/>
              <a:buChar char="•"/>
              <a:tabLst>
                <a:tab pos="237698" algn="l"/>
              </a:tabLst>
            </a:pPr>
            <a:r>
              <a:rPr lang="en-US" dirty="0"/>
              <a:t>Wire drag without breaking connections</a:t>
            </a:r>
          </a:p>
          <a:p>
            <a:pPr marL="198082" indent="-198082">
              <a:tabLst>
                <a:tab pos="237698" algn="l"/>
              </a:tabLst>
            </a:pPr>
            <a:r>
              <a:rPr lang="en-US" dirty="0"/>
              <a:t>2. </a:t>
            </a:r>
            <a:r>
              <a:rPr lang="en-US" dirty="0" err="1"/>
              <a:t>Multisim</a:t>
            </a:r>
            <a:r>
              <a:rPr lang="en-US" dirty="0"/>
              <a:t> – Virtual Breadboard</a:t>
            </a:r>
          </a:p>
          <a:p>
            <a:pPr marL="397815" lvl="1" indent="-198082">
              <a:buFontTx/>
              <a:buChar char="•"/>
              <a:tabLst>
                <a:tab pos="237698" algn="l"/>
              </a:tabLst>
            </a:pPr>
            <a:r>
              <a:rPr lang="en-US" dirty="0" err="1"/>
              <a:t>Breadboarding</a:t>
            </a:r>
            <a:r>
              <a:rPr lang="en-US" dirty="0"/>
              <a:t> techniques</a:t>
            </a:r>
          </a:p>
          <a:p>
            <a:pPr marL="397815" lvl="1" indent="-198082">
              <a:buFontTx/>
              <a:buChar char="•"/>
              <a:tabLst>
                <a:tab pos="237698" algn="l"/>
              </a:tabLst>
            </a:pPr>
            <a:r>
              <a:rPr lang="en-US" dirty="0"/>
              <a:t>Synchronized with schematic</a:t>
            </a:r>
          </a:p>
          <a:p>
            <a:pPr marL="397815" lvl="1" indent="-198082">
              <a:buFontTx/>
              <a:buChar char="•"/>
              <a:tabLst>
                <a:tab pos="237698" algn="l"/>
              </a:tabLst>
            </a:pPr>
            <a:r>
              <a:rPr lang="en-US" dirty="0"/>
              <a:t>Wiring report for NI ELVIS </a:t>
            </a:r>
          </a:p>
          <a:p>
            <a:pPr marL="397815" lvl="1" indent="-198082">
              <a:tabLst>
                <a:tab pos="237698" algn="l"/>
              </a:tabLst>
            </a:pPr>
            <a:r>
              <a:rPr lang="en-US" dirty="0"/>
              <a:t>      (step 5)</a:t>
            </a:r>
          </a:p>
          <a:p>
            <a:pPr marL="198082" indent="-198082">
              <a:tabLst>
                <a:tab pos="237698" algn="l"/>
              </a:tabLst>
            </a:pPr>
            <a:r>
              <a:rPr lang="en-US" dirty="0"/>
              <a:t>3. </a:t>
            </a:r>
            <a:r>
              <a:rPr lang="en-US" dirty="0" err="1"/>
              <a:t>Multisim</a:t>
            </a:r>
            <a:r>
              <a:rPr lang="en-US" dirty="0"/>
              <a:t> – Simulation</a:t>
            </a:r>
          </a:p>
          <a:p>
            <a:pPr marL="397815" lvl="1" indent="-198082">
              <a:buFontTx/>
              <a:buChar char="•"/>
              <a:tabLst>
                <a:tab pos="237698" algn="l"/>
              </a:tabLst>
            </a:pPr>
            <a:r>
              <a:rPr lang="en-US" dirty="0"/>
              <a:t>13,000+ part library</a:t>
            </a:r>
          </a:p>
          <a:p>
            <a:pPr marL="397815" lvl="1" indent="-198082">
              <a:buFontTx/>
              <a:buChar char="•"/>
              <a:tabLst>
                <a:tab pos="237698" algn="l"/>
              </a:tabLst>
            </a:pPr>
            <a:r>
              <a:rPr lang="en-US" dirty="0"/>
              <a:t>22+ NI ELVIS virtual instruments</a:t>
            </a:r>
          </a:p>
          <a:p>
            <a:pPr marL="397815" lvl="1" indent="-198082">
              <a:buFontTx/>
              <a:buChar char="•"/>
              <a:tabLst>
                <a:tab pos="237698" algn="l"/>
              </a:tabLst>
            </a:pPr>
            <a:r>
              <a:rPr lang="en-US" dirty="0"/>
              <a:t>Changes on the fly</a:t>
            </a:r>
          </a:p>
          <a:p>
            <a:pPr marL="397815" lvl="1" indent="-198082">
              <a:buFontTx/>
              <a:buChar char="•"/>
              <a:tabLst>
                <a:tab pos="237698" algn="l"/>
              </a:tabLst>
            </a:pPr>
            <a:r>
              <a:rPr lang="en-US" dirty="0"/>
              <a:t>Microcontroller simulation</a:t>
            </a:r>
          </a:p>
          <a:p>
            <a:pPr marL="397815" lvl="1" indent="-198082">
              <a:buFontTx/>
              <a:buChar char="•"/>
              <a:tabLst>
                <a:tab pos="237698" algn="l"/>
              </a:tabLst>
            </a:pPr>
            <a:r>
              <a:rPr lang="en-US" dirty="0"/>
              <a:t>Animated parts (LEDs and 7-segment displays)</a:t>
            </a:r>
          </a:p>
        </p:txBody>
      </p:sp>
      <p:sp>
        <p:nvSpPr>
          <p:cNvPr id="942084" name="Rectangle 4"/>
          <p:cNvSpPr>
            <a:spLocks noChangeArrowheads="1"/>
          </p:cNvSpPr>
          <p:nvPr/>
        </p:nvSpPr>
        <p:spPr bwMode="auto">
          <a:xfrm>
            <a:off x="3619432" y="4378082"/>
            <a:ext cx="2683456" cy="4320540"/>
          </a:xfrm>
          <a:prstGeom prst="rect">
            <a:avLst/>
          </a:prstGeom>
          <a:noFill/>
          <a:ln w="9525">
            <a:noFill/>
            <a:miter lim="800000"/>
            <a:headEnd/>
            <a:tailEnd/>
          </a:ln>
          <a:effectLst/>
        </p:spPr>
        <p:txBody>
          <a:bodyPr lIns="96632" tIns="48316" rIns="96632" bIns="48316"/>
          <a:lstStyle/>
          <a:p>
            <a:pPr marL="198082" indent="-198082" algn="l" eaLnBrk="1" hangingPunct="1">
              <a:spcBef>
                <a:spcPct val="30000"/>
              </a:spcBef>
              <a:tabLst>
                <a:tab pos="237698" algn="l"/>
              </a:tabLst>
            </a:pPr>
            <a:r>
              <a:rPr lang="en-US" sz="1200" b="0" dirty="0">
                <a:latin typeface="Times New Roman" pitchFamily="18" charset="0"/>
              </a:rPr>
              <a:t>4. </a:t>
            </a:r>
            <a:r>
              <a:rPr lang="en-US" sz="1200" b="0" dirty="0" err="1">
                <a:latin typeface="Times New Roman" pitchFamily="18" charset="0"/>
              </a:rPr>
              <a:t>Ultiboard</a:t>
            </a:r>
            <a:r>
              <a:rPr lang="en-US" sz="1200" b="0" dirty="0">
                <a:latin typeface="Times New Roman" pitchFamily="18" charset="0"/>
              </a:rPr>
              <a:t> – PCB Layout</a:t>
            </a:r>
          </a:p>
          <a:p>
            <a:pPr marL="397815" lvl="1" indent="-198082" algn="l" eaLnBrk="1" hangingPunct="1">
              <a:spcBef>
                <a:spcPct val="30000"/>
              </a:spcBef>
              <a:buFontTx/>
              <a:buChar char="•"/>
              <a:tabLst>
                <a:tab pos="237698" algn="l"/>
              </a:tabLst>
            </a:pPr>
            <a:r>
              <a:rPr lang="en-US" sz="1200" b="0" dirty="0">
                <a:latin typeface="Times New Roman" pitchFamily="18" charset="0"/>
              </a:rPr>
              <a:t>Integrated with </a:t>
            </a:r>
            <a:r>
              <a:rPr lang="en-US" sz="1200" b="0" dirty="0" err="1">
                <a:latin typeface="Times New Roman" pitchFamily="18" charset="0"/>
              </a:rPr>
              <a:t>Multisim</a:t>
            </a:r>
            <a:endParaRPr lang="en-US" sz="1200" b="0" dirty="0">
              <a:latin typeface="Times New Roman" pitchFamily="18" charset="0"/>
            </a:endParaRPr>
          </a:p>
          <a:p>
            <a:pPr marL="397815" lvl="1" indent="-198082" algn="l" eaLnBrk="1" hangingPunct="1">
              <a:spcBef>
                <a:spcPct val="30000"/>
              </a:spcBef>
              <a:buFontTx/>
              <a:buChar char="•"/>
              <a:tabLst>
                <a:tab pos="237698" algn="l"/>
              </a:tabLst>
            </a:pPr>
            <a:r>
              <a:rPr lang="en-US" sz="1200" b="0" dirty="0">
                <a:latin typeface="Times New Roman" pitchFamily="18" charset="0"/>
              </a:rPr>
              <a:t>Flexible interface</a:t>
            </a:r>
          </a:p>
          <a:p>
            <a:pPr marL="397815" lvl="1" indent="-198082" algn="l" eaLnBrk="1" hangingPunct="1">
              <a:spcBef>
                <a:spcPct val="30000"/>
              </a:spcBef>
              <a:buFontTx/>
              <a:buChar char="•"/>
              <a:tabLst>
                <a:tab pos="237698" algn="l"/>
              </a:tabLst>
            </a:pPr>
            <a:r>
              <a:rPr lang="en-US" sz="1200" b="0" dirty="0">
                <a:latin typeface="Times New Roman" pitchFamily="18" charset="0"/>
              </a:rPr>
              <a:t>3D view</a:t>
            </a:r>
          </a:p>
          <a:p>
            <a:pPr marL="397815" lvl="1" indent="-198082" algn="l" eaLnBrk="1" hangingPunct="1">
              <a:spcBef>
                <a:spcPct val="30000"/>
              </a:spcBef>
              <a:buFontTx/>
              <a:buChar char="•"/>
              <a:tabLst>
                <a:tab pos="237698" algn="l"/>
              </a:tabLst>
            </a:pPr>
            <a:r>
              <a:rPr lang="en-US" sz="1200" b="0" dirty="0">
                <a:latin typeface="Times New Roman" pitchFamily="18" charset="0"/>
              </a:rPr>
              <a:t>Design rule check</a:t>
            </a:r>
          </a:p>
          <a:p>
            <a:pPr marL="397815" lvl="1" indent="-198082" algn="l" eaLnBrk="1" hangingPunct="1">
              <a:spcBef>
                <a:spcPct val="30000"/>
              </a:spcBef>
              <a:buFontTx/>
              <a:buChar char="•"/>
              <a:tabLst>
                <a:tab pos="237698" algn="l"/>
              </a:tabLst>
            </a:pPr>
            <a:r>
              <a:rPr lang="en-US" sz="1200" b="0" dirty="0">
                <a:latin typeface="Times New Roman" pitchFamily="18" charset="0"/>
              </a:rPr>
              <a:t>Built-in </a:t>
            </a:r>
            <a:r>
              <a:rPr lang="en-US" sz="1200" b="0" dirty="0" err="1">
                <a:latin typeface="Times New Roman" pitchFamily="18" charset="0"/>
              </a:rPr>
              <a:t>autorouting</a:t>
            </a:r>
            <a:endParaRPr lang="en-US" sz="1200" b="0" dirty="0">
              <a:latin typeface="Times New Roman" pitchFamily="18" charset="0"/>
            </a:endParaRPr>
          </a:p>
          <a:p>
            <a:pPr marL="198082" indent="-198082" algn="l" eaLnBrk="1" hangingPunct="1">
              <a:spcBef>
                <a:spcPct val="30000"/>
              </a:spcBef>
              <a:tabLst>
                <a:tab pos="237698" algn="l"/>
              </a:tabLst>
            </a:pPr>
            <a:r>
              <a:rPr lang="en-US" sz="1200" b="0" dirty="0">
                <a:latin typeface="Times New Roman" pitchFamily="18" charset="0"/>
              </a:rPr>
              <a:t>5. NI ELVIS – Test</a:t>
            </a:r>
          </a:p>
          <a:p>
            <a:pPr marL="397815" lvl="1" indent="-198082" algn="l" eaLnBrk="1" hangingPunct="1">
              <a:spcBef>
                <a:spcPct val="30000"/>
              </a:spcBef>
              <a:buFontTx/>
              <a:buChar char="•"/>
              <a:tabLst>
                <a:tab pos="237698" algn="l"/>
              </a:tabLst>
            </a:pPr>
            <a:r>
              <a:rPr lang="en-US" sz="1200" b="0" dirty="0">
                <a:latin typeface="Times New Roman" pitchFamily="18" charset="0"/>
              </a:rPr>
              <a:t>Instrumentation</a:t>
            </a:r>
          </a:p>
          <a:p>
            <a:pPr marL="397815" lvl="1" indent="-198082" algn="l" eaLnBrk="1" hangingPunct="1">
              <a:spcBef>
                <a:spcPct val="30000"/>
              </a:spcBef>
              <a:buFontTx/>
              <a:buChar char="•"/>
              <a:tabLst>
                <a:tab pos="237698" algn="l"/>
              </a:tabLst>
            </a:pPr>
            <a:r>
              <a:rPr lang="en-US" sz="1200" b="0" dirty="0">
                <a:latin typeface="Times New Roman" pitchFamily="18" charset="0"/>
              </a:rPr>
              <a:t>Data acquisition </a:t>
            </a:r>
          </a:p>
          <a:p>
            <a:pPr marL="397815" lvl="1" indent="-198082" algn="l" eaLnBrk="1" hangingPunct="1">
              <a:spcBef>
                <a:spcPct val="30000"/>
              </a:spcBef>
              <a:buFontTx/>
              <a:buChar char="•"/>
              <a:tabLst>
                <a:tab pos="237698" algn="l"/>
              </a:tabLst>
            </a:pPr>
            <a:r>
              <a:rPr lang="en-US" sz="1200" b="0" dirty="0">
                <a:latin typeface="Times New Roman" pitchFamily="18" charset="0"/>
              </a:rPr>
              <a:t>Prototyping</a:t>
            </a:r>
          </a:p>
          <a:p>
            <a:pPr marL="198082" indent="-198082" algn="l" eaLnBrk="1" hangingPunct="1">
              <a:spcBef>
                <a:spcPct val="30000"/>
              </a:spcBef>
              <a:tabLst>
                <a:tab pos="237698" algn="l"/>
              </a:tabLst>
            </a:pPr>
            <a:r>
              <a:rPr lang="en-US" sz="1200" b="0" dirty="0">
                <a:latin typeface="Times New Roman" pitchFamily="18" charset="0"/>
              </a:rPr>
              <a:t>6. </a:t>
            </a:r>
            <a:r>
              <a:rPr lang="en-US" sz="1200" b="0" dirty="0" err="1">
                <a:latin typeface="Times New Roman" pitchFamily="18" charset="0"/>
              </a:rPr>
              <a:t>LabVIEW</a:t>
            </a:r>
            <a:r>
              <a:rPr lang="en-US" sz="1200" b="0" dirty="0">
                <a:latin typeface="Times New Roman" pitchFamily="18" charset="0"/>
              </a:rPr>
              <a:t> – Compare</a:t>
            </a:r>
          </a:p>
          <a:p>
            <a:pPr marL="397815" lvl="1" indent="-198082" algn="l" eaLnBrk="1" hangingPunct="1">
              <a:spcBef>
                <a:spcPct val="30000"/>
              </a:spcBef>
              <a:buFontTx/>
              <a:buChar char="•"/>
              <a:tabLst>
                <a:tab pos="237698" algn="l"/>
              </a:tabLst>
            </a:pPr>
            <a:r>
              <a:rPr lang="en-US" sz="1200" b="0" dirty="0">
                <a:latin typeface="Times New Roman" pitchFamily="18" charset="0"/>
              </a:rPr>
              <a:t>Automatically import:</a:t>
            </a:r>
          </a:p>
          <a:p>
            <a:pPr marL="597547" lvl="2" indent="-198082" algn="l" eaLnBrk="1" hangingPunct="1">
              <a:spcBef>
                <a:spcPct val="30000"/>
              </a:spcBef>
              <a:buFont typeface="Times New Roman" pitchFamily="18" charset="0"/>
              <a:buChar char="–"/>
              <a:tabLst>
                <a:tab pos="237698" algn="l"/>
              </a:tabLst>
            </a:pPr>
            <a:r>
              <a:rPr lang="en-US" sz="1200" b="0" dirty="0" err="1">
                <a:latin typeface="Times New Roman" pitchFamily="18" charset="0"/>
              </a:rPr>
              <a:t>Multisim</a:t>
            </a:r>
            <a:r>
              <a:rPr lang="en-US" sz="1200" b="0" dirty="0">
                <a:latin typeface="Times New Roman" pitchFamily="18" charset="0"/>
              </a:rPr>
              <a:t> virtual data</a:t>
            </a:r>
          </a:p>
          <a:p>
            <a:pPr marL="597547" lvl="2" indent="-198082" algn="l" eaLnBrk="1" hangingPunct="1">
              <a:spcBef>
                <a:spcPct val="30000"/>
              </a:spcBef>
              <a:buFont typeface="Times New Roman" pitchFamily="18" charset="0"/>
              <a:buChar char="–"/>
              <a:tabLst>
                <a:tab pos="237698" algn="l"/>
              </a:tabLst>
            </a:pPr>
            <a:r>
              <a:rPr lang="en-US" sz="1200" b="0" dirty="0">
                <a:latin typeface="Times New Roman" pitchFamily="18" charset="0"/>
              </a:rPr>
              <a:t>NI ELVIS measured data</a:t>
            </a:r>
          </a:p>
          <a:p>
            <a:pPr marL="397815" lvl="1" indent="-198082" algn="l" eaLnBrk="1" hangingPunct="1">
              <a:spcBef>
                <a:spcPct val="30000"/>
              </a:spcBef>
              <a:buFontTx/>
              <a:buChar char="•"/>
              <a:tabLst>
                <a:tab pos="237698" algn="l"/>
              </a:tabLst>
            </a:pPr>
            <a:r>
              <a:rPr lang="en-US" sz="1200" b="0" dirty="0">
                <a:latin typeface="Times New Roman" pitchFamily="18" charset="0"/>
              </a:rPr>
              <a:t>Compare ideal and real data</a:t>
            </a:r>
          </a:p>
          <a:p>
            <a:pPr marL="397815" lvl="1" indent="-198082" algn="l" eaLnBrk="1" hangingPunct="1">
              <a:spcBef>
                <a:spcPct val="30000"/>
              </a:spcBef>
              <a:buFontTx/>
              <a:buChar char="•"/>
              <a:tabLst>
                <a:tab pos="237698" algn="l"/>
              </a:tabLst>
            </a:pPr>
            <a:endParaRPr lang="en-US" sz="1200" b="0" dirty="0">
              <a:latin typeface="Times New Roman" pitchFamily="18" charset="0"/>
            </a:endParaRPr>
          </a:p>
        </p:txBody>
      </p:sp>
      <p:sp>
        <p:nvSpPr>
          <p:cNvPr id="6"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86	ni.com</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Rot="1" noChangeAspect="1" noChangeArrowheads="1" noTextEdit="1"/>
          </p:cNvSpPr>
          <p:nvPr>
            <p:ph type="sldImg"/>
          </p:nvPr>
        </p:nvSpPr>
        <p:spPr>
          <a:ln/>
        </p:spPr>
      </p:sp>
      <p:sp>
        <p:nvSpPr>
          <p:cNvPr id="738307" name="Rectangle 3"/>
          <p:cNvSpPr>
            <a:spLocks noGrp="1" noChangeArrowheads="1"/>
          </p:cNvSpPr>
          <p:nvPr>
            <p:ph type="body" idx="1"/>
          </p:nvPr>
        </p:nvSpPr>
        <p:spPr/>
        <p:txBody>
          <a:bodyPr/>
          <a:lstStyle/>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dirty="0">
                <a:latin typeface="Times"/>
              </a:rPr>
              <a:t>Linux® is the registered trademark of </a:t>
            </a:r>
            <a:r>
              <a:rPr lang="en-US" dirty="0" err="1">
                <a:latin typeface="Times"/>
              </a:rPr>
              <a:t>Linus</a:t>
            </a:r>
            <a:r>
              <a:rPr lang="en-US" dirty="0">
                <a:latin typeface="Times"/>
              </a:rPr>
              <a:t> </a:t>
            </a:r>
            <a:r>
              <a:rPr lang="en-US" dirty="0" err="1">
                <a:latin typeface="Times"/>
              </a:rPr>
              <a:t>Torvalds</a:t>
            </a:r>
            <a:r>
              <a:rPr lang="en-US" dirty="0">
                <a:latin typeface="Times"/>
              </a:rPr>
              <a:t> in the U.S. and other countries. </a:t>
            </a:r>
          </a:p>
          <a:p>
            <a:r>
              <a:rPr lang="en-US" dirty="0">
                <a:latin typeface="Times"/>
              </a:rPr>
              <a:t>©2008 National Instruments. All rights reserved. LabVIEW, </a:t>
            </a:r>
            <a:r>
              <a:rPr lang="en-US" dirty="0" err="1">
                <a:latin typeface="Times"/>
              </a:rPr>
              <a:t>Multisim</a:t>
            </a:r>
            <a:r>
              <a:rPr lang="en-US" dirty="0">
                <a:latin typeface="Times"/>
              </a:rPr>
              <a:t>, National Instruments, NI, and ni.com are trademarks of National Instruments. Linux® is the registered trademark of </a:t>
            </a:r>
            <a:r>
              <a:rPr lang="en-US" dirty="0" err="1">
                <a:latin typeface="Times"/>
              </a:rPr>
              <a:t>Linus</a:t>
            </a:r>
            <a:r>
              <a:rPr lang="en-US" dirty="0">
                <a:latin typeface="Times"/>
              </a:rPr>
              <a:t> </a:t>
            </a:r>
            <a:r>
              <a:rPr lang="en-US" dirty="0" err="1">
                <a:latin typeface="Times"/>
              </a:rPr>
              <a:t>Torvalds</a:t>
            </a:r>
            <a:r>
              <a:rPr lang="en-US" dirty="0">
                <a:latin typeface="Times"/>
              </a:rPr>
              <a:t> in the U.S. and other countries. Other product and company names listed are trademarks or trade names of their respective companies. </a:t>
            </a: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87	 Introduction to LabVIEW Hands-On</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2"/>
          <p:cNvSpPr>
            <a:spLocks noGrp="1" noChangeArrowheads="1"/>
          </p:cNvSpPr>
          <p:nvPr>
            <p:ph type="body" idx="1"/>
          </p:nvPr>
        </p:nvSpPr>
        <p:spPr>
          <a:xfrm>
            <a:off x="922698" y="384706"/>
            <a:ext cx="5194323" cy="726666"/>
          </a:xfrm>
          <a:noFill/>
          <a:ln/>
        </p:spPr>
        <p:txBody>
          <a:bodyPr lIns="92971" tIns="46486" rIns="92971" bIns="46486"/>
          <a:lstStyle/>
          <a:p>
            <a:r>
              <a:rPr lang="en-US" sz="1700" b="1" dirty="0">
                <a:latin typeface="Times" pitchFamily="18" charset="0"/>
              </a:rPr>
              <a:t>Solutions Section</a:t>
            </a:r>
          </a:p>
          <a:p>
            <a:r>
              <a:rPr lang="en-US" b="1" dirty="0">
                <a:latin typeface="Times" pitchFamily="18" charset="0"/>
              </a:rPr>
              <a:t>Exercise 2 Track A:</a:t>
            </a:r>
          </a:p>
        </p:txBody>
      </p:sp>
      <p:sp>
        <p:nvSpPr>
          <p:cNvPr id="872453" name="Line 5"/>
          <p:cNvSpPr>
            <a:spLocks noChangeShapeType="1"/>
          </p:cNvSpPr>
          <p:nvPr/>
        </p:nvSpPr>
        <p:spPr bwMode="auto">
          <a:xfrm>
            <a:off x="471306" y="6102681"/>
            <a:ext cx="6067235" cy="0"/>
          </a:xfrm>
          <a:prstGeom prst="line">
            <a:avLst/>
          </a:prstGeom>
          <a:noFill/>
          <a:ln w="12700">
            <a:solidFill>
              <a:schemeClr val="tx1"/>
            </a:solidFill>
            <a:round/>
            <a:headEnd/>
            <a:tailEnd/>
          </a:ln>
          <a:effectLst/>
        </p:spPr>
        <p:txBody>
          <a:bodyPr lIns="95079" tIns="47540" rIns="95079" bIns="47540"/>
          <a:lstStyle/>
          <a:p>
            <a:endParaRPr lang="en-US"/>
          </a:p>
        </p:txBody>
      </p:sp>
      <p:pic>
        <p:nvPicPr>
          <p:cNvPr id="872455" name="Picture 7" descr="Exercise 2C BD LV 8"/>
          <p:cNvPicPr>
            <a:picLocks noChangeAspect="1" noChangeArrowheads="1"/>
          </p:cNvPicPr>
          <p:nvPr/>
        </p:nvPicPr>
        <p:blipFill>
          <a:blip r:embed="rId3"/>
          <a:stretch>
            <a:fillRect/>
          </a:stretch>
        </p:blipFill>
        <p:spPr bwMode="auto">
          <a:xfrm>
            <a:off x="3856743" y="7168019"/>
            <a:ext cx="2691929" cy="1101508"/>
          </a:xfrm>
          <a:prstGeom prst="rect">
            <a:avLst/>
          </a:prstGeom>
          <a:noFill/>
        </p:spPr>
      </p:pic>
      <p:pic>
        <p:nvPicPr>
          <p:cNvPr id="872456" name="Picture 8" descr="Exercise 2A BD LV 8"/>
          <p:cNvPicPr>
            <a:picLocks noChangeAspect="1" noChangeArrowheads="1"/>
          </p:cNvPicPr>
          <p:nvPr/>
        </p:nvPicPr>
        <p:blipFill>
          <a:blip r:embed="rId4"/>
          <a:stretch>
            <a:fillRect/>
          </a:stretch>
        </p:blipFill>
        <p:spPr bwMode="auto">
          <a:xfrm>
            <a:off x="3538114" y="1288929"/>
            <a:ext cx="3236080" cy="1694738"/>
          </a:xfrm>
          <a:prstGeom prst="rect">
            <a:avLst/>
          </a:prstGeom>
          <a:noFill/>
        </p:spPr>
      </p:pic>
      <p:pic>
        <p:nvPicPr>
          <p:cNvPr id="872457" name="Picture 9"/>
          <p:cNvPicPr>
            <a:picLocks noChangeAspect="1" noChangeArrowheads="1"/>
          </p:cNvPicPr>
          <p:nvPr/>
        </p:nvPicPr>
        <p:blipFill>
          <a:blip r:embed="rId5"/>
          <a:srcRect/>
          <a:stretch>
            <a:fillRect/>
          </a:stretch>
        </p:blipFill>
        <p:spPr bwMode="auto">
          <a:xfrm>
            <a:off x="829764" y="973272"/>
            <a:ext cx="2190577" cy="2080968"/>
          </a:xfrm>
          <a:prstGeom prst="rect">
            <a:avLst/>
          </a:prstGeom>
          <a:noFill/>
          <a:ln w="12700" algn="ctr">
            <a:noFill/>
            <a:miter lim="800000"/>
            <a:headEnd/>
            <a:tailEnd/>
          </a:ln>
          <a:effectLst/>
        </p:spPr>
      </p:pic>
      <p:sp>
        <p:nvSpPr>
          <p:cNvPr id="872459" name="Rectangle 11"/>
          <p:cNvSpPr>
            <a:spLocks noChangeArrowheads="1"/>
          </p:cNvSpPr>
          <p:nvPr/>
        </p:nvSpPr>
        <p:spPr bwMode="auto">
          <a:xfrm>
            <a:off x="829764" y="6221052"/>
            <a:ext cx="1646736" cy="281343"/>
          </a:xfrm>
          <a:prstGeom prst="rect">
            <a:avLst/>
          </a:prstGeom>
          <a:noFill/>
          <a:ln w="12700" algn="ctr">
            <a:noFill/>
            <a:miter lim="800000"/>
            <a:headEnd/>
            <a:tailEnd/>
          </a:ln>
          <a:effectLst/>
        </p:spPr>
        <p:txBody>
          <a:bodyPr wrap="square" lIns="95745" tIns="47871" rIns="95745" bIns="47871">
            <a:spAutoFit/>
          </a:bodyPr>
          <a:lstStyle/>
          <a:p>
            <a:pPr defTabSz="957396" eaLnBrk="1" hangingPunct="1">
              <a:spcBef>
                <a:spcPct val="30000"/>
              </a:spcBef>
            </a:pPr>
            <a:r>
              <a:rPr lang="en-US" sz="1200" dirty="0">
                <a:latin typeface="Times" pitchFamily="18" charset="0"/>
              </a:rPr>
              <a:t>Exercise 2 Track C:</a:t>
            </a:r>
          </a:p>
        </p:txBody>
      </p:sp>
      <p:sp>
        <p:nvSpPr>
          <p:cNvPr id="10" name="Line 3"/>
          <p:cNvSpPr>
            <a:spLocks noChangeShapeType="1"/>
          </p:cNvSpPr>
          <p:nvPr/>
        </p:nvSpPr>
        <p:spPr bwMode="auto">
          <a:xfrm>
            <a:off x="789936" y="3340692"/>
            <a:ext cx="5491378" cy="0"/>
          </a:xfrm>
          <a:prstGeom prst="line">
            <a:avLst/>
          </a:prstGeom>
          <a:noFill/>
          <a:ln w="12700">
            <a:solidFill>
              <a:schemeClr val="tx1"/>
            </a:solidFill>
            <a:round/>
            <a:headEnd/>
            <a:tailEnd/>
          </a:ln>
          <a:effectLst/>
        </p:spPr>
        <p:txBody>
          <a:bodyPr lIns="95079" tIns="47540" rIns="95079" bIns="47540"/>
          <a:lstStyle/>
          <a:p>
            <a:endParaRPr lang="en-US"/>
          </a:p>
        </p:txBody>
      </p:sp>
      <p:pic>
        <p:nvPicPr>
          <p:cNvPr id="11" name="Picture 10" descr="Solution block 2B.jpg"/>
          <p:cNvPicPr>
            <a:picLocks noChangeAspect="1"/>
          </p:cNvPicPr>
          <p:nvPr/>
        </p:nvPicPr>
        <p:blipFill>
          <a:blip r:embed="rId6"/>
          <a:stretch>
            <a:fillRect/>
          </a:stretch>
        </p:blipFill>
        <p:spPr>
          <a:xfrm>
            <a:off x="3538114" y="3774718"/>
            <a:ext cx="3146465" cy="2091220"/>
          </a:xfrm>
          <a:prstGeom prst="rect">
            <a:avLst/>
          </a:prstGeom>
        </p:spPr>
      </p:pic>
      <p:sp>
        <p:nvSpPr>
          <p:cNvPr id="13" name="Rectangle 11"/>
          <p:cNvSpPr>
            <a:spLocks noChangeArrowheads="1"/>
          </p:cNvSpPr>
          <p:nvPr/>
        </p:nvSpPr>
        <p:spPr bwMode="auto">
          <a:xfrm>
            <a:off x="829764" y="3419606"/>
            <a:ext cx="1482880" cy="281343"/>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200" dirty="0">
                <a:latin typeface="Times" pitchFamily="18" charset="0"/>
              </a:rPr>
              <a:t>Exercise 2 Track B:</a:t>
            </a:r>
          </a:p>
        </p:txBody>
      </p:sp>
      <p:pic>
        <p:nvPicPr>
          <p:cNvPr id="12" name="Picture 11" descr="Exercise 2- Track B.jpg"/>
          <p:cNvPicPr>
            <a:picLocks noChangeAspect="1"/>
          </p:cNvPicPr>
          <p:nvPr/>
        </p:nvPicPr>
        <p:blipFill>
          <a:blip r:embed="rId7"/>
          <a:stretch>
            <a:fillRect/>
          </a:stretch>
        </p:blipFill>
        <p:spPr>
          <a:xfrm>
            <a:off x="829764" y="3814175"/>
            <a:ext cx="2110920" cy="1806616"/>
          </a:xfrm>
          <a:prstGeom prst="rect">
            <a:avLst/>
          </a:prstGeom>
        </p:spPr>
      </p:pic>
      <p:pic>
        <p:nvPicPr>
          <p:cNvPr id="14" name="Picture 13" descr="Exercise 2 - Aquire (Track C).jpg"/>
          <p:cNvPicPr>
            <a:picLocks noChangeAspect="1"/>
          </p:cNvPicPr>
          <p:nvPr/>
        </p:nvPicPr>
        <p:blipFill>
          <a:blip r:embed="rId8"/>
          <a:stretch>
            <a:fillRect/>
          </a:stretch>
        </p:blipFill>
        <p:spPr>
          <a:xfrm>
            <a:off x="789935" y="6615622"/>
            <a:ext cx="2230406" cy="2029217"/>
          </a:xfrm>
          <a:prstGeom prst="rect">
            <a:avLst/>
          </a:prstGeom>
        </p:spPr>
      </p:pic>
      <p:sp>
        <p:nvSpPr>
          <p:cNvPr id="1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88	ni.com</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Grp="1" noChangeArrowheads="1"/>
          </p:cNvSpPr>
          <p:nvPr>
            <p:ph type="body" idx="1"/>
          </p:nvPr>
        </p:nvSpPr>
        <p:spPr>
          <a:xfrm>
            <a:off x="869593" y="341961"/>
            <a:ext cx="5108028" cy="726666"/>
          </a:xfrm>
          <a:noFill/>
          <a:ln/>
        </p:spPr>
        <p:txBody>
          <a:bodyPr lIns="92971" tIns="46486" rIns="92971" bIns="46486"/>
          <a:lstStyle/>
          <a:p>
            <a:endParaRPr lang="en-US" b="1" dirty="0">
              <a:latin typeface="Times" pitchFamily="18" charset="0"/>
            </a:endParaRPr>
          </a:p>
          <a:p>
            <a:r>
              <a:rPr lang="en-US" b="1" dirty="0">
                <a:latin typeface="Times" pitchFamily="18" charset="0"/>
              </a:rPr>
              <a:t>Exercise 3.1 Track A, B, and C:</a:t>
            </a:r>
          </a:p>
        </p:txBody>
      </p:sp>
      <p:pic>
        <p:nvPicPr>
          <p:cNvPr id="901123" name="Picture 3"/>
          <p:cNvPicPr>
            <a:picLocks noChangeAspect="1" noChangeArrowheads="1"/>
          </p:cNvPicPr>
          <p:nvPr/>
        </p:nvPicPr>
        <p:blipFill>
          <a:blip r:embed="rId3"/>
          <a:stretch>
            <a:fillRect/>
          </a:stretch>
        </p:blipFill>
        <p:spPr bwMode="auto">
          <a:xfrm>
            <a:off x="1148393" y="4524401"/>
            <a:ext cx="4465790" cy="2349772"/>
          </a:xfrm>
          <a:prstGeom prst="rect">
            <a:avLst/>
          </a:prstGeom>
          <a:noFill/>
          <a:ln w="12700" algn="ctr">
            <a:noFill/>
            <a:miter lim="800000"/>
            <a:headEnd/>
            <a:tailEnd/>
          </a:ln>
          <a:effectLst/>
        </p:spPr>
      </p:pic>
      <p:pic>
        <p:nvPicPr>
          <p:cNvPr id="901129" name="Picture 9"/>
          <p:cNvPicPr>
            <a:picLocks noChangeAspect="1" noChangeArrowheads="1"/>
          </p:cNvPicPr>
          <p:nvPr/>
        </p:nvPicPr>
        <p:blipFill>
          <a:blip r:embed="rId4"/>
          <a:stretch>
            <a:fillRect/>
          </a:stretch>
        </p:blipFill>
        <p:spPr bwMode="auto">
          <a:xfrm>
            <a:off x="1249141" y="1170558"/>
            <a:ext cx="4304126" cy="2921461"/>
          </a:xfrm>
          <a:prstGeom prst="rect">
            <a:avLst/>
          </a:prstGeom>
          <a:noFill/>
          <a:ln w="12700" algn="ctr">
            <a:noFill/>
            <a:miter lim="800000"/>
            <a:headEnd/>
            <a:tailEnd/>
          </a:ln>
          <a:effectLst/>
        </p:spPr>
      </p:pic>
      <p:sp>
        <p:nvSpPr>
          <p:cNvPr id="6"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89	 Introduction to LabVIEW Hands-On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body" idx="1"/>
          </p:nvPr>
        </p:nvSpPr>
        <p:spPr>
          <a:xfrm>
            <a:off x="974144" y="549110"/>
            <a:ext cx="5366914" cy="8333645"/>
          </a:xfrm>
          <a:noFill/>
          <a:ln/>
        </p:spPr>
        <p:txBody>
          <a:bodyPr/>
          <a:lstStyle/>
          <a:p>
            <a:pPr marL="237698" indent="-237698">
              <a:tabLst>
                <a:tab pos="237698" algn="l"/>
              </a:tabLst>
            </a:pPr>
            <a:r>
              <a:rPr lang="en-US" b="1" dirty="0"/>
              <a:t>Exercise 1.1 – Testing Your Device (Track A)</a:t>
            </a:r>
            <a:endParaRPr lang="en-US" dirty="0"/>
          </a:p>
          <a:p>
            <a:pPr marL="237698" indent="-237698">
              <a:tabLst>
                <a:tab pos="237698" algn="l"/>
              </a:tabLst>
            </a:pPr>
            <a:endParaRPr lang="en-US" dirty="0"/>
          </a:p>
          <a:p>
            <a:pPr marL="237698" indent="-237698">
              <a:tabLst>
                <a:tab pos="237698" algn="l"/>
              </a:tabLst>
            </a:pPr>
            <a:r>
              <a:rPr lang="en-US" sz="1100" dirty="0">
                <a:latin typeface="Times" pitchFamily="18" charset="0"/>
              </a:rPr>
              <a:t>In this exercise, use Measurement and Automation Explorer (MAX) to test</a:t>
            </a:r>
          </a:p>
          <a:p>
            <a:pPr marL="237698" indent="-237698">
              <a:spcBef>
                <a:spcPct val="0"/>
              </a:spcBef>
              <a:tabLst>
                <a:tab pos="237698" algn="l"/>
              </a:tabLst>
            </a:pPr>
            <a:r>
              <a:rPr lang="en-US" sz="1100" dirty="0">
                <a:latin typeface="Times" pitchFamily="18" charset="0"/>
              </a:rPr>
              <a:t>your USB-6009 DAQ device. </a:t>
            </a:r>
          </a:p>
          <a:p>
            <a:pPr marL="237698" indent="-237698">
              <a:tabLst>
                <a:tab pos="237698" algn="l"/>
              </a:tabLst>
            </a:pPr>
            <a:r>
              <a:rPr lang="en-US" sz="1100" dirty="0">
                <a:latin typeface="Times" pitchFamily="18" charset="0"/>
              </a:rPr>
              <a:t>1. 	Launch MAX by double-clicking the icon on the desktop or by selecting </a:t>
            </a:r>
            <a:r>
              <a:rPr lang="en-US" sz="1100" b="1" dirty="0" err="1">
                <a:latin typeface="Times" pitchFamily="18" charset="0"/>
              </a:rPr>
              <a:t>Start»Programs»National</a:t>
            </a:r>
            <a:r>
              <a:rPr lang="en-US" sz="1100" b="1" dirty="0">
                <a:latin typeface="Times" pitchFamily="18" charset="0"/>
              </a:rPr>
              <a:t> </a:t>
            </a:r>
            <a:r>
              <a:rPr lang="en-US" sz="1100" b="1" dirty="0" err="1">
                <a:latin typeface="Times" pitchFamily="18" charset="0"/>
              </a:rPr>
              <a:t>Instruments»Measurement</a:t>
            </a:r>
            <a:r>
              <a:rPr lang="en-US" sz="1100" b="1" dirty="0">
                <a:latin typeface="Times" pitchFamily="18" charset="0"/>
              </a:rPr>
              <a:t> &amp; Automation</a:t>
            </a:r>
            <a:r>
              <a:rPr lang="en-US" sz="1100" dirty="0">
                <a:latin typeface="Times" pitchFamily="18" charset="0"/>
              </a:rPr>
              <a:t>.</a:t>
            </a:r>
          </a:p>
          <a:p>
            <a:pPr marL="237698" indent="-237698">
              <a:tabLst>
                <a:tab pos="237698" algn="l"/>
              </a:tabLst>
            </a:pPr>
            <a:r>
              <a:rPr lang="en-US" sz="1100" dirty="0">
                <a:latin typeface="Times" pitchFamily="18" charset="0"/>
              </a:rPr>
              <a:t>2. 	Expand the </a:t>
            </a:r>
            <a:r>
              <a:rPr lang="en-US" sz="1100" b="1" dirty="0">
                <a:latin typeface="Times" pitchFamily="18" charset="0"/>
              </a:rPr>
              <a:t>Devices and Interfaces</a:t>
            </a:r>
            <a:r>
              <a:rPr lang="en-US" sz="1100" dirty="0">
                <a:latin typeface="Times" pitchFamily="18" charset="0"/>
              </a:rPr>
              <a:t> section to view the installed National Instruments devices. MAX displays the National Instruments hardware and software in the computer. </a:t>
            </a:r>
          </a:p>
          <a:p>
            <a:pPr marL="237698" indent="-237698">
              <a:tabLst>
                <a:tab pos="237698" algn="l"/>
              </a:tabLst>
            </a:pPr>
            <a:r>
              <a:rPr lang="en-US" sz="1100" dirty="0">
                <a:latin typeface="Times" pitchFamily="18" charset="0"/>
              </a:rPr>
              <a:t>3. 	Expand the </a:t>
            </a:r>
            <a:r>
              <a:rPr lang="en-US" sz="1100" b="1" dirty="0">
                <a:latin typeface="Times" pitchFamily="18" charset="0"/>
              </a:rPr>
              <a:t>NI-</a:t>
            </a:r>
            <a:r>
              <a:rPr lang="en-US" sz="1100" b="1" dirty="0" err="1">
                <a:latin typeface="Times" pitchFamily="18" charset="0"/>
              </a:rPr>
              <a:t>DAQmx</a:t>
            </a:r>
            <a:r>
              <a:rPr lang="en-US" sz="1100" b="1" dirty="0">
                <a:latin typeface="Times" pitchFamily="18" charset="0"/>
              </a:rPr>
              <a:t> Devices</a:t>
            </a:r>
            <a:r>
              <a:rPr lang="en-US" sz="1100" dirty="0">
                <a:latin typeface="Times" pitchFamily="18" charset="0"/>
              </a:rPr>
              <a:t> section to view the installed hardware that is compatible with NI-</a:t>
            </a:r>
            <a:r>
              <a:rPr lang="en-US" sz="1100" dirty="0" err="1">
                <a:latin typeface="Times" pitchFamily="18" charset="0"/>
              </a:rPr>
              <a:t>DAQmx</a:t>
            </a:r>
            <a:r>
              <a:rPr lang="en-US" sz="1100" dirty="0">
                <a:latin typeface="Times" pitchFamily="18" charset="0"/>
              </a:rPr>
              <a:t>. The device number appears in quotes following the device name. The data acquisition VIs use this device number to determine which device performs DAQ operations. Your hardware is listed as NI USB-6009: “Dev1.”</a:t>
            </a:r>
          </a:p>
          <a:p>
            <a:pPr marL="237698" indent="-237698">
              <a:buFontTx/>
              <a:buAutoNum type="arabicPeriod" startAt="4"/>
              <a:tabLst>
                <a:tab pos="237698" algn="l"/>
              </a:tabLst>
            </a:pPr>
            <a:r>
              <a:rPr lang="en-US" sz="1100" dirty="0">
                <a:latin typeface="Times" pitchFamily="18" charset="0"/>
              </a:rPr>
              <a:t>Perform a self-test on the device by right-clicking it in the configuration tree and choosing </a:t>
            </a:r>
            <a:r>
              <a:rPr lang="en-US" sz="1100" b="1" dirty="0">
                <a:latin typeface="Times" pitchFamily="18" charset="0"/>
              </a:rPr>
              <a:t>Self-Test</a:t>
            </a:r>
            <a:r>
              <a:rPr lang="en-US" sz="1100" dirty="0">
                <a:latin typeface="Times" pitchFamily="18" charset="0"/>
              </a:rPr>
              <a:t> or clicking “Self-Test” along the top of the window. This tests the system resources assigned to the device. The device should pass the test because it is already configured. </a:t>
            </a:r>
          </a:p>
          <a:p>
            <a:pPr marL="237698" indent="-237698">
              <a:buFontTx/>
              <a:buAutoNum type="arabicPeriod" startAt="4"/>
              <a:tabLst>
                <a:tab pos="237698" algn="l"/>
              </a:tabLst>
            </a:pPr>
            <a:r>
              <a:rPr lang="en-US" sz="1100" dirty="0">
                <a:latin typeface="Times" pitchFamily="18" charset="0"/>
              </a:rPr>
              <a:t>Check the </a:t>
            </a:r>
            <a:r>
              <a:rPr lang="en-US" sz="1100" dirty="0" err="1">
                <a:latin typeface="Times" pitchFamily="18" charset="0"/>
              </a:rPr>
              <a:t>pinout</a:t>
            </a:r>
            <a:r>
              <a:rPr lang="en-US" sz="1100" dirty="0">
                <a:latin typeface="Times" pitchFamily="18" charset="0"/>
              </a:rPr>
              <a:t> for your device. </a:t>
            </a:r>
            <a:r>
              <a:rPr lang="en-US" sz="1100" dirty="0">
                <a:latin typeface="Times" pitchFamily="18" charset="0"/>
                <a:cs typeface="Times New Roman" pitchFamily="18" charset="0"/>
              </a:rPr>
              <a:t>Right-click the device in the configuration tree and select </a:t>
            </a:r>
            <a:r>
              <a:rPr lang="en-US" sz="1100" b="1" dirty="0">
                <a:latin typeface="Times" pitchFamily="18" charset="0"/>
                <a:cs typeface="Times New Roman" pitchFamily="18" charset="0"/>
              </a:rPr>
              <a:t>Device </a:t>
            </a:r>
            <a:r>
              <a:rPr lang="en-US" sz="1100" b="1" dirty="0" err="1">
                <a:latin typeface="Times" pitchFamily="18" charset="0"/>
                <a:cs typeface="Times New Roman" pitchFamily="18" charset="0"/>
              </a:rPr>
              <a:t>Pinouts</a:t>
            </a:r>
            <a:r>
              <a:rPr lang="en-US" sz="1100" b="1" dirty="0">
                <a:latin typeface="Times" pitchFamily="18" charset="0"/>
                <a:cs typeface="Times New Roman" pitchFamily="18" charset="0"/>
              </a:rPr>
              <a:t> </a:t>
            </a:r>
            <a:r>
              <a:rPr lang="en-US" sz="1100" dirty="0">
                <a:latin typeface="Times" pitchFamily="18" charset="0"/>
                <a:cs typeface="Times New Roman" pitchFamily="18" charset="0"/>
              </a:rPr>
              <a:t>or click “Device </a:t>
            </a:r>
            <a:r>
              <a:rPr lang="en-US" sz="1100" dirty="0" err="1">
                <a:latin typeface="Times" pitchFamily="18" charset="0"/>
                <a:cs typeface="Times New Roman" pitchFamily="18" charset="0"/>
              </a:rPr>
              <a:t>Pinouts</a:t>
            </a:r>
            <a:r>
              <a:rPr lang="en-US" sz="1100" dirty="0">
                <a:latin typeface="Times" pitchFamily="18" charset="0"/>
                <a:cs typeface="Times New Roman" pitchFamily="18" charset="0"/>
              </a:rPr>
              <a:t>” along the top of the center window. </a:t>
            </a:r>
            <a:endParaRPr lang="en-US" sz="1100" dirty="0">
              <a:latin typeface="Times" pitchFamily="18" charset="0"/>
            </a:endParaRPr>
          </a:p>
          <a:p>
            <a:pPr marL="237698" indent="-237698">
              <a:buFontTx/>
              <a:buAutoNum type="arabicPeriod" startAt="4"/>
              <a:tabLst>
                <a:tab pos="237698" algn="l"/>
              </a:tabLst>
            </a:pPr>
            <a:r>
              <a:rPr lang="en-US" sz="1100" dirty="0">
                <a:latin typeface="Times" pitchFamily="18" charset="0"/>
              </a:rPr>
              <a:t>Open the test panels. Right-click the device in the configuration tree and select </a:t>
            </a:r>
            <a:r>
              <a:rPr lang="en-US" sz="1100" b="1" dirty="0">
                <a:latin typeface="Times" pitchFamily="18" charset="0"/>
              </a:rPr>
              <a:t>Test Panels…</a:t>
            </a:r>
            <a:r>
              <a:rPr lang="en-US" sz="1100" dirty="0">
                <a:latin typeface="Times" pitchFamily="18" charset="0"/>
              </a:rPr>
              <a:t> or click “Test Panels…” along the top of the center window. With test panels, you can test the available functionality of your device, analog input/output, digital input/output, and counter input/output without doing any programming. </a:t>
            </a:r>
          </a:p>
          <a:p>
            <a:pPr marL="237698" indent="-237698">
              <a:buFontTx/>
              <a:buAutoNum type="arabicPeriod" startAt="4"/>
              <a:tabLst>
                <a:tab pos="237698" algn="l"/>
              </a:tabLst>
            </a:pPr>
            <a:r>
              <a:rPr lang="en-US" sz="1100" dirty="0">
                <a:latin typeface="Times" pitchFamily="18" charset="0"/>
              </a:rPr>
              <a:t>On the </a:t>
            </a:r>
            <a:r>
              <a:rPr lang="en-US" sz="1100" b="1" dirty="0">
                <a:latin typeface="Times" pitchFamily="18" charset="0"/>
              </a:rPr>
              <a:t>Analog Input</a:t>
            </a:r>
            <a:r>
              <a:rPr lang="en-US" sz="1100" dirty="0">
                <a:latin typeface="Times" pitchFamily="18" charset="0"/>
              </a:rPr>
              <a:t> tab of the test panels, change </a:t>
            </a:r>
            <a:r>
              <a:rPr lang="en-US" sz="1100" b="1" dirty="0">
                <a:latin typeface="Times" pitchFamily="18" charset="0"/>
              </a:rPr>
              <a:t>Mode</a:t>
            </a:r>
            <a:r>
              <a:rPr lang="en-US" sz="1100" dirty="0">
                <a:latin typeface="Times" pitchFamily="18" charset="0"/>
              </a:rPr>
              <a:t> to “Continuous” and </a:t>
            </a:r>
            <a:r>
              <a:rPr lang="en-US" sz="1100" b="1" dirty="0">
                <a:latin typeface="Times" pitchFamily="18" charset="0"/>
              </a:rPr>
              <a:t>Rate</a:t>
            </a:r>
            <a:r>
              <a:rPr lang="en-US" sz="1100" dirty="0">
                <a:latin typeface="Times" pitchFamily="18" charset="0"/>
              </a:rPr>
              <a:t> to “10,000 Hz.” Click “Start” and hum or whistle into your microphone to observe the signal that is plotted. Click “Stop” when you are done. </a:t>
            </a:r>
          </a:p>
          <a:p>
            <a:pPr marL="237698" indent="-237698">
              <a:buFontTx/>
              <a:buAutoNum type="arabicPeriod" startAt="4"/>
              <a:tabLst>
                <a:tab pos="237698" algn="l"/>
              </a:tabLst>
            </a:pPr>
            <a:r>
              <a:rPr lang="en-US" sz="1100" dirty="0">
                <a:latin typeface="Times" pitchFamily="18" charset="0"/>
              </a:rPr>
              <a:t>On the </a:t>
            </a:r>
            <a:r>
              <a:rPr lang="en-US" sz="1100" b="1" dirty="0">
                <a:latin typeface="Times" pitchFamily="18" charset="0"/>
              </a:rPr>
              <a:t>Digital I/O</a:t>
            </a:r>
            <a:r>
              <a:rPr lang="en-US" sz="1100" dirty="0">
                <a:latin typeface="Times" pitchFamily="18" charset="0"/>
              </a:rPr>
              <a:t> tab, notice that initially the port is configured to be all input. Observe under </a:t>
            </a:r>
            <a:r>
              <a:rPr lang="en-US" sz="1100" b="1" dirty="0">
                <a:latin typeface="Times" pitchFamily="18" charset="0"/>
              </a:rPr>
              <a:t>Select State</a:t>
            </a:r>
            <a:r>
              <a:rPr lang="en-US" sz="1100" dirty="0">
                <a:latin typeface="Times" pitchFamily="18" charset="0"/>
              </a:rPr>
              <a:t> the LEDs that represent the state of the input lines. Click the “All Output” button under </a:t>
            </a:r>
            <a:r>
              <a:rPr lang="en-US" sz="1100" b="1" dirty="0">
                <a:latin typeface="Times" pitchFamily="18" charset="0"/>
              </a:rPr>
              <a:t>Select Direction</a:t>
            </a:r>
            <a:r>
              <a:rPr lang="en-US" sz="1100" dirty="0">
                <a:latin typeface="Times" pitchFamily="18" charset="0"/>
              </a:rPr>
              <a:t>. Notice you now have switches under </a:t>
            </a:r>
            <a:r>
              <a:rPr lang="en-US" sz="1100" b="1" dirty="0">
                <a:latin typeface="Times" pitchFamily="18" charset="0"/>
              </a:rPr>
              <a:t>Select State</a:t>
            </a:r>
            <a:r>
              <a:rPr lang="en-US" sz="1100" dirty="0">
                <a:latin typeface="Times" pitchFamily="18" charset="0"/>
              </a:rPr>
              <a:t> to specify the output state of the different lines. Toggle line 0 and watch the LED light up. Click “Close” to close the test panels.</a:t>
            </a:r>
          </a:p>
          <a:p>
            <a:pPr marL="237698" indent="-237698">
              <a:buFontTx/>
              <a:buAutoNum type="arabicPeriod" startAt="4"/>
              <a:tabLst>
                <a:tab pos="237698" algn="l"/>
              </a:tabLst>
            </a:pPr>
            <a:r>
              <a:rPr lang="en-US" sz="1100" dirty="0">
                <a:latin typeface="Times" pitchFamily="18" charset="0"/>
              </a:rPr>
              <a:t>Close MAX.</a:t>
            </a:r>
          </a:p>
        </p:txBody>
      </p:sp>
      <p:grpSp>
        <p:nvGrpSpPr>
          <p:cNvPr id="783368" name="Group 8"/>
          <p:cNvGrpSpPr>
            <a:grpSpLocks/>
          </p:cNvGrpSpPr>
          <p:nvPr/>
        </p:nvGrpSpPr>
        <p:grpSpPr bwMode="auto">
          <a:xfrm>
            <a:off x="467987" y="384706"/>
            <a:ext cx="4072482" cy="6130300"/>
            <a:chOff x="199" y="73"/>
            <a:chExt cx="2565" cy="3766"/>
          </a:xfrm>
        </p:grpSpPr>
        <p:sp>
          <p:nvSpPr>
            <p:cNvPr id="783364" name="Line 4"/>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783365" name="Line 5"/>
            <p:cNvSpPr>
              <a:spLocks noChangeShapeType="1"/>
            </p:cNvSpPr>
            <p:nvPr/>
          </p:nvSpPr>
          <p:spPr bwMode="auto">
            <a:xfrm>
              <a:off x="272" y="145"/>
              <a:ext cx="29" cy="3694"/>
            </a:xfrm>
            <a:prstGeom prst="line">
              <a:avLst/>
            </a:prstGeom>
            <a:noFill/>
            <a:ln w="38100">
              <a:solidFill>
                <a:schemeClr val="tx1"/>
              </a:solidFill>
              <a:round/>
              <a:headEnd/>
              <a:tailEnd/>
            </a:ln>
            <a:effectLst/>
          </p:spPr>
          <p:txBody>
            <a:bodyPr/>
            <a:lstStyle/>
            <a:p>
              <a:endParaRPr lang="en-US"/>
            </a:p>
          </p:txBody>
        </p:sp>
        <p:sp>
          <p:nvSpPr>
            <p:cNvPr id="783366" name="Rectangle 6"/>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783367" name="Picture 7"/>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a:effectLst/>
          </p:spPr>
        </p:pic>
      </p:grpSp>
      <p:sp>
        <p:nvSpPr>
          <p:cNvPr id="783369" name="Text Box 9"/>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12	ni.com</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Rectangle 2"/>
          <p:cNvSpPr>
            <a:spLocks noGrp="1" noChangeArrowheads="1"/>
          </p:cNvSpPr>
          <p:nvPr>
            <p:ph type="body" idx="1"/>
          </p:nvPr>
        </p:nvSpPr>
        <p:spPr>
          <a:xfrm>
            <a:off x="667130" y="516229"/>
            <a:ext cx="5363595" cy="356757"/>
          </a:xfrm>
        </p:spPr>
        <p:txBody>
          <a:bodyPr/>
          <a:lstStyle/>
          <a:p>
            <a:r>
              <a:rPr lang="en-US" b="1" dirty="0">
                <a:latin typeface="Times" pitchFamily="18" charset="0"/>
              </a:rPr>
              <a:t>Exercise 3.2 Track A:</a:t>
            </a:r>
          </a:p>
        </p:txBody>
      </p:sp>
      <p:sp>
        <p:nvSpPr>
          <p:cNvPr id="874499" name="Line 3"/>
          <p:cNvSpPr>
            <a:spLocks noChangeShapeType="1"/>
          </p:cNvSpPr>
          <p:nvPr/>
        </p:nvSpPr>
        <p:spPr bwMode="auto">
          <a:xfrm>
            <a:off x="867934" y="3103950"/>
            <a:ext cx="5491378" cy="0"/>
          </a:xfrm>
          <a:prstGeom prst="line">
            <a:avLst/>
          </a:prstGeom>
          <a:noFill/>
          <a:ln w="12700">
            <a:solidFill>
              <a:schemeClr val="tx1"/>
            </a:solidFill>
            <a:round/>
            <a:headEnd/>
            <a:tailEnd/>
          </a:ln>
          <a:effectLst/>
        </p:spPr>
        <p:txBody>
          <a:bodyPr lIns="95079" tIns="47540" rIns="95079" bIns="47540"/>
          <a:lstStyle/>
          <a:p>
            <a:endParaRPr lang="en-US"/>
          </a:p>
        </p:txBody>
      </p:sp>
      <p:pic>
        <p:nvPicPr>
          <p:cNvPr id="874501" name="Picture 5" descr="Exercise 3b BD LV 8"/>
          <p:cNvPicPr>
            <a:picLocks noChangeAspect="1" noChangeArrowheads="1"/>
          </p:cNvPicPr>
          <p:nvPr/>
        </p:nvPicPr>
        <p:blipFill>
          <a:blip r:embed="rId3"/>
          <a:stretch>
            <a:fillRect/>
          </a:stretch>
        </p:blipFill>
        <p:spPr bwMode="auto">
          <a:xfrm>
            <a:off x="3617772" y="1012730"/>
            <a:ext cx="2927888" cy="1775564"/>
          </a:xfrm>
          <a:prstGeom prst="rect">
            <a:avLst/>
          </a:prstGeom>
          <a:noFill/>
        </p:spPr>
      </p:pic>
      <p:pic>
        <p:nvPicPr>
          <p:cNvPr id="874504" name="Picture 8"/>
          <p:cNvPicPr>
            <a:picLocks noChangeAspect="1" noChangeArrowheads="1"/>
          </p:cNvPicPr>
          <p:nvPr/>
        </p:nvPicPr>
        <p:blipFill>
          <a:blip r:embed="rId4"/>
          <a:stretch>
            <a:fillRect/>
          </a:stretch>
        </p:blipFill>
        <p:spPr bwMode="auto">
          <a:xfrm>
            <a:off x="1108566" y="775989"/>
            <a:ext cx="2230406" cy="2288504"/>
          </a:xfrm>
          <a:prstGeom prst="rect">
            <a:avLst/>
          </a:prstGeom>
          <a:noFill/>
          <a:ln w="12700" algn="ctr">
            <a:noFill/>
            <a:miter lim="800000"/>
            <a:headEnd/>
            <a:tailEnd/>
          </a:ln>
          <a:effectLst/>
        </p:spPr>
      </p:pic>
      <p:sp>
        <p:nvSpPr>
          <p:cNvPr id="11" name="Rectangle 2"/>
          <p:cNvSpPr txBox="1">
            <a:spLocks noChangeArrowheads="1"/>
          </p:cNvSpPr>
          <p:nvPr/>
        </p:nvSpPr>
        <p:spPr bwMode="auto">
          <a:xfrm>
            <a:off x="670449" y="3103950"/>
            <a:ext cx="5363595" cy="356757"/>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p>
            <a:pPr algn="l" defTabSz="950793" eaLnBrk="1" hangingPunct="1">
              <a:spcBef>
                <a:spcPct val="30000"/>
              </a:spcBef>
              <a:defRPr/>
            </a:pPr>
            <a:r>
              <a:rPr lang="en-US" sz="1200" dirty="0">
                <a:latin typeface="Times" pitchFamily="18" charset="0"/>
              </a:rPr>
              <a:t>Exercise 3.2 Track  B:</a:t>
            </a:r>
          </a:p>
        </p:txBody>
      </p:sp>
      <p:pic>
        <p:nvPicPr>
          <p:cNvPr id="12" name="Picture 5" descr="Exercise 3b BD LV 8"/>
          <p:cNvPicPr>
            <a:picLocks noChangeAspect="1" noChangeArrowheads="1"/>
          </p:cNvPicPr>
          <p:nvPr/>
        </p:nvPicPr>
        <p:blipFill>
          <a:blip r:embed="rId5"/>
          <a:stretch>
            <a:fillRect/>
          </a:stretch>
        </p:blipFill>
        <p:spPr bwMode="auto">
          <a:xfrm>
            <a:off x="3617771" y="3741365"/>
            <a:ext cx="2927888" cy="1526613"/>
          </a:xfrm>
          <a:prstGeom prst="rect">
            <a:avLst/>
          </a:prstGeom>
          <a:noFill/>
        </p:spPr>
      </p:pic>
      <p:pic>
        <p:nvPicPr>
          <p:cNvPr id="13" name="Picture 8"/>
          <p:cNvPicPr>
            <a:picLocks noChangeAspect="1" noChangeArrowheads="1"/>
          </p:cNvPicPr>
          <p:nvPr/>
        </p:nvPicPr>
        <p:blipFill>
          <a:blip r:embed="rId6"/>
          <a:stretch>
            <a:fillRect/>
          </a:stretch>
        </p:blipFill>
        <p:spPr bwMode="auto">
          <a:xfrm>
            <a:off x="630621" y="3511081"/>
            <a:ext cx="2926080" cy="1987184"/>
          </a:xfrm>
          <a:prstGeom prst="rect">
            <a:avLst/>
          </a:prstGeom>
          <a:noFill/>
          <a:ln w="12700" algn="ctr">
            <a:noFill/>
            <a:miter lim="800000"/>
            <a:headEnd/>
            <a:tailEnd/>
          </a:ln>
          <a:effectLst/>
        </p:spPr>
      </p:pic>
      <p:sp>
        <p:nvSpPr>
          <p:cNvPr id="14" name="Line 3"/>
          <p:cNvSpPr>
            <a:spLocks noChangeShapeType="1"/>
          </p:cNvSpPr>
          <p:nvPr/>
        </p:nvSpPr>
        <p:spPr bwMode="auto">
          <a:xfrm>
            <a:off x="867934" y="5602301"/>
            <a:ext cx="5491378" cy="0"/>
          </a:xfrm>
          <a:prstGeom prst="line">
            <a:avLst/>
          </a:prstGeom>
          <a:noFill/>
          <a:ln w="12700">
            <a:solidFill>
              <a:schemeClr val="tx1"/>
            </a:solidFill>
            <a:round/>
            <a:headEnd/>
            <a:tailEnd/>
          </a:ln>
          <a:effectLst/>
        </p:spPr>
        <p:txBody>
          <a:bodyPr lIns="95079" tIns="47540" rIns="95079" bIns="47540"/>
          <a:lstStyle/>
          <a:p>
            <a:endParaRPr lang="en-US"/>
          </a:p>
        </p:txBody>
      </p:sp>
      <p:sp>
        <p:nvSpPr>
          <p:cNvPr id="15" name="Rectangle 2"/>
          <p:cNvSpPr txBox="1">
            <a:spLocks noChangeArrowheads="1"/>
          </p:cNvSpPr>
          <p:nvPr/>
        </p:nvSpPr>
        <p:spPr bwMode="auto">
          <a:xfrm>
            <a:off x="670449" y="5602301"/>
            <a:ext cx="5363595" cy="356757"/>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p>
            <a:pPr algn="l" defTabSz="950793" eaLnBrk="1" hangingPunct="1">
              <a:spcBef>
                <a:spcPct val="30000"/>
              </a:spcBef>
              <a:defRPr/>
            </a:pPr>
            <a:r>
              <a:rPr lang="en-US" sz="1200" dirty="0">
                <a:latin typeface="Times" pitchFamily="18" charset="0"/>
              </a:rPr>
              <a:t>Exercise 3.2 Track  C:</a:t>
            </a:r>
          </a:p>
        </p:txBody>
      </p:sp>
      <p:pic>
        <p:nvPicPr>
          <p:cNvPr id="16" name="Picture 5" descr="Exercise 3b BD LV 8"/>
          <p:cNvPicPr>
            <a:picLocks noChangeAspect="1" noChangeArrowheads="1"/>
          </p:cNvPicPr>
          <p:nvPr/>
        </p:nvPicPr>
        <p:blipFill>
          <a:blip r:embed="rId7"/>
          <a:stretch>
            <a:fillRect/>
          </a:stretch>
        </p:blipFill>
        <p:spPr bwMode="auto">
          <a:xfrm>
            <a:off x="3498286" y="6374841"/>
            <a:ext cx="3047373" cy="1424490"/>
          </a:xfrm>
          <a:prstGeom prst="rect">
            <a:avLst/>
          </a:prstGeom>
          <a:noFill/>
        </p:spPr>
      </p:pic>
      <p:pic>
        <p:nvPicPr>
          <p:cNvPr id="17" name="Picture 8"/>
          <p:cNvPicPr>
            <a:picLocks noChangeAspect="1" noChangeArrowheads="1"/>
          </p:cNvPicPr>
          <p:nvPr/>
        </p:nvPicPr>
        <p:blipFill>
          <a:blip r:embed="rId8"/>
          <a:stretch>
            <a:fillRect/>
          </a:stretch>
        </p:blipFill>
        <p:spPr bwMode="auto">
          <a:xfrm>
            <a:off x="1085826" y="6009432"/>
            <a:ext cx="2116568" cy="2421211"/>
          </a:xfrm>
          <a:prstGeom prst="rect">
            <a:avLst/>
          </a:prstGeom>
          <a:noFill/>
          <a:ln w="12700" algn="ctr">
            <a:noFill/>
            <a:miter lim="800000"/>
            <a:headEnd/>
            <a:tailEnd/>
          </a:ln>
          <a:effectLst/>
        </p:spPr>
      </p:pic>
      <p:sp>
        <p:nvSpPr>
          <p:cNvPr id="18"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90	ni.com</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txBox="1">
            <a:spLocks noChangeArrowheads="1"/>
          </p:cNvSpPr>
          <p:nvPr/>
        </p:nvSpPr>
        <p:spPr bwMode="auto">
          <a:xfrm>
            <a:off x="530569" y="263047"/>
            <a:ext cx="5363595" cy="356757"/>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p>
            <a:pPr algn="l" defTabSz="950793" eaLnBrk="1" hangingPunct="1">
              <a:spcBef>
                <a:spcPct val="30000"/>
              </a:spcBef>
              <a:defRPr/>
            </a:pPr>
            <a:r>
              <a:rPr lang="en-US" sz="1200" dirty="0">
                <a:latin typeface="Times" pitchFamily="18" charset="0"/>
              </a:rPr>
              <a:t>Exercise 3.2 Track  A:</a:t>
            </a:r>
          </a:p>
        </p:txBody>
      </p:sp>
      <p:pic>
        <p:nvPicPr>
          <p:cNvPr id="14" name="Picture 5" descr="Exercise 3b BD LV 8"/>
          <p:cNvPicPr>
            <a:picLocks noChangeAspect="1" noChangeArrowheads="1"/>
          </p:cNvPicPr>
          <p:nvPr/>
        </p:nvPicPr>
        <p:blipFill>
          <a:blip r:embed="rId3"/>
          <a:stretch>
            <a:fillRect/>
          </a:stretch>
        </p:blipFill>
        <p:spPr bwMode="auto">
          <a:xfrm>
            <a:off x="3477890" y="1027614"/>
            <a:ext cx="2927888" cy="1272310"/>
          </a:xfrm>
          <a:prstGeom prst="rect">
            <a:avLst/>
          </a:prstGeom>
          <a:noFill/>
        </p:spPr>
      </p:pic>
      <p:pic>
        <p:nvPicPr>
          <p:cNvPr id="15" name="Picture 8"/>
          <p:cNvPicPr>
            <a:picLocks noChangeAspect="1" noChangeArrowheads="1"/>
          </p:cNvPicPr>
          <p:nvPr/>
        </p:nvPicPr>
        <p:blipFill>
          <a:blip r:embed="rId4"/>
          <a:stretch>
            <a:fillRect/>
          </a:stretch>
        </p:blipFill>
        <p:spPr bwMode="auto">
          <a:xfrm>
            <a:off x="1084686" y="670178"/>
            <a:ext cx="1738190" cy="1987184"/>
          </a:xfrm>
          <a:prstGeom prst="rect">
            <a:avLst/>
          </a:prstGeom>
          <a:noFill/>
          <a:ln w="12700" algn="ctr">
            <a:noFill/>
            <a:miter lim="800000"/>
            <a:headEnd/>
            <a:tailEnd/>
          </a:ln>
          <a:effectLst/>
        </p:spPr>
      </p:pic>
      <p:sp>
        <p:nvSpPr>
          <p:cNvPr id="17" name="Line 3"/>
          <p:cNvSpPr>
            <a:spLocks noChangeShapeType="1"/>
          </p:cNvSpPr>
          <p:nvPr/>
        </p:nvSpPr>
        <p:spPr bwMode="auto">
          <a:xfrm>
            <a:off x="728054" y="2761398"/>
            <a:ext cx="5491378" cy="0"/>
          </a:xfrm>
          <a:prstGeom prst="line">
            <a:avLst/>
          </a:prstGeom>
          <a:noFill/>
          <a:ln w="12700">
            <a:solidFill>
              <a:schemeClr val="tx1"/>
            </a:solidFill>
            <a:round/>
            <a:headEnd/>
            <a:tailEnd/>
          </a:ln>
          <a:effectLst/>
        </p:spPr>
        <p:txBody>
          <a:bodyPr lIns="95079" tIns="47540" rIns="95079" bIns="47540"/>
          <a:lstStyle/>
          <a:p>
            <a:endParaRPr lang="en-US"/>
          </a:p>
        </p:txBody>
      </p:sp>
      <p:sp>
        <p:nvSpPr>
          <p:cNvPr id="18" name="Rectangle 2"/>
          <p:cNvSpPr txBox="1">
            <a:spLocks noChangeArrowheads="1"/>
          </p:cNvSpPr>
          <p:nvPr/>
        </p:nvSpPr>
        <p:spPr bwMode="auto">
          <a:xfrm>
            <a:off x="530569" y="2761398"/>
            <a:ext cx="5363595" cy="356757"/>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p>
            <a:pPr algn="l" defTabSz="950793" eaLnBrk="1" hangingPunct="1">
              <a:spcBef>
                <a:spcPct val="30000"/>
              </a:spcBef>
              <a:defRPr/>
            </a:pPr>
            <a:r>
              <a:rPr lang="en-US" sz="1200" dirty="0">
                <a:latin typeface="Times" pitchFamily="18" charset="0"/>
              </a:rPr>
              <a:t>Exercise 3.2 Track  B:</a:t>
            </a:r>
          </a:p>
        </p:txBody>
      </p:sp>
      <p:pic>
        <p:nvPicPr>
          <p:cNvPr id="19" name="Picture 5" descr="Exercise 3b BD LV 8"/>
          <p:cNvPicPr>
            <a:picLocks noChangeAspect="1" noChangeArrowheads="1"/>
          </p:cNvPicPr>
          <p:nvPr/>
        </p:nvPicPr>
        <p:blipFill>
          <a:blip r:embed="rId5"/>
          <a:stretch>
            <a:fillRect/>
          </a:stretch>
        </p:blipFill>
        <p:spPr bwMode="auto">
          <a:xfrm>
            <a:off x="3603511" y="3398813"/>
            <a:ext cx="2676646" cy="1526613"/>
          </a:xfrm>
          <a:prstGeom prst="rect">
            <a:avLst/>
          </a:prstGeom>
          <a:noFill/>
        </p:spPr>
      </p:pic>
      <p:pic>
        <p:nvPicPr>
          <p:cNvPr id="20" name="Picture 8"/>
          <p:cNvPicPr>
            <a:picLocks noChangeAspect="1" noChangeArrowheads="1"/>
          </p:cNvPicPr>
          <p:nvPr/>
        </p:nvPicPr>
        <p:blipFill>
          <a:blip r:embed="rId6"/>
          <a:stretch>
            <a:fillRect/>
          </a:stretch>
        </p:blipFill>
        <p:spPr bwMode="auto">
          <a:xfrm>
            <a:off x="525514" y="3168529"/>
            <a:ext cx="2856533" cy="1987184"/>
          </a:xfrm>
          <a:prstGeom prst="rect">
            <a:avLst/>
          </a:prstGeom>
          <a:noFill/>
          <a:ln w="12700" algn="ctr">
            <a:noFill/>
            <a:miter lim="800000"/>
            <a:headEnd/>
            <a:tailEnd/>
          </a:ln>
          <a:effectLst/>
        </p:spPr>
      </p:pic>
      <p:sp>
        <p:nvSpPr>
          <p:cNvPr id="21" name="Line 3"/>
          <p:cNvSpPr>
            <a:spLocks noChangeShapeType="1"/>
          </p:cNvSpPr>
          <p:nvPr/>
        </p:nvSpPr>
        <p:spPr bwMode="auto">
          <a:xfrm>
            <a:off x="728054" y="5286645"/>
            <a:ext cx="5491378" cy="0"/>
          </a:xfrm>
          <a:prstGeom prst="line">
            <a:avLst/>
          </a:prstGeom>
          <a:noFill/>
          <a:ln w="12700">
            <a:solidFill>
              <a:schemeClr val="tx1"/>
            </a:solidFill>
            <a:round/>
            <a:headEnd/>
            <a:tailEnd/>
          </a:ln>
          <a:effectLst/>
        </p:spPr>
        <p:txBody>
          <a:bodyPr lIns="95079" tIns="47540" rIns="95079" bIns="47540"/>
          <a:lstStyle/>
          <a:p>
            <a:endParaRPr lang="en-US"/>
          </a:p>
        </p:txBody>
      </p:sp>
      <p:sp>
        <p:nvSpPr>
          <p:cNvPr id="22" name="Rectangle 2"/>
          <p:cNvSpPr txBox="1">
            <a:spLocks noChangeArrowheads="1"/>
          </p:cNvSpPr>
          <p:nvPr/>
        </p:nvSpPr>
        <p:spPr bwMode="auto">
          <a:xfrm>
            <a:off x="530569" y="5286645"/>
            <a:ext cx="5363595" cy="356757"/>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p>
            <a:pPr algn="l" defTabSz="950793" eaLnBrk="1" hangingPunct="1">
              <a:spcBef>
                <a:spcPct val="30000"/>
              </a:spcBef>
              <a:defRPr/>
            </a:pPr>
            <a:r>
              <a:rPr lang="en-US" sz="1200" dirty="0">
                <a:latin typeface="Times" pitchFamily="18" charset="0"/>
              </a:rPr>
              <a:t>Exercise 3.2 Track  C:</a:t>
            </a:r>
          </a:p>
        </p:txBody>
      </p:sp>
      <p:pic>
        <p:nvPicPr>
          <p:cNvPr id="23" name="Picture 5" descr="Exercise 3b BD LV 8"/>
          <p:cNvPicPr>
            <a:picLocks noChangeAspect="1" noChangeArrowheads="1"/>
          </p:cNvPicPr>
          <p:nvPr/>
        </p:nvPicPr>
        <p:blipFill>
          <a:blip r:embed="rId7"/>
          <a:stretch>
            <a:fillRect/>
          </a:stretch>
        </p:blipFill>
        <p:spPr bwMode="auto">
          <a:xfrm>
            <a:off x="3477890" y="6034646"/>
            <a:ext cx="2927888" cy="1305442"/>
          </a:xfrm>
          <a:prstGeom prst="rect">
            <a:avLst/>
          </a:prstGeom>
          <a:noFill/>
        </p:spPr>
      </p:pic>
      <p:pic>
        <p:nvPicPr>
          <p:cNvPr id="24" name="Picture 8"/>
          <p:cNvPicPr>
            <a:picLocks noChangeAspect="1" noChangeArrowheads="1"/>
          </p:cNvPicPr>
          <p:nvPr/>
        </p:nvPicPr>
        <p:blipFill>
          <a:blip r:embed="rId4"/>
          <a:stretch>
            <a:fillRect/>
          </a:stretch>
        </p:blipFill>
        <p:spPr bwMode="auto">
          <a:xfrm>
            <a:off x="1084686" y="5693776"/>
            <a:ext cx="1738190" cy="1987184"/>
          </a:xfrm>
          <a:prstGeom prst="rect">
            <a:avLst/>
          </a:prstGeom>
          <a:noFill/>
          <a:ln w="12700" algn="ctr">
            <a:noFill/>
            <a:miter lim="800000"/>
            <a:headEnd/>
            <a:tailEnd/>
          </a:ln>
          <a:effectLst/>
        </p:spPr>
      </p:pic>
      <p:sp>
        <p:nvSpPr>
          <p:cNvPr id="16"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91	 Introduction to LabVIEW Hands-On</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2"/>
          <p:cNvSpPr>
            <a:spLocks noGrp="1" noChangeArrowheads="1"/>
          </p:cNvSpPr>
          <p:nvPr>
            <p:ph type="body" idx="1"/>
          </p:nvPr>
        </p:nvSpPr>
        <p:spPr>
          <a:xfrm>
            <a:off x="748448" y="555687"/>
            <a:ext cx="5365254" cy="299215"/>
          </a:xfrm>
        </p:spPr>
        <p:txBody>
          <a:bodyPr/>
          <a:lstStyle/>
          <a:p>
            <a:r>
              <a:rPr lang="en-US" b="1" dirty="0">
                <a:latin typeface="Times" pitchFamily="18" charset="0"/>
              </a:rPr>
              <a:t>Exercise 4.1 Track A, B, and C:</a:t>
            </a:r>
            <a:endParaRPr lang="en-US" dirty="0">
              <a:latin typeface="Times" pitchFamily="18" charset="0"/>
            </a:endParaRPr>
          </a:p>
        </p:txBody>
      </p:sp>
      <p:sp>
        <p:nvSpPr>
          <p:cNvPr id="878595" name="Line 3"/>
          <p:cNvSpPr>
            <a:spLocks noChangeShapeType="1"/>
          </p:cNvSpPr>
          <p:nvPr/>
        </p:nvSpPr>
        <p:spPr bwMode="auto">
          <a:xfrm>
            <a:off x="590793" y="5826482"/>
            <a:ext cx="6223230" cy="0"/>
          </a:xfrm>
          <a:prstGeom prst="line">
            <a:avLst/>
          </a:prstGeom>
          <a:noFill/>
          <a:ln w="12700">
            <a:solidFill>
              <a:schemeClr val="tx1"/>
            </a:solidFill>
            <a:round/>
            <a:headEnd/>
            <a:tailEnd/>
          </a:ln>
          <a:effectLst/>
        </p:spPr>
        <p:txBody>
          <a:bodyPr lIns="95079" tIns="47540" rIns="95079" bIns="47540"/>
          <a:lstStyle/>
          <a:p>
            <a:endParaRPr lang="en-US"/>
          </a:p>
        </p:txBody>
      </p:sp>
      <p:pic>
        <p:nvPicPr>
          <p:cNvPr id="878596" name="Picture 4" descr="Exercise 4 BD LV 8"/>
          <p:cNvPicPr>
            <a:picLocks noChangeAspect="1" noChangeArrowheads="1"/>
          </p:cNvPicPr>
          <p:nvPr/>
        </p:nvPicPr>
        <p:blipFill>
          <a:blip r:embed="rId3"/>
          <a:stretch>
            <a:fillRect/>
          </a:stretch>
        </p:blipFill>
        <p:spPr bwMode="auto">
          <a:xfrm>
            <a:off x="1228051" y="3498520"/>
            <a:ext cx="4392271" cy="1949010"/>
          </a:xfrm>
          <a:prstGeom prst="rect">
            <a:avLst/>
          </a:prstGeom>
          <a:noFill/>
        </p:spPr>
      </p:pic>
      <p:pic>
        <p:nvPicPr>
          <p:cNvPr id="878597" name="Picture 5" descr="Exercise 4b BD LV 8"/>
          <p:cNvPicPr>
            <a:picLocks noChangeAspect="1" noChangeArrowheads="1"/>
          </p:cNvPicPr>
          <p:nvPr/>
        </p:nvPicPr>
        <p:blipFill>
          <a:blip r:embed="rId4"/>
          <a:srcRect/>
          <a:stretch>
            <a:fillRect/>
          </a:stretch>
        </p:blipFill>
        <p:spPr bwMode="auto">
          <a:xfrm>
            <a:off x="1808886" y="6664943"/>
            <a:ext cx="3855084" cy="2043544"/>
          </a:xfrm>
          <a:prstGeom prst="rect">
            <a:avLst/>
          </a:prstGeom>
          <a:noFill/>
        </p:spPr>
      </p:pic>
      <p:sp>
        <p:nvSpPr>
          <p:cNvPr id="878599" name="Rectangle 7"/>
          <p:cNvSpPr>
            <a:spLocks noChangeArrowheads="1"/>
          </p:cNvSpPr>
          <p:nvPr/>
        </p:nvSpPr>
        <p:spPr bwMode="auto">
          <a:xfrm>
            <a:off x="723900" y="6134100"/>
            <a:ext cx="2250270" cy="281343"/>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200" dirty="0">
                <a:latin typeface="Times" pitchFamily="18" charset="0"/>
              </a:rPr>
              <a:t>Exercise 4.2 Track A, B, and C:</a:t>
            </a:r>
          </a:p>
        </p:txBody>
      </p:sp>
      <p:pic>
        <p:nvPicPr>
          <p:cNvPr id="878601" name="Picture 9"/>
          <p:cNvPicPr>
            <a:picLocks noChangeAspect="1" noChangeArrowheads="1"/>
          </p:cNvPicPr>
          <p:nvPr/>
        </p:nvPicPr>
        <p:blipFill>
          <a:blip r:embed="rId5"/>
          <a:stretch>
            <a:fillRect/>
          </a:stretch>
        </p:blipFill>
        <p:spPr bwMode="auto">
          <a:xfrm>
            <a:off x="1546680" y="1052186"/>
            <a:ext cx="3914826" cy="1970153"/>
          </a:xfrm>
          <a:prstGeom prst="rect">
            <a:avLst/>
          </a:prstGeom>
          <a:noFill/>
          <a:ln w="12700" algn="ctr">
            <a:noFill/>
            <a:miter lim="800000"/>
            <a:headEnd/>
            <a:tailEnd/>
          </a:ln>
          <a:effectLst/>
        </p:spPr>
      </p:pic>
      <p:sp>
        <p:nvSpPr>
          <p:cNvPr id="9"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92	ni.com</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507816" y="381418"/>
            <a:ext cx="5363595" cy="356757"/>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p>
            <a:pPr algn="l" defTabSz="950793" eaLnBrk="1" hangingPunct="1">
              <a:spcBef>
                <a:spcPct val="30000"/>
              </a:spcBef>
              <a:defRPr/>
            </a:pPr>
            <a:r>
              <a:rPr lang="en-US" sz="1200" dirty="0">
                <a:latin typeface="Times" pitchFamily="18" charset="0"/>
              </a:rPr>
              <a:t>Exercise 5 Track A:</a:t>
            </a:r>
          </a:p>
        </p:txBody>
      </p:sp>
      <p:sp>
        <p:nvSpPr>
          <p:cNvPr id="12" name="Line 3"/>
          <p:cNvSpPr>
            <a:spLocks noChangeShapeType="1"/>
          </p:cNvSpPr>
          <p:nvPr/>
        </p:nvSpPr>
        <p:spPr bwMode="auto">
          <a:xfrm>
            <a:off x="708620" y="2969138"/>
            <a:ext cx="5491378" cy="0"/>
          </a:xfrm>
          <a:prstGeom prst="line">
            <a:avLst/>
          </a:prstGeom>
          <a:noFill/>
          <a:ln w="12700">
            <a:solidFill>
              <a:schemeClr val="tx1"/>
            </a:solidFill>
            <a:round/>
            <a:headEnd/>
            <a:tailEnd/>
          </a:ln>
          <a:effectLst/>
        </p:spPr>
        <p:txBody>
          <a:bodyPr lIns="95079" tIns="47540" rIns="95079" bIns="47540"/>
          <a:lstStyle/>
          <a:p>
            <a:endParaRPr lang="en-US"/>
          </a:p>
        </p:txBody>
      </p:sp>
      <p:pic>
        <p:nvPicPr>
          <p:cNvPr id="13" name="Picture 5" descr="Exercise 3b BD LV 8"/>
          <p:cNvPicPr>
            <a:picLocks noChangeAspect="1" noChangeArrowheads="1"/>
          </p:cNvPicPr>
          <p:nvPr/>
        </p:nvPicPr>
        <p:blipFill>
          <a:blip r:embed="rId3"/>
          <a:stretch>
            <a:fillRect/>
          </a:stretch>
        </p:blipFill>
        <p:spPr bwMode="auto">
          <a:xfrm>
            <a:off x="3458457" y="1029403"/>
            <a:ext cx="2927888" cy="1472594"/>
          </a:xfrm>
          <a:prstGeom prst="rect">
            <a:avLst/>
          </a:prstGeom>
          <a:noFill/>
        </p:spPr>
      </p:pic>
      <p:pic>
        <p:nvPicPr>
          <p:cNvPr id="14" name="Picture 8"/>
          <p:cNvPicPr>
            <a:picLocks noChangeAspect="1" noChangeArrowheads="1"/>
          </p:cNvPicPr>
          <p:nvPr/>
        </p:nvPicPr>
        <p:blipFill>
          <a:blip r:embed="rId4"/>
          <a:stretch>
            <a:fillRect/>
          </a:stretch>
        </p:blipFill>
        <p:spPr bwMode="auto">
          <a:xfrm>
            <a:off x="1170492" y="641178"/>
            <a:ext cx="1787924" cy="2288504"/>
          </a:xfrm>
          <a:prstGeom prst="rect">
            <a:avLst/>
          </a:prstGeom>
          <a:noFill/>
          <a:ln w="12700" algn="ctr">
            <a:noFill/>
            <a:miter lim="800000"/>
            <a:headEnd/>
            <a:tailEnd/>
          </a:ln>
          <a:effectLst/>
        </p:spPr>
      </p:pic>
      <p:sp>
        <p:nvSpPr>
          <p:cNvPr id="15" name="Rectangle 2"/>
          <p:cNvSpPr txBox="1">
            <a:spLocks noChangeArrowheads="1"/>
          </p:cNvSpPr>
          <p:nvPr/>
        </p:nvSpPr>
        <p:spPr bwMode="auto">
          <a:xfrm>
            <a:off x="511135" y="2969138"/>
            <a:ext cx="5363595" cy="356757"/>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p>
            <a:pPr algn="l" defTabSz="950793" eaLnBrk="1" hangingPunct="1">
              <a:spcBef>
                <a:spcPct val="30000"/>
              </a:spcBef>
              <a:defRPr/>
            </a:pPr>
            <a:r>
              <a:rPr lang="en-US" sz="1200" dirty="0">
                <a:latin typeface="Times" pitchFamily="18" charset="0"/>
              </a:rPr>
              <a:t>Exercise 5 Track  B:</a:t>
            </a:r>
          </a:p>
        </p:txBody>
      </p:sp>
      <p:pic>
        <p:nvPicPr>
          <p:cNvPr id="16" name="Picture 5" descr="Exercise 3b BD LV 8"/>
          <p:cNvPicPr>
            <a:picLocks noChangeAspect="1" noChangeArrowheads="1"/>
          </p:cNvPicPr>
          <p:nvPr/>
        </p:nvPicPr>
        <p:blipFill>
          <a:blip r:embed="rId5"/>
          <a:stretch>
            <a:fillRect/>
          </a:stretch>
        </p:blipFill>
        <p:spPr bwMode="auto">
          <a:xfrm>
            <a:off x="3458456" y="3716707"/>
            <a:ext cx="2927888" cy="1306307"/>
          </a:xfrm>
          <a:prstGeom prst="rect">
            <a:avLst/>
          </a:prstGeom>
          <a:noFill/>
        </p:spPr>
      </p:pic>
      <p:pic>
        <p:nvPicPr>
          <p:cNvPr id="17" name="Picture 8"/>
          <p:cNvPicPr>
            <a:picLocks noChangeAspect="1" noChangeArrowheads="1"/>
          </p:cNvPicPr>
          <p:nvPr/>
        </p:nvPicPr>
        <p:blipFill>
          <a:blip r:embed="rId6"/>
          <a:stretch>
            <a:fillRect/>
          </a:stretch>
        </p:blipFill>
        <p:spPr bwMode="auto">
          <a:xfrm>
            <a:off x="1185263" y="3376269"/>
            <a:ext cx="1498166" cy="1987184"/>
          </a:xfrm>
          <a:prstGeom prst="rect">
            <a:avLst/>
          </a:prstGeom>
          <a:noFill/>
          <a:ln w="12700" algn="ctr">
            <a:noFill/>
            <a:miter lim="800000"/>
            <a:headEnd/>
            <a:tailEnd/>
          </a:ln>
          <a:effectLst/>
        </p:spPr>
      </p:pic>
      <p:sp>
        <p:nvSpPr>
          <p:cNvPr id="18" name="Line 3"/>
          <p:cNvSpPr>
            <a:spLocks noChangeShapeType="1"/>
          </p:cNvSpPr>
          <p:nvPr/>
        </p:nvSpPr>
        <p:spPr bwMode="auto">
          <a:xfrm>
            <a:off x="708620" y="5467489"/>
            <a:ext cx="5491378" cy="0"/>
          </a:xfrm>
          <a:prstGeom prst="line">
            <a:avLst/>
          </a:prstGeom>
          <a:noFill/>
          <a:ln w="12700">
            <a:solidFill>
              <a:schemeClr val="tx1"/>
            </a:solidFill>
            <a:round/>
            <a:headEnd/>
            <a:tailEnd/>
          </a:ln>
          <a:effectLst/>
        </p:spPr>
        <p:txBody>
          <a:bodyPr lIns="95079" tIns="47540" rIns="95079" bIns="47540"/>
          <a:lstStyle/>
          <a:p>
            <a:endParaRPr lang="en-US"/>
          </a:p>
        </p:txBody>
      </p:sp>
      <p:sp>
        <p:nvSpPr>
          <p:cNvPr id="19" name="Rectangle 2"/>
          <p:cNvSpPr txBox="1">
            <a:spLocks noChangeArrowheads="1"/>
          </p:cNvSpPr>
          <p:nvPr/>
        </p:nvSpPr>
        <p:spPr bwMode="auto">
          <a:xfrm>
            <a:off x="511135" y="5467490"/>
            <a:ext cx="5363595" cy="356757"/>
          </a:xfrm>
          <a:prstGeom prst="rect">
            <a:avLst/>
          </a:prstGeom>
          <a:noFill/>
          <a:ln w="9525">
            <a:noFill/>
            <a:miter lim="800000"/>
            <a:headEnd/>
            <a:tailEnd/>
          </a:ln>
          <a:effectLst/>
        </p:spPr>
        <p:txBody>
          <a:bodyPr vert="horz" wrap="square" lIns="96632" tIns="48316" rIns="96632" bIns="48316" numCol="1" anchor="t" anchorCtr="0" compatLnSpc="1">
            <a:prstTxWarp prst="textNoShape">
              <a:avLst/>
            </a:prstTxWarp>
          </a:bodyPr>
          <a:lstStyle/>
          <a:p>
            <a:pPr algn="l" defTabSz="950793" eaLnBrk="1" hangingPunct="1">
              <a:spcBef>
                <a:spcPct val="30000"/>
              </a:spcBef>
              <a:defRPr/>
            </a:pPr>
            <a:r>
              <a:rPr lang="en-US" sz="1200" dirty="0">
                <a:latin typeface="Times" pitchFamily="18" charset="0"/>
              </a:rPr>
              <a:t>Exercise 5 Track  C:</a:t>
            </a:r>
          </a:p>
        </p:txBody>
      </p:sp>
      <p:pic>
        <p:nvPicPr>
          <p:cNvPr id="20" name="Picture 5" descr="Exercise 3b BD LV 8"/>
          <p:cNvPicPr>
            <a:picLocks noChangeAspect="1" noChangeArrowheads="1"/>
          </p:cNvPicPr>
          <p:nvPr/>
        </p:nvPicPr>
        <p:blipFill>
          <a:blip r:embed="rId7"/>
          <a:stretch>
            <a:fillRect/>
          </a:stretch>
        </p:blipFill>
        <p:spPr bwMode="auto">
          <a:xfrm>
            <a:off x="3947020" y="6240029"/>
            <a:ext cx="1831274" cy="1424490"/>
          </a:xfrm>
          <a:prstGeom prst="rect">
            <a:avLst/>
          </a:prstGeom>
          <a:noFill/>
        </p:spPr>
      </p:pic>
      <p:pic>
        <p:nvPicPr>
          <p:cNvPr id="21" name="Picture 8"/>
          <p:cNvPicPr>
            <a:picLocks noChangeAspect="1" noChangeArrowheads="1"/>
          </p:cNvPicPr>
          <p:nvPr/>
        </p:nvPicPr>
        <p:blipFill>
          <a:blip r:embed="rId8"/>
          <a:stretch>
            <a:fillRect/>
          </a:stretch>
        </p:blipFill>
        <p:spPr bwMode="auto">
          <a:xfrm>
            <a:off x="1095823" y="5874620"/>
            <a:ext cx="1777945" cy="2421211"/>
          </a:xfrm>
          <a:prstGeom prst="rect">
            <a:avLst/>
          </a:prstGeom>
          <a:noFill/>
          <a:ln w="12700" algn="ctr">
            <a:noFill/>
            <a:miter lim="800000"/>
            <a:headEnd/>
            <a:tailEnd/>
          </a:ln>
          <a:effectLst/>
        </p:spPr>
      </p:pic>
      <p:sp>
        <p:nvSpPr>
          <p:cNvPr id="22"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93	 Introduction to LabVIEW Hands-On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2" name="Rectangle 4"/>
          <p:cNvSpPr>
            <a:spLocks noChangeArrowheads="1"/>
          </p:cNvSpPr>
          <p:nvPr/>
        </p:nvSpPr>
        <p:spPr bwMode="auto">
          <a:xfrm>
            <a:off x="2781300" y="4267200"/>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sp>
        <p:nvSpPr>
          <p:cNvPr id="785413" name="Text Box 5"/>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13	 Introduction to LabVIEW Hands-On</a:t>
            </a:r>
          </a:p>
        </p:txBody>
      </p:sp>
      <p:pic>
        <p:nvPicPr>
          <p:cNvPr id="6" name="Picture 5" descr="MAX window page 13.jpg"/>
          <p:cNvPicPr>
            <a:picLocks noChangeAspect="1"/>
          </p:cNvPicPr>
          <p:nvPr/>
        </p:nvPicPr>
        <p:blipFill>
          <a:blip r:embed="rId3"/>
          <a:stretch>
            <a:fillRect/>
          </a:stretch>
        </p:blipFill>
        <p:spPr>
          <a:xfrm>
            <a:off x="590792" y="973273"/>
            <a:ext cx="6286293" cy="3027661"/>
          </a:xfrm>
          <a:prstGeom prst="rect">
            <a:avLst/>
          </a:prstGeom>
        </p:spPr>
      </p:pic>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body" idx="1"/>
          </p:nvPr>
        </p:nvSpPr>
        <p:spPr>
          <a:xfrm>
            <a:off x="974144" y="549110"/>
            <a:ext cx="5366914" cy="8333645"/>
          </a:xfrm>
        </p:spPr>
        <p:txBody>
          <a:bodyPr/>
          <a:lstStyle/>
          <a:p>
            <a:pPr>
              <a:tabLst>
                <a:tab pos="237698" algn="l"/>
              </a:tabLst>
            </a:pPr>
            <a:r>
              <a:rPr lang="en-US" sz="1100" b="1" dirty="0">
                <a:latin typeface="Times" pitchFamily="18" charset="0"/>
              </a:rPr>
              <a:t>Exercise 1.1 – Setting Up Your Device (Track B)</a:t>
            </a:r>
            <a:endParaRPr lang="en-US" sz="1100" dirty="0">
              <a:latin typeface="Times" pitchFamily="18" charset="0"/>
            </a:endParaRPr>
          </a:p>
          <a:p>
            <a:pPr>
              <a:tabLst>
                <a:tab pos="237698" algn="l"/>
              </a:tabLst>
            </a:pPr>
            <a:endParaRPr lang="en-US" sz="1100" dirty="0">
              <a:latin typeface="Times" pitchFamily="18" charset="0"/>
            </a:endParaRPr>
          </a:p>
          <a:p>
            <a:pPr>
              <a:tabLst>
                <a:tab pos="237698" algn="l"/>
              </a:tabLst>
            </a:pPr>
            <a:r>
              <a:rPr lang="en-US" sz="1100" dirty="0">
                <a:latin typeface="Times" pitchFamily="18" charset="0"/>
              </a:rPr>
              <a:t>In this exercise, use Measurement and Automation Explorer (MAX) to configure a simulated DAQ device. </a:t>
            </a:r>
          </a:p>
          <a:p>
            <a:pPr marL="239349" lvl="1" indent="-237698">
              <a:buFontTx/>
              <a:buAutoNum type="arabicPeriod"/>
              <a:tabLst>
                <a:tab pos="237698" algn="l"/>
              </a:tabLst>
            </a:pPr>
            <a:r>
              <a:rPr lang="en-US" sz="1100" dirty="0">
                <a:latin typeface="Times" pitchFamily="18" charset="0"/>
              </a:rPr>
              <a:t>Launch MAX by double-clicking the icon on the desktop or by selecting </a:t>
            </a:r>
            <a:r>
              <a:rPr lang="en-US" sz="1100" b="1" dirty="0" err="1">
                <a:latin typeface="Times" pitchFamily="18" charset="0"/>
              </a:rPr>
              <a:t>Start»</a:t>
            </a:r>
            <a:r>
              <a:rPr lang="en-US" sz="1100" b="1" dirty="0" err="1">
                <a:latin typeface="Times" pitchFamily="18" charset="0"/>
                <a:cs typeface="Times New Roman" pitchFamily="18" charset="0"/>
              </a:rPr>
              <a:t>Programs»National</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Instruments»Measurement</a:t>
            </a:r>
            <a:r>
              <a:rPr lang="en-US" sz="1100" b="1" dirty="0">
                <a:latin typeface="Times" pitchFamily="18" charset="0"/>
                <a:cs typeface="Times New Roman" pitchFamily="18" charset="0"/>
              </a:rPr>
              <a:t> &amp; Automation</a:t>
            </a:r>
            <a:r>
              <a:rPr lang="en-US" sz="1100" dirty="0">
                <a:latin typeface="Times" pitchFamily="18" charset="0"/>
                <a:cs typeface="Times New Roman" pitchFamily="18" charset="0"/>
              </a:rPr>
              <a:t>.</a:t>
            </a:r>
          </a:p>
          <a:p>
            <a:pPr marL="239349" lvl="1" indent="-237698">
              <a:buFontTx/>
              <a:buAutoNum type="arabicPeriod"/>
              <a:tabLst>
                <a:tab pos="237698" algn="l"/>
              </a:tabLst>
            </a:pPr>
            <a:r>
              <a:rPr lang="en-US" sz="1100" dirty="0">
                <a:latin typeface="Times" pitchFamily="18" charset="0"/>
                <a:cs typeface="Times New Roman" pitchFamily="18" charset="0"/>
              </a:rPr>
              <a:t>Expand the </a:t>
            </a:r>
            <a:r>
              <a:rPr lang="en-US" sz="1100" b="1" dirty="0">
                <a:latin typeface="Times" pitchFamily="18" charset="0"/>
                <a:cs typeface="Times New Roman" pitchFamily="18" charset="0"/>
              </a:rPr>
              <a:t>Devices and Interfaces</a:t>
            </a:r>
            <a:r>
              <a:rPr lang="en-US" sz="1100" dirty="0">
                <a:latin typeface="Times" pitchFamily="18" charset="0"/>
                <a:cs typeface="Times New Roman" pitchFamily="18" charset="0"/>
              </a:rPr>
              <a:t> section to view the installed National Instruments devices. MAX displays the National Instruments hardware and software in the computer. The device number appears in quotes following the device name. The data acquisition VIs use this device number to determine which device performs DAQ operations. </a:t>
            </a:r>
          </a:p>
          <a:p>
            <a:pPr marL="239349" lvl="1" indent="-237698">
              <a:buFontTx/>
              <a:buAutoNum type="arabicPeriod"/>
              <a:tabLst>
                <a:tab pos="237698" algn="l"/>
              </a:tabLst>
            </a:pPr>
            <a:r>
              <a:rPr lang="en-US" sz="1100" dirty="0">
                <a:latin typeface="Times" pitchFamily="18" charset="0"/>
                <a:cs typeface="Times New Roman" pitchFamily="18" charset="0"/>
              </a:rPr>
              <a:t>Create a simulated DAQ device for use later in this course. Simulated devices are a powerful tool for development without having hardware physically installed in your computer. Right-click </a:t>
            </a:r>
            <a:r>
              <a:rPr lang="en-US" sz="1100" b="1" dirty="0">
                <a:latin typeface="Times" pitchFamily="18" charset="0"/>
                <a:cs typeface="Times New Roman" pitchFamily="18" charset="0"/>
              </a:rPr>
              <a:t>Devices and Interfaces</a:t>
            </a:r>
            <a:r>
              <a:rPr lang="en-US" sz="1100" dirty="0">
                <a:latin typeface="Times" pitchFamily="18" charset="0"/>
                <a:cs typeface="Times New Roman" pitchFamily="18" charset="0"/>
              </a:rPr>
              <a:t> and select </a:t>
            </a:r>
            <a:r>
              <a:rPr lang="en-US" sz="1100" b="1" dirty="0">
                <a:latin typeface="Times" pitchFamily="18" charset="0"/>
                <a:cs typeface="Times New Roman" pitchFamily="18" charset="0"/>
              </a:rPr>
              <a:t>Create New…»NI-</a:t>
            </a:r>
            <a:r>
              <a:rPr lang="en-US" sz="1100" b="1" dirty="0" err="1">
                <a:latin typeface="Times" pitchFamily="18" charset="0"/>
                <a:cs typeface="Times New Roman" pitchFamily="18" charset="0"/>
              </a:rPr>
              <a:t>DAQmx</a:t>
            </a:r>
            <a:r>
              <a:rPr lang="en-US" sz="1100" b="1" dirty="0">
                <a:latin typeface="Times" pitchFamily="18" charset="0"/>
                <a:cs typeface="Times New Roman" pitchFamily="18" charset="0"/>
              </a:rPr>
              <a:t> Simulated Device</a:t>
            </a:r>
            <a:r>
              <a:rPr lang="en-US" sz="1100" dirty="0">
                <a:latin typeface="Times" pitchFamily="18" charset="0"/>
                <a:cs typeface="Times New Roman" pitchFamily="18" charset="0"/>
              </a:rPr>
              <a:t>. Click “Finish.”  The simulated device appears yellow in color.</a:t>
            </a:r>
          </a:p>
          <a:p>
            <a:pPr marL="239349" lvl="1" indent="-237698">
              <a:buFontTx/>
              <a:buAutoNum type="arabicPeriod"/>
              <a:tabLst>
                <a:tab pos="237698" algn="l"/>
              </a:tabLst>
            </a:pPr>
            <a:r>
              <a:rPr lang="en-US" sz="1100" dirty="0">
                <a:latin typeface="Times" pitchFamily="18" charset="0"/>
                <a:cs typeface="Times New Roman" pitchFamily="18" charset="0"/>
              </a:rPr>
              <a:t>Expand the M Series DAQ section. Select </a:t>
            </a:r>
            <a:r>
              <a:rPr lang="en-US" sz="1100" b="1" dirty="0">
                <a:latin typeface="Times" pitchFamily="18" charset="0"/>
                <a:cs typeface="Times New Roman" pitchFamily="18" charset="0"/>
              </a:rPr>
              <a:t>PCI-6220</a:t>
            </a:r>
            <a:r>
              <a:rPr lang="en-US" sz="1100" dirty="0">
                <a:latin typeface="Times" pitchFamily="18" charset="0"/>
                <a:cs typeface="Times New Roman" pitchFamily="18" charset="0"/>
              </a:rPr>
              <a:t> or any other PCI device of your choice. Click “OK.”</a:t>
            </a:r>
          </a:p>
          <a:p>
            <a:pPr marL="239349" lvl="1" indent="-237698">
              <a:buFontTx/>
              <a:buAutoNum type="arabicPeriod"/>
              <a:tabLst>
                <a:tab pos="237698" algn="l"/>
              </a:tabLst>
            </a:pPr>
            <a:r>
              <a:rPr lang="en-US" sz="1100" dirty="0">
                <a:latin typeface="Times" pitchFamily="18" charset="0"/>
                <a:cs typeface="Times New Roman" pitchFamily="18" charset="0"/>
              </a:rPr>
              <a:t>The NI-</a:t>
            </a:r>
            <a:r>
              <a:rPr lang="en-US" sz="1100" dirty="0" err="1">
                <a:latin typeface="Times" pitchFamily="18" charset="0"/>
                <a:cs typeface="Times New Roman" pitchFamily="18" charset="0"/>
              </a:rPr>
              <a:t>DAQmx</a:t>
            </a:r>
            <a:r>
              <a:rPr lang="en-US" sz="1100" dirty="0">
                <a:latin typeface="Times" pitchFamily="18" charset="0"/>
                <a:cs typeface="Times New Roman" pitchFamily="18" charset="0"/>
              </a:rPr>
              <a:t> Devices folder expands to show a new entry for PCI-6220: “Dev1.” You have now created a simulated device.</a:t>
            </a:r>
          </a:p>
          <a:p>
            <a:pPr marL="239349" lvl="1" indent="-237698">
              <a:buFontTx/>
              <a:buAutoNum type="arabicPeriod"/>
              <a:tabLst>
                <a:tab pos="237698" algn="l"/>
              </a:tabLst>
            </a:pPr>
            <a:r>
              <a:rPr lang="en-US" sz="1100" dirty="0">
                <a:latin typeface="Times" pitchFamily="18" charset="0"/>
                <a:cs typeface="Times New Roman" pitchFamily="18" charset="0"/>
              </a:rPr>
              <a:t>Perform a self-test on the device by right-clicking it in the configuration tree and choosing </a:t>
            </a:r>
            <a:r>
              <a:rPr lang="en-US" sz="1100" b="1" dirty="0">
                <a:latin typeface="Times" pitchFamily="18" charset="0"/>
                <a:cs typeface="Times New Roman" pitchFamily="18" charset="0"/>
              </a:rPr>
              <a:t>Self-Test</a:t>
            </a:r>
            <a:r>
              <a:rPr lang="en-US" sz="1100" dirty="0">
                <a:latin typeface="Times" pitchFamily="18" charset="0"/>
                <a:cs typeface="Times New Roman" pitchFamily="18" charset="0"/>
              </a:rPr>
              <a:t> or clicking “Self-Test” along the top of the window. </a:t>
            </a:r>
            <a:r>
              <a:rPr lang="en-US" sz="1100" dirty="0">
                <a:latin typeface="Times" pitchFamily="18" charset="0"/>
              </a:rPr>
              <a:t>This tests the system resources assigned to the device. The device should pass the test because it is already configured. </a:t>
            </a:r>
          </a:p>
          <a:p>
            <a:pPr marL="239349" lvl="1" indent="-237698">
              <a:buFontTx/>
              <a:buAutoNum type="arabicPeriod"/>
              <a:tabLst>
                <a:tab pos="237698" algn="l"/>
              </a:tabLst>
            </a:pPr>
            <a:r>
              <a:rPr lang="en-US" sz="1100" dirty="0">
                <a:latin typeface="Times" pitchFamily="18" charset="0"/>
              </a:rPr>
              <a:t>Check the </a:t>
            </a:r>
            <a:r>
              <a:rPr lang="en-US" sz="1100" dirty="0" err="1">
                <a:latin typeface="Times" pitchFamily="18" charset="0"/>
              </a:rPr>
              <a:t>pinout</a:t>
            </a:r>
            <a:r>
              <a:rPr lang="en-US" sz="1100" dirty="0">
                <a:latin typeface="Times" pitchFamily="18" charset="0"/>
              </a:rPr>
              <a:t> for your device. </a:t>
            </a:r>
            <a:r>
              <a:rPr lang="en-US" sz="1100" dirty="0">
                <a:latin typeface="Times" pitchFamily="18" charset="0"/>
                <a:cs typeface="Times New Roman" pitchFamily="18" charset="0"/>
              </a:rPr>
              <a:t>Right-click the device in the configuration tree and select </a:t>
            </a:r>
            <a:r>
              <a:rPr lang="en-US" sz="1100" b="1" dirty="0">
                <a:latin typeface="Times" pitchFamily="18" charset="0"/>
                <a:cs typeface="Times New Roman" pitchFamily="18" charset="0"/>
              </a:rPr>
              <a:t>Device </a:t>
            </a:r>
            <a:r>
              <a:rPr lang="en-US" sz="1100" b="1" dirty="0" err="1">
                <a:latin typeface="Times" pitchFamily="18" charset="0"/>
                <a:cs typeface="Times New Roman" pitchFamily="18" charset="0"/>
              </a:rPr>
              <a:t>Pinouts</a:t>
            </a:r>
            <a:r>
              <a:rPr lang="en-US" sz="1100" b="1" dirty="0">
                <a:latin typeface="Times" pitchFamily="18" charset="0"/>
                <a:cs typeface="Times New Roman" pitchFamily="18" charset="0"/>
              </a:rPr>
              <a:t> </a:t>
            </a:r>
            <a:r>
              <a:rPr lang="en-US" sz="1100" dirty="0">
                <a:latin typeface="Times" pitchFamily="18" charset="0"/>
                <a:cs typeface="Times New Roman" pitchFamily="18" charset="0"/>
              </a:rPr>
              <a:t>or click “Device </a:t>
            </a:r>
            <a:r>
              <a:rPr lang="en-US" sz="1100" dirty="0" err="1">
                <a:latin typeface="Times" pitchFamily="18" charset="0"/>
                <a:cs typeface="Times New Roman" pitchFamily="18" charset="0"/>
              </a:rPr>
              <a:t>Pinouts</a:t>
            </a:r>
            <a:r>
              <a:rPr lang="en-US" sz="1100" dirty="0">
                <a:latin typeface="Times" pitchFamily="18" charset="0"/>
                <a:cs typeface="Times New Roman" pitchFamily="18" charset="0"/>
              </a:rPr>
              <a:t>” along the top of the center window. </a:t>
            </a:r>
          </a:p>
          <a:p>
            <a:pPr marL="239349" lvl="1" indent="-237698">
              <a:buFontTx/>
              <a:buAutoNum type="arabicPeriod"/>
              <a:tabLst>
                <a:tab pos="237698" algn="l"/>
              </a:tabLst>
            </a:pPr>
            <a:r>
              <a:rPr lang="en-US" sz="1100" dirty="0">
                <a:latin typeface="Times" pitchFamily="18" charset="0"/>
                <a:cs typeface="Times New Roman" pitchFamily="18" charset="0"/>
              </a:rPr>
              <a:t>Open the test panels. Right-click the device in the configuration tree and select </a:t>
            </a:r>
            <a:r>
              <a:rPr lang="en-US" sz="1100" b="1" dirty="0">
                <a:latin typeface="Times" pitchFamily="18" charset="0"/>
                <a:cs typeface="Times New Roman" pitchFamily="18" charset="0"/>
              </a:rPr>
              <a:t>Test Panels…</a:t>
            </a:r>
            <a:r>
              <a:rPr lang="en-US" sz="1100" dirty="0">
                <a:latin typeface="Times" pitchFamily="18" charset="0"/>
                <a:cs typeface="Times New Roman" pitchFamily="18" charset="0"/>
              </a:rPr>
              <a:t> or click “Test Panels…” along the top of the center window. The test panels allow you to test the available functionality of your device, analog input, digital input/output, and counter input/output without doing any programming. </a:t>
            </a:r>
          </a:p>
          <a:p>
            <a:pPr marL="239349" lvl="1" indent="-237698">
              <a:buFontTx/>
              <a:buAutoNum type="arabicPeriod"/>
              <a:tabLst>
                <a:tab pos="237698" algn="l"/>
              </a:tabLst>
            </a:pPr>
            <a:r>
              <a:rPr lang="en-US" sz="1100" dirty="0">
                <a:latin typeface="Times" pitchFamily="18" charset="0"/>
                <a:cs typeface="Times New Roman" pitchFamily="18" charset="0"/>
              </a:rPr>
              <a:t>On the </a:t>
            </a:r>
            <a:r>
              <a:rPr lang="en-US" sz="1100" b="1" dirty="0">
                <a:latin typeface="Times" pitchFamily="18" charset="0"/>
                <a:cs typeface="Times New Roman" pitchFamily="18" charset="0"/>
              </a:rPr>
              <a:t>Analog Input</a:t>
            </a:r>
            <a:r>
              <a:rPr lang="en-US" sz="1100" dirty="0">
                <a:latin typeface="Times" pitchFamily="18" charset="0"/>
                <a:cs typeface="Times New Roman" pitchFamily="18" charset="0"/>
              </a:rPr>
              <a:t> tab of the test panels, change </a:t>
            </a:r>
            <a:r>
              <a:rPr lang="en-US" sz="1100" b="1" dirty="0">
                <a:latin typeface="Times" pitchFamily="18" charset="0"/>
                <a:cs typeface="Times New Roman" pitchFamily="18" charset="0"/>
              </a:rPr>
              <a:t>Mode</a:t>
            </a:r>
            <a:r>
              <a:rPr lang="en-US" sz="1100" dirty="0">
                <a:latin typeface="Times" pitchFamily="18" charset="0"/>
                <a:cs typeface="Times New Roman" pitchFamily="18" charset="0"/>
              </a:rPr>
              <a:t> to “Continuous.” Click “Start” and observe the signal that is plotted. Click “Stop” when you are done. </a:t>
            </a:r>
          </a:p>
        </p:txBody>
      </p:sp>
      <p:grpSp>
        <p:nvGrpSpPr>
          <p:cNvPr id="787459" name="Group 3"/>
          <p:cNvGrpSpPr>
            <a:grpSpLocks/>
          </p:cNvGrpSpPr>
          <p:nvPr/>
        </p:nvGrpSpPr>
        <p:grpSpPr bwMode="auto">
          <a:xfrm>
            <a:off x="467987" y="384706"/>
            <a:ext cx="4072482" cy="5977600"/>
            <a:chOff x="199" y="73"/>
            <a:chExt cx="2565" cy="3766"/>
          </a:xfrm>
        </p:grpSpPr>
        <p:sp>
          <p:nvSpPr>
            <p:cNvPr id="787460" name="Line 4"/>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787461" name="Line 5"/>
            <p:cNvSpPr>
              <a:spLocks noChangeShapeType="1"/>
            </p:cNvSpPr>
            <p:nvPr/>
          </p:nvSpPr>
          <p:spPr bwMode="auto">
            <a:xfrm>
              <a:off x="272" y="145"/>
              <a:ext cx="40" cy="3694"/>
            </a:xfrm>
            <a:prstGeom prst="line">
              <a:avLst/>
            </a:prstGeom>
            <a:noFill/>
            <a:ln w="38100">
              <a:solidFill>
                <a:schemeClr val="tx1"/>
              </a:solidFill>
              <a:round/>
              <a:headEnd/>
              <a:tailEnd/>
            </a:ln>
            <a:effectLst/>
          </p:spPr>
          <p:txBody>
            <a:bodyPr/>
            <a:lstStyle/>
            <a:p>
              <a:endParaRPr lang="en-US"/>
            </a:p>
          </p:txBody>
        </p:sp>
        <p:sp>
          <p:nvSpPr>
            <p:cNvPr id="787462" name="Rectangle 6"/>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787463" name="Picture 7"/>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a:effectLst/>
          </p:spPr>
        </p:pic>
      </p:grpSp>
      <p:sp>
        <p:nvSpPr>
          <p:cNvPr id="787464" name="Text Box 8"/>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14	ni.com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body" idx="1"/>
          </p:nvPr>
        </p:nvSpPr>
        <p:spPr>
          <a:xfrm>
            <a:off x="974144" y="748039"/>
            <a:ext cx="5366914" cy="8133071"/>
          </a:xfrm>
        </p:spPr>
        <p:txBody>
          <a:bodyPr/>
          <a:lstStyle/>
          <a:p>
            <a:pPr marL="237698" indent="-237698"/>
            <a:r>
              <a:rPr lang="en-US" sz="1100" dirty="0">
                <a:latin typeface="Times" pitchFamily="18" charset="0"/>
                <a:cs typeface="Times New Roman" pitchFamily="18" charset="0"/>
              </a:rPr>
              <a:t>10. On the </a:t>
            </a:r>
            <a:r>
              <a:rPr lang="en-US" sz="1100" b="1" dirty="0">
                <a:latin typeface="Times" pitchFamily="18" charset="0"/>
                <a:cs typeface="Times New Roman" pitchFamily="18" charset="0"/>
              </a:rPr>
              <a:t>Digital I/O</a:t>
            </a:r>
            <a:r>
              <a:rPr lang="en-US" sz="1100" dirty="0">
                <a:latin typeface="Times" pitchFamily="18" charset="0"/>
                <a:cs typeface="Times New Roman" pitchFamily="18" charset="0"/>
              </a:rPr>
              <a:t> tab, notice that initially the port is configured to be all input. Observe under </a:t>
            </a:r>
            <a:r>
              <a:rPr lang="en-US" sz="1100" b="1" dirty="0">
                <a:latin typeface="Times" pitchFamily="18" charset="0"/>
                <a:cs typeface="Times New Roman" pitchFamily="18" charset="0"/>
              </a:rPr>
              <a:t>Select State</a:t>
            </a:r>
            <a:r>
              <a:rPr lang="en-US" sz="1100" dirty="0">
                <a:latin typeface="Times" pitchFamily="18" charset="0"/>
                <a:cs typeface="Times New Roman" pitchFamily="18" charset="0"/>
              </a:rPr>
              <a:t> the LEDs that represent the state of the input lines. Click the “All Output” button under </a:t>
            </a:r>
            <a:r>
              <a:rPr lang="en-US" sz="1100" b="1" dirty="0">
                <a:latin typeface="Times" pitchFamily="18" charset="0"/>
                <a:cs typeface="Times New Roman" pitchFamily="18" charset="0"/>
              </a:rPr>
              <a:t>Select Direction</a:t>
            </a:r>
            <a:r>
              <a:rPr lang="en-US" sz="1100" dirty="0">
                <a:latin typeface="Times" pitchFamily="18" charset="0"/>
                <a:cs typeface="Times New Roman" pitchFamily="18" charset="0"/>
              </a:rPr>
              <a:t>. Note that you now have switches under </a:t>
            </a:r>
            <a:r>
              <a:rPr lang="en-US" sz="1100" b="1" dirty="0">
                <a:latin typeface="Times" pitchFamily="18" charset="0"/>
                <a:cs typeface="Times New Roman" pitchFamily="18" charset="0"/>
              </a:rPr>
              <a:t>Select State</a:t>
            </a:r>
            <a:r>
              <a:rPr lang="en-US" sz="1100" dirty="0">
                <a:latin typeface="Times" pitchFamily="18" charset="0"/>
                <a:cs typeface="Times New Roman" pitchFamily="18" charset="0"/>
              </a:rPr>
              <a:t> to specify the output state of the different lines. Click “Close” to close the test panels.</a:t>
            </a:r>
          </a:p>
          <a:p>
            <a:pPr marL="237698" indent="-237698"/>
            <a:r>
              <a:rPr lang="en-US" sz="1100" dirty="0">
                <a:latin typeface="Times" pitchFamily="18" charset="0"/>
                <a:cs typeface="Times New Roman" pitchFamily="18" charset="0"/>
              </a:rPr>
              <a:t>11. Close MAX.</a:t>
            </a:r>
          </a:p>
          <a:p>
            <a:pPr marL="237698" indent="-237698"/>
            <a:endParaRPr lang="en-US" sz="1100" dirty="0">
              <a:latin typeface="Times" pitchFamily="18" charset="0"/>
            </a:endParaRPr>
          </a:p>
        </p:txBody>
      </p:sp>
      <p:sp>
        <p:nvSpPr>
          <p:cNvPr id="789509" name="Rectangle 5"/>
          <p:cNvSpPr>
            <a:spLocks noChangeArrowheads="1"/>
          </p:cNvSpPr>
          <p:nvPr/>
        </p:nvSpPr>
        <p:spPr bwMode="auto">
          <a:xfrm>
            <a:off x="2940684" y="5589740"/>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sp>
        <p:nvSpPr>
          <p:cNvPr id="789510" name="Text Box 6"/>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15	 Introduction to LabVIEW Hands-On</a:t>
            </a:r>
          </a:p>
        </p:txBody>
      </p:sp>
      <p:pic>
        <p:nvPicPr>
          <p:cNvPr id="6" name="Picture 5" descr="MAX window page 15.jpg"/>
          <p:cNvPicPr>
            <a:picLocks noChangeAspect="1"/>
          </p:cNvPicPr>
          <p:nvPr/>
        </p:nvPicPr>
        <p:blipFill>
          <a:blip r:embed="rId3"/>
          <a:stretch>
            <a:fillRect/>
          </a:stretch>
        </p:blipFill>
        <p:spPr>
          <a:xfrm>
            <a:off x="685800" y="2095500"/>
            <a:ext cx="6289744" cy="3029323"/>
          </a:xfrm>
          <a:prstGeom prst="rect">
            <a:avLst/>
          </a:prstGeom>
        </p:spPr>
      </p:pic>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body" idx="1"/>
          </p:nvPr>
        </p:nvSpPr>
        <p:spPr>
          <a:xfrm>
            <a:off x="974144" y="652685"/>
            <a:ext cx="5366914" cy="8093614"/>
          </a:xfrm>
        </p:spPr>
        <p:txBody>
          <a:bodyPr/>
          <a:lstStyle/>
          <a:p>
            <a:pPr>
              <a:tabLst>
                <a:tab pos="237698" algn="l"/>
              </a:tabLst>
            </a:pPr>
            <a:r>
              <a:rPr lang="en-US" sz="1100" b="1" dirty="0">
                <a:latin typeface="Times" pitchFamily="18" charset="0"/>
              </a:rPr>
              <a:t>Exercise 1.1 – Setting Up Your Device (Track C)</a:t>
            </a:r>
            <a:endParaRPr lang="en-US" sz="1100" dirty="0">
              <a:latin typeface="Times" pitchFamily="18" charset="0"/>
            </a:endParaRPr>
          </a:p>
          <a:p>
            <a:pPr>
              <a:tabLst>
                <a:tab pos="237698" algn="l"/>
              </a:tabLst>
            </a:pPr>
            <a:endParaRPr lang="en-US" sz="1100" dirty="0">
              <a:latin typeface="Times" pitchFamily="18" charset="0"/>
            </a:endParaRPr>
          </a:p>
          <a:p>
            <a:pPr>
              <a:tabLst>
                <a:tab pos="237698" algn="l"/>
              </a:tabLst>
            </a:pPr>
            <a:r>
              <a:rPr lang="en-US" sz="1100" dirty="0">
                <a:latin typeface="Times" pitchFamily="18" charset="0"/>
              </a:rPr>
              <a:t>In this exercise, use Windows utilities to verify your sound card and prepare it for use with a microphone. </a:t>
            </a:r>
          </a:p>
          <a:p>
            <a:pPr>
              <a:tabLst>
                <a:tab pos="237698" algn="l"/>
              </a:tabLst>
            </a:pPr>
            <a:endParaRPr lang="en-US" sz="1100" dirty="0">
              <a:latin typeface="Times" pitchFamily="18" charset="0"/>
            </a:endParaRPr>
          </a:p>
          <a:p>
            <a:pPr marL="239349" lvl="1" indent="-237698">
              <a:buFontTx/>
              <a:buAutoNum type="arabicPeriod"/>
              <a:tabLst>
                <a:tab pos="237698" algn="l"/>
              </a:tabLst>
            </a:pPr>
            <a:r>
              <a:rPr lang="en-US" sz="1100" dirty="0">
                <a:latin typeface="Times" pitchFamily="18" charset="0"/>
              </a:rPr>
              <a:t>Prepare your microphone for use. Double-click the volume control icon on the task bar to open up the configuration window. You also can find the sound configuration window from the Windows Control Panel: </a:t>
            </a:r>
            <a:r>
              <a:rPr lang="en-US" sz="1100" b="1" dirty="0">
                <a:latin typeface="Times" pitchFamily="18" charset="0"/>
              </a:rPr>
              <a:t>Start </a:t>
            </a:r>
            <a:r>
              <a:rPr lang="en-US" sz="1100" b="1" dirty="0" err="1">
                <a:latin typeface="Times" pitchFamily="18" charset="0"/>
              </a:rPr>
              <a:t>Menu»Settings»Control</a:t>
            </a:r>
            <a:r>
              <a:rPr lang="en-US" sz="1100" b="1" dirty="0">
                <a:latin typeface="Times" pitchFamily="18" charset="0"/>
              </a:rPr>
              <a:t> </a:t>
            </a:r>
            <a:r>
              <a:rPr lang="en-US" sz="1100" b="1" dirty="0" err="1">
                <a:latin typeface="Times" pitchFamily="18" charset="0"/>
              </a:rPr>
              <a:t>Panel»Sounds</a:t>
            </a:r>
            <a:r>
              <a:rPr lang="en-US" sz="1100" b="1" dirty="0">
                <a:latin typeface="Times" pitchFamily="18" charset="0"/>
              </a:rPr>
              <a:t> and Audio </a:t>
            </a:r>
            <a:r>
              <a:rPr lang="en-US" sz="1100" b="1" dirty="0" err="1">
                <a:latin typeface="Times" pitchFamily="18" charset="0"/>
              </a:rPr>
              <a:t>Devices»Advanced</a:t>
            </a:r>
            <a:r>
              <a:rPr lang="en-US" sz="1100" dirty="0">
                <a:latin typeface="Times" pitchFamily="18" charset="0"/>
              </a:rPr>
              <a:t>.</a:t>
            </a:r>
            <a:endParaRPr lang="en-US" sz="1100" b="1" dirty="0">
              <a:latin typeface="Times" pitchFamily="18" charset="0"/>
            </a:endParaRPr>
          </a:p>
          <a:p>
            <a:pPr marL="239349" lvl="1" indent="-237698">
              <a:buFontTx/>
              <a:buAutoNum type="arabicPeriod"/>
              <a:tabLst>
                <a:tab pos="237698" algn="l"/>
              </a:tabLst>
            </a:pPr>
            <a:r>
              <a:rPr lang="en-US" sz="1100" dirty="0">
                <a:latin typeface="Times" pitchFamily="18" charset="0"/>
              </a:rPr>
              <a:t>If you do not see a microphone section, go to </a:t>
            </a:r>
            <a:r>
              <a:rPr lang="en-US" sz="1100" b="1" dirty="0" err="1">
                <a:latin typeface="Times" pitchFamily="18" charset="0"/>
              </a:rPr>
              <a:t>Options»</a:t>
            </a:r>
            <a:r>
              <a:rPr lang="en-US" sz="1100" b="1" dirty="0" err="1">
                <a:latin typeface="Times" pitchFamily="18" charset="0"/>
                <a:cs typeface="Times New Roman" pitchFamily="18" charset="0"/>
              </a:rPr>
              <a:t>Properties</a:t>
            </a:r>
            <a:r>
              <a:rPr lang="en-US" sz="1100" dirty="0" err="1">
                <a:latin typeface="Times" pitchFamily="18" charset="0"/>
              </a:rPr>
              <a:t>»</a:t>
            </a:r>
            <a:r>
              <a:rPr lang="en-US" sz="1100" b="1" dirty="0" err="1">
                <a:latin typeface="Times" pitchFamily="18" charset="0"/>
              </a:rPr>
              <a:t>Recording</a:t>
            </a:r>
            <a:r>
              <a:rPr lang="en-US" sz="1100" b="1" dirty="0">
                <a:latin typeface="Times" pitchFamily="18" charset="0"/>
              </a:rPr>
              <a:t> </a:t>
            </a:r>
            <a:r>
              <a:rPr lang="en-US" sz="1100" dirty="0">
                <a:latin typeface="Times" pitchFamily="18" charset="0"/>
              </a:rPr>
              <a:t>and place a checkmark in the box next to </a:t>
            </a:r>
            <a:r>
              <a:rPr lang="en-US" sz="1100" b="1" dirty="0">
                <a:latin typeface="Times" pitchFamily="18" charset="0"/>
              </a:rPr>
              <a:t>Microphone</a:t>
            </a:r>
            <a:r>
              <a:rPr lang="en-US" sz="1100" dirty="0">
                <a:latin typeface="Times" pitchFamily="18" charset="0"/>
              </a:rPr>
              <a:t>. This displays the microphone volume control. Click “OK.”</a:t>
            </a:r>
          </a:p>
          <a:p>
            <a:pPr marL="239349" lvl="1" indent="-237698">
              <a:buFontTx/>
              <a:buAutoNum type="arabicPeriod"/>
              <a:tabLst>
                <a:tab pos="237698" algn="l"/>
              </a:tabLst>
            </a:pPr>
            <a:r>
              <a:rPr lang="en-US" sz="1100" dirty="0">
                <a:latin typeface="Times" pitchFamily="18" charset="0"/>
              </a:rPr>
              <a:t>Uncheck the </a:t>
            </a:r>
            <a:r>
              <a:rPr lang="en-US" sz="1100" b="1" dirty="0">
                <a:latin typeface="Times" pitchFamily="18" charset="0"/>
              </a:rPr>
              <a:t>Mute</a:t>
            </a:r>
            <a:r>
              <a:rPr lang="en-US" sz="1100" dirty="0">
                <a:latin typeface="Times" pitchFamily="18" charset="0"/>
              </a:rPr>
              <a:t> box if it is not already unchecked. Make sure that the volume is turned up. </a:t>
            </a:r>
          </a:p>
          <a:p>
            <a:pPr>
              <a:buFontTx/>
              <a:buAutoNum type="arabicPeriod"/>
              <a:tabLst>
                <a:tab pos="237698" algn="l"/>
              </a:tabLst>
            </a:pPr>
            <a:endParaRPr lang="en-US" sz="1100" dirty="0">
              <a:latin typeface="Times" pitchFamily="18" charset="0"/>
            </a:endParaRPr>
          </a:p>
          <a:p>
            <a:pPr>
              <a:buFontTx/>
              <a:buAutoNum type="arabicPeriod"/>
              <a:tabLst>
                <a:tab pos="237698" algn="l"/>
              </a:tabLst>
            </a:pPr>
            <a:endParaRPr lang="en-US" sz="1100" dirty="0">
              <a:latin typeface="Times" pitchFamily="18" charset="0"/>
            </a:endParaRPr>
          </a:p>
          <a:p>
            <a:pPr>
              <a:buFontTx/>
              <a:buAutoNum type="arabicPeriod"/>
              <a:tabLst>
                <a:tab pos="237698" algn="l"/>
              </a:tabLst>
            </a:pPr>
            <a:endParaRPr lang="en-US" sz="1100" dirty="0">
              <a:latin typeface="Times" pitchFamily="18" charset="0"/>
            </a:endParaRPr>
          </a:p>
          <a:p>
            <a:pPr>
              <a:buFontTx/>
              <a:buAutoNum type="arabicPeriod"/>
              <a:tabLst>
                <a:tab pos="237698" algn="l"/>
              </a:tabLst>
            </a:pPr>
            <a:endParaRPr lang="en-US" sz="1100" dirty="0">
              <a:latin typeface="Times" pitchFamily="18" charset="0"/>
            </a:endParaRPr>
          </a:p>
          <a:p>
            <a:pPr>
              <a:buFontTx/>
              <a:buAutoNum type="arabicPeriod"/>
              <a:tabLst>
                <a:tab pos="237698" algn="l"/>
              </a:tabLst>
            </a:pPr>
            <a:endParaRPr lang="en-US" sz="1100" dirty="0">
              <a:latin typeface="Times" pitchFamily="18" charset="0"/>
            </a:endParaRPr>
          </a:p>
          <a:p>
            <a:pPr>
              <a:buFontTx/>
              <a:buAutoNum type="arabicPeriod"/>
              <a:tabLst>
                <a:tab pos="237698" algn="l"/>
              </a:tabLst>
            </a:pPr>
            <a:endParaRPr lang="en-US" sz="1100" dirty="0">
              <a:latin typeface="Times" pitchFamily="18" charset="0"/>
            </a:endParaRPr>
          </a:p>
          <a:p>
            <a:pPr>
              <a:buFontTx/>
              <a:buAutoNum type="arabicPeriod"/>
              <a:tabLst>
                <a:tab pos="237698" algn="l"/>
              </a:tabLst>
            </a:pPr>
            <a:endParaRPr lang="en-US" sz="1100" dirty="0">
              <a:latin typeface="Times" pitchFamily="18" charset="0"/>
            </a:endParaRPr>
          </a:p>
          <a:p>
            <a:pPr>
              <a:buFontTx/>
              <a:buAutoNum type="arabicPeriod"/>
              <a:tabLst>
                <a:tab pos="237698" algn="l"/>
              </a:tabLst>
            </a:pPr>
            <a:endParaRPr lang="en-US" sz="1100" dirty="0">
              <a:latin typeface="Times" pitchFamily="18" charset="0"/>
            </a:endParaRPr>
          </a:p>
          <a:p>
            <a:pPr marL="239349" lvl="1" indent="-237698">
              <a:buFont typeface="+mj-lt"/>
              <a:buAutoNum type="arabicPeriod" startAt="4"/>
              <a:tabLst>
                <a:tab pos="237698" algn="l"/>
              </a:tabLst>
            </a:pPr>
            <a:r>
              <a:rPr lang="en-US" sz="1100" dirty="0">
                <a:latin typeface="Times" pitchFamily="18" charset="0"/>
              </a:rPr>
              <a:t>Close the volume control configuration window.</a:t>
            </a:r>
          </a:p>
          <a:p>
            <a:pPr marL="239349" lvl="1" indent="-237698">
              <a:buFont typeface="+mj-lt"/>
              <a:buAutoNum type="arabicPeriod" startAt="4"/>
              <a:tabLst>
                <a:tab pos="237698" algn="l"/>
              </a:tabLst>
            </a:pPr>
            <a:r>
              <a:rPr lang="en-US" sz="1100" dirty="0">
                <a:latin typeface="Times" pitchFamily="18" charset="0"/>
              </a:rPr>
              <a:t>Open the sound recorder by selecting </a:t>
            </a:r>
            <a:r>
              <a:rPr lang="en-US" sz="1100" b="1" dirty="0" err="1">
                <a:latin typeface="Times" pitchFamily="18" charset="0"/>
              </a:rPr>
              <a:t>Start</a:t>
            </a:r>
            <a:r>
              <a:rPr lang="en-US" sz="1100" dirty="0" err="1">
                <a:latin typeface="Times" pitchFamily="18" charset="0"/>
              </a:rPr>
              <a:t>»</a:t>
            </a:r>
            <a:r>
              <a:rPr lang="en-US" sz="1100" b="1" dirty="0" err="1">
                <a:latin typeface="Times" pitchFamily="18" charset="0"/>
                <a:cs typeface="Times New Roman" pitchFamily="18" charset="0"/>
              </a:rPr>
              <a:t>Programs»Accessories»Entertainment»Sound</a:t>
            </a:r>
            <a:r>
              <a:rPr lang="en-US" sz="1100" b="1" dirty="0">
                <a:latin typeface="Times" pitchFamily="18" charset="0"/>
                <a:cs typeface="Times New Roman" pitchFamily="18" charset="0"/>
              </a:rPr>
              <a:t> Recorder</a:t>
            </a:r>
            <a:r>
              <a:rPr lang="en-US" sz="1100" dirty="0">
                <a:latin typeface="Times" pitchFamily="18" charset="0"/>
                <a:cs typeface="Times New Roman" pitchFamily="18" charset="0"/>
              </a:rPr>
              <a:t>.</a:t>
            </a:r>
          </a:p>
          <a:p>
            <a:pPr marL="239349" lvl="1" indent="-237698">
              <a:buFont typeface="+mj-lt"/>
              <a:buAutoNum type="arabicPeriod" startAt="4"/>
              <a:tabLst>
                <a:tab pos="237698" algn="l"/>
              </a:tabLst>
            </a:pPr>
            <a:r>
              <a:rPr lang="en-US" sz="1100" dirty="0">
                <a:latin typeface="Times" pitchFamily="18" charset="0"/>
                <a:cs typeface="Times New Roman" pitchFamily="18" charset="0"/>
              </a:rPr>
              <a:t>Click the record button and speak into your microphone. Notice how the sound signal is displayed in the sound recorder. </a:t>
            </a:r>
          </a:p>
          <a:p>
            <a:pPr marL="239349" lvl="1" indent="-237698">
              <a:buFont typeface="+mj-lt"/>
              <a:buAutoNum type="arabicPeriod" startAt="4"/>
              <a:tabLst>
                <a:tab pos="237698" algn="l"/>
              </a:tabLst>
            </a:pPr>
            <a:r>
              <a:rPr lang="en-US" sz="1100" dirty="0">
                <a:latin typeface="Times" pitchFamily="18" charset="0"/>
                <a:cs typeface="Times New Roman" pitchFamily="18" charset="0"/>
              </a:rPr>
              <a:t>Click stop and close the sound recorder without saving changes when you are finished. </a:t>
            </a:r>
          </a:p>
        </p:txBody>
      </p:sp>
      <p:pic>
        <p:nvPicPr>
          <p:cNvPr id="791559" name="Picture 7" descr="Sound Recorder"/>
          <p:cNvPicPr>
            <a:picLocks noChangeAspect="1" noChangeArrowheads="1"/>
          </p:cNvPicPr>
          <p:nvPr/>
        </p:nvPicPr>
        <p:blipFill>
          <a:blip r:embed="rId3"/>
          <a:srcRect/>
          <a:stretch>
            <a:fillRect/>
          </a:stretch>
        </p:blipFill>
        <p:spPr bwMode="auto">
          <a:xfrm>
            <a:off x="2198875" y="6681383"/>
            <a:ext cx="2628693" cy="1515806"/>
          </a:xfrm>
          <a:prstGeom prst="rect">
            <a:avLst/>
          </a:prstGeom>
          <a:noFill/>
        </p:spPr>
      </p:pic>
      <p:sp>
        <p:nvSpPr>
          <p:cNvPr id="791563" name="Rectangle 11"/>
          <p:cNvSpPr>
            <a:spLocks noChangeArrowheads="1"/>
          </p:cNvSpPr>
          <p:nvPr/>
        </p:nvSpPr>
        <p:spPr bwMode="auto">
          <a:xfrm>
            <a:off x="3733938" y="4685517"/>
            <a:ext cx="1075374" cy="276199"/>
          </a:xfrm>
          <a:prstGeom prst="rect">
            <a:avLst/>
          </a:prstGeom>
          <a:noFill/>
          <a:ln w="9525">
            <a:noFill/>
            <a:miter lim="800000"/>
            <a:headEnd/>
            <a:tailEnd/>
          </a:ln>
          <a:effectLst/>
        </p:spPr>
        <p:txBody>
          <a:bodyPr lIns="95745" tIns="47871" rIns="95745" bIns="47871"/>
          <a:lstStyle/>
          <a:p>
            <a:pPr marL="356547" indent="-356547" algn="l" eaLnBrk="1" hangingPunct="1">
              <a:spcBef>
                <a:spcPct val="30000"/>
              </a:spcBef>
            </a:pPr>
            <a:r>
              <a:rPr lang="en-US" sz="1200" b="0" dirty="0"/>
              <a:t>Uncheck Mute</a:t>
            </a:r>
          </a:p>
        </p:txBody>
      </p:sp>
      <p:pic>
        <p:nvPicPr>
          <p:cNvPr id="791564" name="Picture 12"/>
          <p:cNvPicPr>
            <a:picLocks noChangeAspect="1" noChangeArrowheads="1"/>
          </p:cNvPicPr>
          <p:nvPr/>
        </p:nvPicPr>
        <p:blipFill>
          <a:blip r:embed="rId4"/>
          <a:srcRect/>
          <a:stretch>
            <a:fillRect/>
          </a:stretch>
        </p:blipFill>
        <p:spPr bwMode="auto">
          <a:xfrm>
            <a:off x="5156155" y="3342336"/>
            <a:ext cx="1030566" cy="2078068"/>
          </a:xfrm>
          <a:prstGeom prst="rect">
            <a:avLst/>
          </a:prstGeom>
          <a:noFill/>
        </p:spPr>
      </p:pic>
      <p:sp>
        <p:nvSpPr>
          <p:cNvPr id="791562" name="Line 10"/>
          <p:cNvSpPr>
            <a:spLocks noChangeShapeType="1"/>
          </p:cNvSpPr>
          <p:nvPr/>
        </p:nvSpPr>
        <p:spPr bwMode="auto">
          <a:xfrm>
            <a:off x="4694805" y="4955141"/>
            <a:ext cx="449732" cy="274555"/>
          </a:xfrm>
          <a:prstGeom prst="line">
            <a:avLst/>
          </a:prstGeom>
          <a:noFill/>
          <a:ln w="28575">
            <a:solidFill>
              <a:srgbClr val="FF3300"/>
            </a:solidFill>
            <a:round/>
            <a:headEnd/>
            <a:tailEnd type="triangle" w="lg" len="med"/>
          </a:ln>
          <a:effectLst/>
        </p:spPr>
        <p:txBody>
          <a:bodyPr lIns="95079" tIns="47540" rIns="95079" bIns="47540"/>
          <a:lstStyle/>
          <a:p>
            <a:endParaRPr lang="en-US"/>
          </a:p>
        </p:txBody>
      </p:sp>
      <p:sp>
        <p:nvSpPr>
          <p:cNvPr id="791565" name="Rectangle 13"/>
          <p:cNvSpPr>
            <a:spLocks noChangeArrowheads="1"/>
          </p:cNvSpPr>
          <p:nvPr/>
        </p:nvSpPr>
        <p:spPr bwMode="auto">
          <a:xfrm>
            <a:off x="2942344" y="8525998"/>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grpSp>
        <p:nvGrpSpPr>
          <p:cNvPr id="791566" name="Group 14"/>
          <p:cNvGrpSpPr>
            <a:grpSpLocks/>
          </p:cNvGrpSpPr>
          <p:nvPr/>
        </p:nvGrpSpPr>
        <p:grpSpPr bwMode="auto">
          <a:xfrm>
            <a:off x="467987" y="384706"/>
            <a:ext cx="4072482" cy="5606180"/>
            <a:chOff x="199" y="73"/>
            <a:chExt cx="2565" cy="3532"/>
          </a:xfrm>
        </p:grpSpPr>
        <p:sp>
          <p:nvSpPr>
            <p:cNvPr id="791567" name="Line 15"/>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791568" name="Line 16"/>
            <p:cNvSpPr>
              <a:spLocks noChangeShapeType="1"/>
            </p:cNvSpPr>
            <p:nvPr/>
          </p:nvSpPr>
          <p:spPr bwMode="auto">
            <a:xfrm>
              <a:off x="272" y="145"/>
              <a:ext cx="0" cy="3460"/>
            </a:xfrm>
            <a:prstGeom prst="line">
              <a:avLst/>
            </a:prstGeom>
            <a:noFill/>
            <a:ln w="38100">
              <a:solidFill>
                <a:schemeClr val="tx1"/>
              </a:solidFill>
              <a:round/>
              <a:headEnd/>
              <a:tailEnd/>
            </a:ln>
            <a:effectLst/>
          </p:spPr>
          <p:txBody>
            <a:bodyPr/>
            <a:lstStyle/>
            <a:p>
              <a:endParaRPr lang="en-US"/>
            </a:p>
          </p:txBody>
        </p:sp>
        <p:sp>
          <p:nvSpPr>
            <p:cNvPr id="791569" name="Rectangle 17"/>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791570" name="Picture 18"/>
            <p:cNvPicPr>
              <a:picLocks noChangeAspect="1" noChangeArrowheads="1"/>
            </p:cNvPicPr>
            <p:nvPr/>
          </p:nvPicPr>
          <p:blipFill>
            <a:blip r:embed="rId5"/>
            <a:srcRect/>
            <a:stretch>
              <a:fillRect/>
            </a:stretch>
          </p:blipFill>
          <p:spPr bwMode="auto">
            <a:xfrm>
              <a:off x="217" y="103"/>
              <a:ext cx="285" cy="266"/>
            </a:xfrm>
            <a:prstGeom prst="rect">
              <a:avLst/>
            </a:prstGeom>
            <a:noFill/>
            <a:ln w="12700" algn="ctr">
              <a:noFill/>
              <a:miter lim="800000"/>
              <a:headEnd/>
              <a:tailEnd/>
            </a:ln>
            <a:effectLst/>
          </p:spPr>
        </p:pic>
      </p:grpSp>
      <p:sp>
        <p:nvSpPr>
          <p:cNvPr id="791571" name="Text Box 19"/>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16	ni.com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bwMode="auto">
          <a:xfrm>
            <a:off x="1121841" y="4300812"/>
            <a:ext cx="5071518" cy="4682229"/>
          </a:xfrm>
          <a:prstGeom prst="rect">
            <a:avLst/>
          </a:prstGeom>
          <a:noFill/>
          <a:ln>
            <a:miter lim="800000"/>
            <a:headEnd type="none" w="sm" len="sm"/>
            <a:tailEnd type="none" w="sm" len="sm"/>
          </a:ln>
        </p:spPr>
        <p:txBody>
          <a:bodyPr lIns="95057" tIns="47529" rIns="95057" bIns="47529"/>
          <a:lstStyle/>
          <a:p>
            <a:pPr>
              <a:spcBef>
                <a:spcPct val="0"/>
              </a:spcBef>
              <a:spcAft>
                <a:spcPct val="30000"/>
              </a:spcAft>
            </a:pPr>
            <a:r>
              <a:rPr lang="en-US" sz="1100" b="1" dirty="0" err="1">
                <a:latin typeface="Times" pitchFamily="18" charset="0"/>
              </a:rPr>
              <a:t>LabVIEW</a:t>
            </a:r>
            <a:endParaRPr lang="en-US" sz="1100" b="1" dirty="0">
              <a:latin typeface="Times" pitchFamily="18" charset="0"/>
            </a:endParaRPr>
          </a:p>
          <a:p>
            <a:pPr>
              <a:spcBef>
                <a:spcPct val="0"/>
              </a:spcBef>
              <a:spcAft>
                <a:spcPct val="30000"/>
              </a:spcAft>
            </a:pPr>
            <a:r>
              <a:rPr lang="en-US" sz="1100" dirty="0" err="1">
                <a:latin typeface="Times" pitchFamily="18" charset="0"/>
              </a:rPr>
              <a:t>LabVIEW</a:t>
            </a:r>
            <a:r>
              <a:rPr lang="en-US" sz="1100" dirty="0">
                <a:latin typeface="Times" pitchFamily="18" charset="0"/>
              </a:rPr>
              <a:t> is a graphical programming language that uses icons instead of lines of text to create applications. In contrast to text-based programming languages, where instructions determine program execution, </a:t>
            </a:r>
            <a:r>
              <a:rPr lang="en-US" sz="1100" dirty="0" err="1">
                <a:latin typeface="Times" pitchFamily="18" charset="0"/>
              </a:rPr>
              <a:t>LabVIEW</a:t>
            </a:r>
            <a:r>
              <a:rPr lang="en-US" sz="1100" dirty="0">
                <a:latin typeface="Times" pitchFamily="18" charset="0"/>
              </a:rPr>
              <a:t> uses dataflow programming, where the flow of data determines execution order.</a:t>
            </a:r>
          </a:p>
          <a:p>
            <a:pPr>
              <a:spcBef>
                <a:spcPct val="0"/>
              </a:spcBef>
              <a:spcAft>
                <a:spcPct val="30000"/>
              </a:spcAft>
            </a:pPr>
            <a:r>
              <a:rPr lang="en-US" sz="1100" dirty="0">
                <a:latin typeface="Times" pitchFamily="18" charset="0"/>
              </a:rPr>
              <a:t>You can purchase several add-on software toolkits for developing specialized applications. All the toolkits integrate seamlessly in </a:t>
            </a:r>
            <a:r>
              <a:rPr lang="en-US" sz="1100" dirty="0" err="1">
                <a:latin typeface="Times" pitchFamily="18" charset="0"/>
              </a:rPr>
              <a:t>LabVIEW</a:t>
            </a:r>
            <a:r>
              <a:rPr lang="en-US" sz="1100" dirty="0">
                <a:latin typeface="Times" pitchFamily="18" charset="0"/>
              </a:rPr>
              <a:t>. Refer to the National Instruments Web site for more information about these toolkits. </a:t>
            </a:r>
          </a:p>
          <a:p>
            <a:pPr>
              <a:spcBef>
                <a:spcPct val="0"/>
              </a:spcBef>
              <a:spcAft>
                <a:spcPct val="30000"/>
              </a:spcAft>
            </a:pPr>
            <a:r>
              <a:rPr lang="en-US" sz="1100" dirty="0" err="1">
                <a:latin typeface="Times" pitchFamily="18" charset="0"/>
              </a:rPr>
              <a:t>LabVIEW</a:t>
            </a:r>
            <a:r>
              <a:rPr lang="en-US" sz="1100" dirty="0">
                <a:latin typeface="Times" pitchFamily="18" charset="0"/>
              </a:rPr>
              <a:t> also includes several wizards to help you quickly configure your DAQ devices and computer-based instruments and build applications.</a:t>
            </a:r>
          </a:p>
          <a:p>
            <a:pPr>
              <a:spcBef>
                <a:spcPct val="0"/>
              </a:spcBef>
              <a:spcAft>
                <a:spcPct val="30000"/>
              </a:spcAft>
            </a:pPr>
            <a:r>
              <a:rPr lang="en-US" sz="1100" b="1" dirty="0" err="1">
                <a:latin typeface="Times" pitchFamily="18" charset="0"/>
              </a:rPr>
              <a:t>LabVIEW</a:t>
            </a:r>
            <a:r>
              <a:rPr lang="en-US" sz="1100" b="1" dirty="0">
                <a:latin typeface="Times" pitchFamily="18" charset="0"/>
              </a:rPr>
              <a:t> Example Finder</a:t>
            </a:r>
          </a:p>
          <a:p>
            <a:pPr>
              <a:spcBef>
                <a:spcPct val="0"/>
              </a:spcBef>
              <a:spcAft>
                <a:spcPct val="30000"/>
              </a:spcAft>
            </a:pPr>
            <a:r>
              <a:rPr lang="en-US" sz="1100" dirty="0" err="1">
                <a:latin typeface="Times" pitchFamily="18" charset="0"/>
              </a:rPr>
              <a:t>LabVIEW</a:t>
            </a:r>
            <a:r>
              <a:rPr lang="en-US" sz="1100" dirty="0">
                <a:latin typeface="Times" pitchFamily="18" charset="0"/>
              </a:rPr>
              <a:t> features hundreds of example VIs you can use and incorporate into VIs that you create. In addition to the example VIs that are shipped with </a:t>
            </a:r>
            <a:r>
              <a:rPr lang="en-US" sz="1100" dirty="0" err="1">
                <a:latin typeface="Times" pitchFamily="18" charset="0"/>
              </a:rPr>
              <a:t>LabVIEW</a:t>
            </a:r>
            <a:r>
              <a:rPr lang="en-US" sz="1100" dirty="0">
                <a:latin typeface="Times" pitchFamily="18" charset="0"/>
              </a:rPr>
              <a:t>, you can access hundreds of example VIs on the NI Developer Zone (</a:t>
            </a:r>
            <a:r>
              <a:rPr lang="en-US" sz="1000" dirty="0">
                <a:latin typeface="Courier New" pitchFamily="49" charset="0"/>
              </a:rPr>
              <a:t>zone.ni.com</a:t>
            </a:r>
            <a:r>
              <a:rPr lang="en-US" sz="1100" dirty="0">
                <a:latin typeface="Times" pitchFamily="18" charset="0"/>
              </a:rPr>
              <a:t>). You can modify an example VI to fit an application, or you can copy and paste from one or more examples into a VI that you create.</a:t>
            </a:r>
          </a:p>
          <a:p>
            <a:pPr>
              <a:spcBef>
                <a:spcPct val="0"/>
              </a:spcBef>
            </a:pPr>
            <a:r>
              <a:rPr lang="en-US" sz="1100" dirty="0">
                <a:latin typeface="Times" pitchFamily="18" charset="0"/>
              </a:rPr>
              <a:t>	</a:t>
            </a:r>
          </a:p>
        </p:txBody>
      </p:sp>
      <p:sp>
        <p:nvSpPr>
          <p:cNvPr id="19460" name="Rectangle 4"/>
          <p:cNvSpPr>
            <a:spLocks noGrp="1" noRot="1" noChangeAspect="1" noChangeArrowheads="1" noTextEdit="1"/>
          </p:cNvSpPr>
          <p:nvPr>
            <p:ph type="sldImg"/>
          </p:nvPr>
        </p:nvSpPr>
        <p:spPr>
          <a:xfrm>
            <a:off x="1281113" y="619125"/>
            <a:ext cx="4816475" cy="3613150"/>
          </a:xfrm>
          <a:ln/>
        </p:spPr>
      </p:sp>
      <p:sp>
        <p:nvSpPr>
          <p:cNvPr id="19461" name="Text Box 5"/>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17	 Introduction to LabVIEW Hands-On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p:cNvSpPr>
            <a:spLocks noGrp="1" noRot="1" noChangeAspect="1" noChangeArrowheads="1" noTextEdit="1"/>
          </p:cNvSpPr>
          <p:nvPr>
            <p:ph type="sldImg"/>
          </p:nvPr>
        </p:nvSpPr>
        <p:spPr>
          <a:xfrm>
            <a:off x="1281113" y="619125"/>
            <a:ext cx="4816475" cy="3613150"/>
          </a:xfrm>
          <a:ln/>
        </p:spPr>
      </p:sp>
      <p:sp>
        <p:nvSpPr>
          <p:cNvPr id="590851" name="Rectangle 3"/>
          <p:cNvSpPr>
            <a:spLocks noGrp="1" noChangeArrowheads="1"/>
          </p:cNvSpPr>
          <p:nvPr>
            <p:ph type="body" idx="1"/>
          </p:nvPr>
        </p:nvSpPr>
        <p:spPr>
          <a:xfrm>
            <a:off x="959207" y="4355066"/>
            <a:ext cx="5345341" cy="4570434"/>
          </a:xfrm>
          <a:noFill/>
          <a:ln/>
        </p:spPr>
        <p:txBody>
          <a:bodyPr lIns="95057" tIns="47529" rIns="95057" bIns="47529"/>
          <a:lstStyle/>
          <a:p>
            <a:pPr marL="1651" indent="-1651">
              <a:spcBef>
                <a:spcPct val="0"/>
              </a:spcBef>
              <a:spcAft>
                <a:spcPct val="30000"/>
              </a:spcAft>
              <a:tabLst>
                <a:tab pos="237698" algn="l"/>
              </a:tabLst>
            </a:pPr>
            <a:r>
              <a:rPr lang="en-US" sz="1100" dirty="0">
                <a:latin typeface="Times" pitchFamily="18" charset="0"/>
              </a:rPr>
              <a:t>LabVIEW programs are called virtual instruments (VIs).</a:t>
            </a:r>
          </a:p>
          <a:p>
            <a:pPr marL="1651" indent="-1651">
              <a:spcBef>
                <a:spcPct val="0"/>
              </a:spcBef>
              <a:spcAft>
                <a:spcPct val="30000"/>
              </a:spcAft>
              <a:tabLst>
                <a:tab pos="237698" algn="l"/>
              </a:tabLst>
            </a:pPr>
            <a:r>
              <a:rPr lang="en-US" sz="1100" dirty="0">
                <a:latin typeface="Times" pitchFamily="18" charset="0"/>
              </a:rPr>
              <a:t>	Controls are inputs and indicators are outputs.</a:t>
            </a:r>
          </a:p>
          <a:p>
            <a:pPr marL="1651" indent="-1651">
              <a:spcBef>
                <a:spcPct val="0"/>
              </a:spcBef>
              <a:spcAft>
                <a:spcPct val="30000"/>
              </a:spcAft>
              <a:tabLst>
                <a:tab pos="237698" algn="l"/>
              </a:tabLst>
            </a:pPr>
            <a:r>
              <a:rPr lang="en-US" sz="1100" dirty="0">
                <a:latin typeface="Times" pitchFamily="18" charset="0"/>
              </a:rPr>
              <a:t>Each VI contains three main parts:</a:t>
            </a:r>
          </a:p>
          <a:p>
            <a:pPr marL="145260" lvl="1" indent="-125452">
              <a:spcBef>
                <a:spcPct val="0"/>
              </a:spcBef>
              <a:spcAft>
                <a:spcPct val="30000"/>
              </a:spcAft>
              <a:buFontTx/>
              <a:buChar char="•"/>
              <a:tabLst>
                <a:tab pos="237698" algn="l"/>
              </a:tabLst>
            </a:pPr>
            <a:r>
              <a:rPr lang="en-US" sz="1100" dirty="0">
                <a:latin typeface="Times" pitchFamily="18" charset="0"/>
              </a:rPr>
              <a:t>Front panel – How the user interacts with the VI</a:t>
            </a:r>
          </a:p>
          <a:p>
            <a:pPr marL="145260" lvl="1" indent="-125452">
              <a:spcBef>
                <a:spcPct val="0"/>
              </a:spcBef>
              <a:spcAft>
                <a:spcPct val="30000"/>
              </a:spcAft>
              <a:buFontTx/>
              <a:buChar char="•"/>
              <a:tabLst>
                <a:tab pos="237698" algn="l"/>
              </a:tabLst>
            </a:pPr>
            <a:r>
              <a:rPr lang="en-US" sz="1100" dirty="0">
                <a:latin typeface="Times" pitchFamily="18" charset="0"/>
              </a:rPr>
              <a:t>Block diagram – The code that controls the program</a:t>
            </a:r>
          </a:p>
          <a:p>
            <a:pPr marL="145260" lvl="1" indent="-125452">
              <a:spcBef>
                <a:spcPct val="0"/>
              </a:spcBef>
              <a:spcAft>
                <a:spcPct val="30000"/>
              </a:spcAft>
              <a:buFontTx/>
              <a:buChar char="•"/>
              <a:tabLst>
                <a:tab pos="237698" algn="l"/>
              </a:tabLst>
            </a:pPr>
            <a:r>
              <a:rPr lang="en-US" sz="1100" dirty="0">
                <a:latin typeface="Times" pitchFamily="18" charset="0"/>
              </a:rPr>
              <a:t>Icon/connector – The means of connecting a VI to other VIs</a:t>
            </a:r>
          </a:p>
          <a:p>
            <a:pPr marL="1651" indent="-1651">
              <a:spcBef>
                <a:spcPct val="0"/>
              </a:spcBef>
              <a:spcAft>
                <a:spcPct val="30000"/>
              </a:spcAft>
              <a:tabLst>
                <a:tab pos="237698" algn="l"/>
              </a:tabLst>
            </a:pPr>
            <a:r>
              <a:rPr lang="en-US" sz="1100" dirty="0">
                <a:latin typeface="Times" pitchFamily="18" charset="0"/>
              </a:rPr>
              <a:t>	In LabVIEW, you build a user interface by using a set of tools and objects. The user interface is known as the front panel. You then add code using graphical representations of functions to control the front panel objects. The block diagram contains this code. In some ways, the block diagram resembles a flowchart.</a:t>
            </a:r>
          </a:p>
          <a:p>
            <a:pPr marL="1651" indent="-1651">
              <a:spcBef>
                <a:spcPct val="0"/>
              </a:spcBef>
              <a:spcAft>
                <a:spcPct val="30000"/>
              </a:spcAft>
              <a:tabLst>
                <a:tab pos="237698" algn="l"/>
              </a:tabLst>
            </a:pPr>
            <a:r>
              <a:rPr lang="en-US" sz="1100" dirty="0">
                <a:latin typeface="Times" pitchFamily="18" charset="0"/>
              </a:rPr>
              <a:t>	You interact with the front panel when the program is running. You can control the program, change inputs, and see data updated in real time. Controls are used for inputs such as adjusting a slide control to set an alarm value, turning a switch on or off, or stopping a program. Indicators are used as outputs. Thermometers, lights, and other indicators display output values from the program. These may include data, program states, and other information.</a:t>
            </a:r>
          </a:p>
          <a:p>
            <a:pPr marL="1651" indent="-1651">
              <a:spcBef>
                <a:spcPct val="0"/>
              </a:spcBef>
              <a:spcAft>
                <a:spcPct val="30000"/>
              </a:spcAft>
              <a:tabLst>
                <a:tab pos="237698" algn="l"/>
              </a:tabLst>
            </a:pPr>
            <a:r>
              <a:rPr lang="en-US" sz="1100" dirty="0">
                <a:latin typeface="Times" pitchFamily="18" charset="0"/>
              </a:rPr>
              <a:t>	Every front panel control or indicator has a corresponding terminal on the block diagram. When you run a VI, values from controls flow through the block diagram, where they are used in the functions on the diagram, and the results are passed into other functions or indicators through wires.</a:t>
            </a:r>
          </a:p>
        </p:txBody>
      </p:sp>
      <p:sp>
        <p:nvSpPr>
          <p:cNvPr id="590852"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18	ni.com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1026"/>
          <p:cNvSpPr>
            <a:spLocks noGrp="1" noRot="1" noChangeAspect="1" noChangeArrowheads="1" noTextEdit="1"/>
          </p:cNvSpPr>
          <p:nvPr>
            <p:ph type="sldImg"/>
          </p:nvPr>
        </p:nvSpPr>
        <p:spPr>
          <a:ln/>
        </p:spPr>
      </p:sp>
      <p:sp>
        <p:nvSpPr>
          <p:cNvPr id="124931" name="Rectangle 1027"/>
          <p:cNvSpPr>
            <a:spLocks noGrp="1" noChangeArrowheads="1"/>
          </p:cNvSpPr>
          <p:nvPr>
            <p:ph type="body" idx="1"/>
          </p:nvPr>
        </p:nvSpPr>
        <p:spPr/>
        <p:txBody>
          <a:bodyPr/>
          <a:lstStyle/>
          <a:p>
            <a:r>
              <a:rPr lang="en-US" sz="1100" dirty="0">
                <a:latin typeface="Times" pitchFamily="18" charset="0"/>
              </a:rPr>
              <a:t>Use the </a:t>
            </a:r>
            <a:r>
              <a:rPr lang="en-US" sz="1100" b="1" dirty="0">
                <a:latin typeface="Times" pitchFamily="18" charset="0"/>
              </a:rPr>
              <a:t>Controls </a:t>
            </a:r>
            <a:r>
              <a:rPr lang="en-US" sz="1100" dirty="0">
                <a:latin typeface="Times" pitchFamily="18" charset="0"/>
              </a:rPr>
              <a:t>palette to place controls and indicators on the front panel. The </a:t>
            </a:r>
            <a:r>
              <a:rPr lang="en-US" sz="1100" b="1" dirty="0">
                <a:latin typeface="Times" pitchFamily="18" charset="0"/>
              </a:rPr>
              <a:t>Controls </a:t>
            </a:r>
            <a:r>
              <a:rPr lang="en-US" sz="1100" dirty="0">
                <a:latin typeface="Times" pitchFamily="18" charset="0"/>
              </a:rPr>
              <a:t>palette is available only on the front panel. To view the palette, select </a:t>
            </a:r>
            <a:r>
              <a:rPr lang="en-US" sz="1100" b="1" dirty="0" err="1">
                <a:latin typeface="Times" pitchFamily="18" charset="0"/>
              </a:rPr>
              <a:t>Window»Show</a:t>
            </a:r>
            <a:r>
              <a:rPr lang="en-US" sz="1100" b="1" dirty="0">
                <a:latin typeface="Times" pitchFamily="18" charset="0"/>
              </a:rPr>
              <a:t> Controls Palette</a:t>
            </a:r>
            <a:r>
              <a:rPr lang="en-US" sz="1100" dirty="0">
                <a:latin typeface="Times" pitchFamily="18" charset="0"/>
              </a:rPr>
              <a:t>. You also can display the </a:t>
            </a:r>
            <a:r>
              <a:rPr lang="en-US" sz="1100" b="1" dirty="0">
                <a:latin typeface="Times" pitchFamily="18" charset="0"/>
              </a:rPr>
              <a:t>Controls </a:t>
            </a:r>
            <a:r>
              <a:rPr lang="en-US" sz="1100" dirty="0">
                <a:latin typeface="Times" pitchFamily="18" charset="0"/>
              </a:rPr>
              <a:t>palette by right-clicking an open area on the front panel. Tack down the </a:t>
            </a:r>
            <a:r>
              <a:rPr lang="en-US" sz="1100" b="1" dirty="0">
                <a:latin typeface="Times" pitchFamily="18" charset="0"/>
              </a:rPr>
              <a:t>Controls </a:t>
            </a:r>
            <a:r>
              <a:rPr lang="en-US" sz="1100" dirty="0">
                <a:latin typeface="Times" pitchFamily="18" charset="0"/>
              </a:rPr>
              <a:t>palette by clicking the pushpin on the top left corner of the palette.</a:t>
            </a:r>
          </a:p>
          <a:p>
            <a:endParaRPr lang="en-US" sz="1100" dirty="0">
              <a:latin typeface="Times" pitchFamily="18" charset="0"/>
            </a:endParaRPr>
          </a:p>
        </p:txBody>
      </p:sp>
      <p:sp>
        <p:nvSpPr>
          <p:cNvPr id="124932" name="Text Box 1028"/>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19	 Introduction to LabVIEW Hands-On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bwMode="auto">
          <a:xfrm>
            <a:off x="1266825" y="727075"/>
            <a:ext cx="4783138" cy="3586163"/>
          </a:xfrm>
          <a:prstGeom prst="rect">
            <a:avLst/>
          </a:prstGeom>
          <a:solidFill>
            <a:srgbClr val="FFFFFF"/>
          </a:solidFill>
          <a:ln>
            <a:solidFill>
              <a:srgbClr val="000000"/>
            </a:solidFill>
            <a:miter lim="800000"/>
            <a:headEnd/>
            <a:tailEnd/>
          </a:ln>
        </p:spPr>
      </p:sp>
      <p:sp>
        <p:nvSpPr>
          <p:cNvPr id="11267" name="Rectangle 3"/>
          <p:cNvSpPr>
            <a:spLocks noGrp="1" noChangeArrowheads="1"/>
          </p:cNvSpPr>
          <p:nvPr>
            <p:ph type="body" idx="1"/>
          </p:nvPr>
        </p:nvSpPr>
        <p:spPr bwMode="auto">
          <a:xfrm>
            <a:off x="974144" y="4560570"/>
            <a:ext cx="5366914" cy="4320540"/>
          </a:xfrm>
          <a:prstGeom prst="rect">
            <a:avLst/>
          </a:prstGeom>
          <a:solidFill>
            <a:srgbClr val="FFFFFF"/>
          </a:solidFill>
          <a:ln>
            <a:miter lim="800000"/>
            <a:headEnd/>
            <a:tailEnd/>
          </a:ln>
        </p:spPr>
        <p:txBody>
          <a:bodyPr lIns="96632" tIns="48316" rIns="96632" bIns="48316"/>
          <a:lstStyle/>
          <a:p>
            <a:pPr>
              <a:tabLst>
                <a:tab pos="237698" algn="l"/>
              </a:tabLst>
            </a:pPr>
            <a:r>
              <a:rPr lang="en-US" sz="1100" dirty="0">
                <a:latin typeface="Times" pitchFamily="18" charset="0"/>
              </a:rPr>
              <a:t>This is a list of the objectives of the course.</a:t>
            </a:r>
          </a:p>
          <a:p>
            <a:pPr>
              <a:tabLst>
                <a:tab pos="237698" algn="l"/>
              </a:tabLst>
            </a:pPr>
            <a:r>
              <a:rPr lang="en-US" sz="1100" dirty="0">
                <a:latin typeface="Times" pitchFamily="18" charset="0"/>
              </a:rPr>
              <a:t>This course prepares you to do the following:</a:t>
            </a:r>
          </a:p>
          <a:p>
            <a:pPr>
              <a:tabLst>
                <a:tab pos="237698" algn="l"/>
              </a:tabLst>
            </a:pPr>
            <a:r>
              <a:rPr lang="en-US" sz="1100" dirty="0">
                <a:latin typeface="Times" pitchFamily="18" charset="0"/>
              </a:rPr>
              <a:t>• 	Use </a:t>
            </a:r>
            <a:r>
              <a:rPr lang="en-US" sz="1100" dirty="0" err="1">
                <a:latin typeface="Times" pitchFamily="18" charset="0"/>
              </a:rPr>
              <a:t>LabVIEW</a:t>
            </a:r>
            <a:r>
              <a:rPr lang="en-US" sz="1100" dirty="0">
                <a:latin typeface="Times" pitchFamily="18" charset="0"/>
              </a:rPr>
              <a:t> to create applications.</a:t>
            </a:r>
          </a:p>
          <a:p>
            <a:pPr>
              <a:tabLst>
                <a:tab pos="237698" algn="l"/>
              </a:tabLst>
            </a:pPr>
            <a:r>
              <a:rPr lang="en-US" sz="1100" dirty="0">
                <a:latin typeface="Times" pitchFamily="18" charset="0"/>
              </a:rPr>
              <a:t>• 	Understand front panels, block diagrams, and icons and connector panes.</a:t>
            </a:r>
          </a:p>
          <a:p>
            <a:pPr>
              <a:tabLst>
                <a:tab pos="237698" algn="l"/>
              </a:tabLst>
            </a:pPr>
            <a:r>
              <a:rPr lang="en-US" sz="1100" dirty="0">
                <a:latin typeface="Times" pitchFamily="18" charset="0"/>
              </a:rPr>
              <a:t>•	 Use built-in </a:t>
            </a:r>
            <a:r>
              <a:rPr lang="en-US" sz="1100" dirty="0" err="1">
                <a:latin typeface="Times" pitchFamily="18" charset="0"/>
              </a:rPr>
              <a:t>LabVIEW</a:t>
            </a:r>
            <a:r>
              <a:rPr lang="en-US" sz="1100" dirty="0">
                <a:latin typeface="Times" pitchFamily="18" charset="0"/>
              </a:rPr>
              <a:t> functions.</a:t>
            </a:r>
          </a:p>
          <a:p>
            <a:pPr>
              <a:tabLst>
                <a:tab pos="237698" algn="l"/>
              </a:tabLst>
            </a:pPr>
            <a:r>
              <a:rPr lang="en-US" sz="1100" dirty="0">
                <a:latin typeface="Times" pitchFamily="18" charset="0"/>
              </a:rPr>
              <a:t>• 	Create and save programs in </a:t>
            </a:r>
            <a:r>
              <a:rPr lang="en-US" sz="1100" dirty="0" err="1">
                <a:latin typeface="Times" pitchFamily="18" charset="0"/>
              </a:rPr>
              <a:t>LabVIEW</a:t>
            </a:r>
            <a:r>
              <a:rPr lang="en-US" sz="1100" dirty="0">
                <a:latin typeface="Times" pitchFamily="18" charset="0"/>
              </a:rPr>
              <a:t> so you can use them as subroutines.</a:t>
            </a:r>
          </a:p>
          <a:p>
            <a:pPr>
              <a:tabLst>
                <a:tab pos="237698" algn="l"/>
              </a:tabLst>
            </a:pPr>
            <a:r>
              <a:rPr lang="en-US" sz="1100" dirty="0">
                <a:latin typeface="Times" pitchFamily="18" charset="0"/>
              </a:rPr>
              <a:t>• 	Create applications that use plug-in DAQ devices.</a:t>
            </a:r>
          </a:p>
          <a:p>
            <a:pPr>
              <a:tabLst>
                <a:tab pos="237698" algn="l"/>
              </a:tabLst>
            </a:pPr>
            <a:r>
              <a:rPr lang="en-US" sz="1100" dirty="0">
                <a:latin typeface="Times" pitchFamily="18" charset="0"/>
              </a:rPr>
              <a:t>This course does </a:t>
            </a:r>
            <a:r>
              <a:rPr lang="en-US" sz="1100" i="1" dirty="0">
                <a:latin typeface="Times" pitchFamily="18" charset="0"/>
              </a:rPr>
              <a:t>not </a:t>
            </a:r>
            <a:r>
              <a:rPr lang="en-US" sz="1100" dirty="0">
                <a:latin typeface="Times" pitchFamily="18" charset="0"/>
              </a:rPr>
              <a:t>describe any of the following:</a:t>
            </a:r>
          </a:p>
          <a:p>
            <a:pPr>
              <a:tabLst>
                <a:tab pos="237698" algn="l"/>
              </a:tabLst>
            </a:pPr>
            <a:r>
              <a:rPr lang="en-US" sz="1100" dirty="0">
                <a:latin typeface="Times" pitchFamily="18" charset="0"/>
              </a:rPr>
              <a:t>•	 Programming theory</a:t>
            </a:r>
          </a:p>
          <a:p>
            <a:pPr>
              <a:tabLst>
                <a:tab pos="237698" algn="l"/>
              </a:tabLst>
            </a:pPr>
            <a:r>
              <a:rPr lang="en-US" sz="1100" dirty="0">
                <a:latin typeface="Times" pitchFamily="18" charset="0"/>
              </a:rPr>
              <a:t>• 	Every built-in </a:t>
            </a:r>
            <a:r>
              <a:rPr lang="en-US" sz="1100" dirty="0" err="1">
                <a:latin typeface="Times" pitchFamily="18" charset="0"/>
              </a:rPr>
              <a:t>LabVIEW</a:t>
            </a:r>
            <a:r>
              <a:rPr lang="en-US" sz="1100" dirty="0">
                <a:latin typeface="Times" pitchFamily="18" charset="0"/>
              </a:rPr>
              <a:t> function or object</a:t>
            </a:r>
          </a:p>
          <a:p>
            <a:pPr>
              <a:tabLst>
                <a:tab pos="237698" algn="l"/>
              </a:tabLst>
            </a:pPr>
            <a:r>
              <a:rPr lang="en-US" sz="1100" dirty="0">
                <a:latin typeface="Times" pitchFamily="18" charset="0"/>
              </a:rPr>
              <a:t>• 	Analog-to-digital (A/D) theory</a:t>
            </a:r>
          </a:p>
          <a:p>
            <a:pPr>
              <a:tabLst>
                <a:tab pos="237698" algn="l"/>
              </a:tabLst>
            </a:pPr>
            <a:r>
              <a:rPr lang="en-US" sz="1100" dirty="0">
                <a:latin typeface="Times" pitchFamily="18" charset="0"/>
              </a:rPr>
              <a:t>NI does provide free reference materials on the above topics on </a:t>
            </a:r>
            <a:r>
              <a:rPr lang="en-US" sz="1000" dirty="0">
                <a:latin typeface="Courier New" pitchFamily="49" charset="0"/>
              </a:rPr>
              <a:t>ni.com</a:t>
            </a:r>
            <a:r>
              <a:rPr lang="en-US" sz="1100" dirty="0">
                <a:latin typeface="Times" pitchFamily="18" charset="0"/>
              </a:rPr>
              <a:t>. </a:t>
            </a:r>
          </a:p>
          <a:p>
            <a:pPr>
              <a:tabLst>
                <a:tab pos="237698" algn="l"/>
              </a:tabLst>
            </a:pPr>
            <a:r>
              <a:rPr lang="en-US" sz="1100" dirty="0">
                <a:latin typeface="Times" pitchFamily="18" charset="0"/>
              </a:rPr>
              <a:t>The </a:t>
            </a:r>
            <a:r>
              <a:rPr lang="en-US" sz="1100" i="1" dirty="0" err="1">
                <a:latin typeface="Times" pitchFamily="18" charset="0"/>
              </a:rPr>
              <a:t>LabVIEW</a:t>
            </a:r>
            <a:r>
              <a:rPr lang="en-US" sz="1100" i="1" dirty="0">
                <a:latin typeface="Times" pitchFamily="18" charset="0"/>
              </a:rPr>
              <a:t> Help</a:t>
            </a:r>
            <a:r>
              <a:rPr lang="en-US" sz="1100" dirty="0">
                <a:latin typeface="Times" pitchFamily="18" charset="0"/>
              </a:rPr>
              <a:t> is also very helpful:</a:t>
            </a:r>
          </a:p>
          <a:p>
            <a:pPr>
              <a:tabLst>
                <a:tab pos="237698" algn="l"/>
              </a:tabLst>
            </a:pPr>
            <a:r>
              <a:rPr lang="en-US" sz="1100" b="1" dirty="0" err="1">
                <a:latin typeface="Times" pitchFamily="18" charset="0"/>
              </a:rPr>
              <a:t>LabVIEW»Help»Search</a:t>
            </a:r>
            <a:r>
              <a:rPr lang="en-US" sz="1100" b="1" dirty="0">
                <a:latin typeface="Times" pitchFamily="18" charset="0"/>
              </a:rPr>
              <a:t> the </a:t>
            </a:r>
            <a:r>
              <a:rPr lang="en-US" sz="1100" b="1" dirty="0" err="1">
                <a:latin typeface="Times" pitchFamily="18" charset="0"/>
              </a:rPr>
              <a:t>LabVIEW</a:t>
            </a:r>
            <a:r>
              <a:rPr lang="en-US" sz="1100" b="1" dirty="0">
                <a:latin typeface="Times" pitchFamily="18" charset="0"/>
              </a:rPr>
              <a:t> Help…</a:t>
            </a:r>
          </a:p>
        </p:txBody>
      </p:sp>
      <p:sp>
        <p:nvSpPr>
          <p:cNvPr id="11269" name="Text Box 5"/>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2	ni.com</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Rot="1" noChangeAspect="1" noChangeArrowheads="1" noTextEdit="1"/>
          </p:cNvSpPr>
          <p:nvPr>
            <p:ph type="sldImg"/>
          </p:nvPr>
        </p:nvSpPr>
        <p:spPr>
          <a:ln/>
        </p:spPr>
      </p:sp>
      <p:sp>
        <p:nvSpPr>
          <p:cNvPr id="515075" name="Rectangle 3"/>
          <p:cNvSpPr>
            <a:spLocks noGrp="1" noChangeArrowheads="1"/>
          </p:cNvSpPr>
          <p:nvPr>
            <p:ph type="body" idx="1"/>
          </p:nvPr>
        </p:nvSpPr>
        <p:spPr/>
        <p:txBody>
          <a:bodyPr/>
          <a:lstStyle/>
          <a:p>
            <a:r>
              <a:rPr lang="en-US" sz="1100" dirty="0">
                <a:latin typeface="Times" pitchFamily="18" charset="0"/>
              </a:rPr>
              <a:t>Use the </a:t>
            </a:r>
            <a:r>
              <a:rPr lang="en-US" sz="1100" b="1" dirty="0">
                <a:latin typeface="Times" pitchFamily="18" charset="0"/>
              </a:rPr>
              <a:t>Functions </a:t>
            </a:r>
            <a:r>
              <a:rPr lang="en-US" sz="1100" dirty="0">
                <a:latin typeface="Times" pitchFamily="18" charset="0"/>
              </a:rPr>
              <a:t>palette to build the block diagram. The </a:t>
            </a:r>
            <a:r>
              <a:rPr lang="en-US" sz="1100" b="1" dirty="0">
                <a:latin typeface="Times" pitchFamily="18" charset="0"/>
              </a:rPr>
              <a:t>Functions </a:t>
            </a:r>
            <a:r>
              <a:rPr lang="en-US" sz="1100" dirty="0">
                <a:latin typeface="Times" pitchFamily="18" charset="0"/>
              </a:rPr>
              <a:t>palette is available only on the block diagram. To view the palette, select </a:t>
            </a:r>
            <a:r>
              <a:rPr lang="en-US" sz="1100" b="1" dirty="0" err="1">
                <a:latin typeface="Times" pitchFamily="18" charset="0"/>
              </a:rPr>
              <a:t>Window»Show</a:t>
            </a:r>
            <a:r>
              <a:rPr lang="en-US" sz="1100" b="1" dirty="0">
                <a:latin typeface="Times" pitchFamily="18" charset="0"/>
              </a:rPr>
              <a:t> Functions Palette</a:t>
            </a:r>
            <a:r>
              <a:rPr lang="en-US" sz="1100" dirty="0">
                <a:latin typeface="Times" pitchFamily="18" charset="0"/>
              </a:rPr>
              <a:t>. You also can display the </a:t>
            </a:r>
            <a:r>
              <a:rPr lang="en-US" sz="1100" b="1" dirty="0">
                <a:latin typeface="Times" pitchFamily="18" charset="0"/>
              </a:rPr>
              <a:t>Functions </a:t>
            </a:r>
            <a:r>
              <a:rPr lang="en-US" sz="1100" dirty="0">
                <a:latin typeface="Times" pitchFamily="18" charset="0"/>
              </a:rPr>
              <a:t>palette by right-clicking an open area on the block diagram. Tack down the </a:t>
            </a:r>
            <a:r>
              <a:rPr lang="en-US" sz="1100" b="1" dirty="0">
                <a:latin typeface="Times" pitchFamily="18" charset="0"/>
              </a:rPr>
              <a:t>Functions </a:t>
            </a:r>
            <a:r>
              <a:rPr lang="en-US" sz="1100" dirty="0">
                <a:latin typeface="Times" pitchFamily="18" charset="0"/>
              </a:rPr>
              <a:t>palette by clicking the pushpin on the top left corner of the palette.</a:t>
            </a:r>
          </a:p>
          <a:p>
            <a:endParaRPr lang="en-US" sz="1100" dirty="0">
              <a:latin typeface="Times" pitchFamily="18" charset="0"/>
            </a:endParaRPr>
          </a:p>
        </p:txBody>
      </p:sp>
      <p:sp>
        <p:nvSpPr>
          <p:cNvPr id="515076"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20	ni.com</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p:txBody>
          <a:bodyPr/>
          <a:lstStyle/>
          <a:p>
            <a:r>
              <a:rPr lang="en-US" sz="1100" dirty="0">
                <a:latin typeface="Times" pitchFamily="18" charset="0"/>
              </a:rPr>
              <a:t>If you enable the automatic selection tool and you move the cursor over objects on the front panel or block diagram, LabVIEW automatically selects the corresponding tool from the </a:t>
            </a:r>
            <a:r>
              <a:rPr lang="en-US" sz="1100" b="1" dirty="0">
                <a:latin typeface="Times" pitchFamily="18" charset="0"/>
              </a:rPr>
              <a:t>Tools </a:t>
            </a:r>
            <a:r>
              <a:rPr lang="en-US" sz="1100" dirty="0">
                <a:latin typeface="Times" pitchFamily="18" charset="0"/>
              </a:rPr>
              <a:t>palette. Toggle automatic selection tool by clicking the </a:t>
            </a:r>
            <a:r>
              <a:rPr lang="en-US" sz="1100" b="1" dirty="0">
                <a:latin typeface="Times" pitchFamily="18" charset="0"/>
              </a:rPr>
              <a:t>Automatic Selection Tool </a:t>
            </a:r>
            <a:r>
              <a:rPr lang="en-US" sz="1100" dirty="0">
                <a:latin typeface="Times" pitchFamily="18" charset="0"/>
              </a:rPr>
              <a:t>button in the </a:t>
            </a:r>
            <a:r>
              <a:rPr lang="en-US" sz="1100" b="1" dirty="0">
                <a:latin typeface="Times" pitchFamily="18" charset="0"/>
              </a:rPr>
              <a:t>Tools </a:t>
            </a:r>
            <a:r>
              <a:rPr lang="en-US" sz="1100" dirty="0">
                <a:latin typeface="Times" pitchFamily="18" charset="0"/>
              </a:rPr>
              <a:t>palette. </a:t>
            </a:r>
          </a:p>
          <a:p>
            <a:r>
              <a:rPr lang="en-US" sz="1100" dirty="0">
                <a:latin typeface="Times" pitchFamily="18" charset="0"/>
              </a:rPr>
              <a:t>Use the </a:t>
            </a:r>
            <a:r>
              <a:rPr lang="en-US" sz="1100" b="1" dirty="0">
                <a:latin typeface="Times" pitchFamily="18" charset="0"/>
              </a:rPr>
              <a:t>Operating Tool</a:t>
            </a:r>
            <a:r>
              <a:rPr lang="en-US" sz="1100" dirty="0">
                <a:latin typeface="Times" pitchFamily="18" charset="0"/>
              </a:rPr>
              <a:t> to change the values of a control or select the text within a control. </a:t>
            </a:r>
          </a:p>
          <a:p>
            <a:r>
              <a:rPr lang="en-US" sz="1100" dirty="0">
                <a:latin typeface="Times" pitchFamily="18" charset="0"/>
              </a:rPr>
              <a:t>Use the </a:t>
            </a:r>
            <a:r>
              <a:rPr lang="en-US" sz="1100" b="1" dirty="0">
                <a:latin typeface="Times" pitchFamily="18" charset="0"/>
              </a:rPr>
              <a:t>Positioning Tool</a:t>
            </a:r>
            <a:r>
              <a:rPr lang="en-US" sz="1100" dirty="0">
                <a:latin typeface="Times" pitchFamily="18" charset="0"/>
              </a:rPr>
              <a:t> to select, move, or resize objects. The Positioning Tool changes shape when it moves over a corner of a resizable object.</a:t>
            </a:r>
          </a:p>
          <a:p>
            <a:r>
              <a:rPr lang="en-US" sz="1100" dirty="0">
                <a:latin typeface="Times" pitchFamily="18" charset="0"/>
              </a:rPr>
              <a:t>Use the </a:t>
            </a:r>
            <a:r>
              <a:rPr lang="en-US" sz="1100" b="1" dirty="0">
                <a:latin typeface="Times" pitchFamily="18" charset="0"/>
              </a:rPr>
              <a:t>Labeling Tool</a:t>
            </a:r>
            <a:r>
              <a:rPr lang="en-US" sz="1100" dirty="0">
                <a:latin typeface="Times" pitchFamily="18" charset="0"/>
              </a:rPr>
              <a:t> to edit text and create free labels. The Labeling Tool changes to a cursor when you create free labels.</a:t>
            </a:r>
          </a:p>
          <a:p>
            <a:r>
              <a:rPr lang="en-US" sz="1100" dirty="0">
                <a:latin typeface="Times" pitchFamily="18" charset="0"/>
              </a:rPr>
              <a:t>Use the </a:t>
            </a:r>
            <a:r>
              <a:rPr lang="en-US" sz="1100" b="1" dirty="0">
                <a:latin typeface="Times" pitchFamily="18" charset="0"/>
              </a:rPr>
              <a:t>Wiring Tool</a:t>
            </a:r>
            <a:r>
              <a:rPr lang="en-US" sz="1100" dirty="0">
                <a:latin typeface="Times" pitchFamily="18" charset="0"/>
              </a:rPr>
              <a:t> to wire objects together on the block diagram.</a:t>
            </a:r>
          </a:p>
          <a:p>
            <a:r>
              <a:rPr lang="en-US" sz="1100" dirty="0">
                <a:latin typeface="Times" pitchFamily="18" charset="0"/>
              </a:rPr>
              <a:t>Other important tools:</a:t>
            </a:r>
          </a:p>
          <a:p>
            <a:endParaRPr lang="en-US" sz="1100" dirty="0">
              <a:latin typeface="Times" pitchFamily="18" charset="0"/>
            </a:endParaRPr>
          </a:p>
        </p:txBody>
      </p:sp>
      <p:pic>
        <p:nvPicPr>
          <p:cNvPr id="123908" name="Picture 4"/>
          <p:cNvPicPr>
            <a:picLocks noChangeAspect="1" noChangeArrowheads="1"/>
          </p:cNvPicPr>
          <p:nvPr/>
        </p:nvPicPr>
        <p:blipFill>
          <a:blip r:embed="rId3"/>
          <a:srcRect/>
          <a:stretch>
            <a:fillRect/>
          </a:stretch>
        </p:blipFill>
        <p:spPr bwMode="auto">
          <a:xfrm>
            <a:off x="2774731" y="6951007"/>
            <a:ext cx="1486937" cy="1438536"/>
          </a:xfrm>
          <a:prstGeom prst="rect">
            <a:avLst/>
          </a:prstGeom>
          <a:noFill/>
          <a:ln w="12700" algn="ctr">
            <a:solidFill>
              <a:schemeClr val="tx1"/>
            </a:solidFill>
            <a:miter lim="800000"/>
            <a:headEnd/>
            <a:tailEnd/>
          </a:ln>
          <a:effectLst/>
        </p:spPr>
      </p:pic>
      <p:sp>
        <p:nvSpPr>
          <p:cNvPr id="123909" name="Text Box 5"/>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21	 Introduction to LabVIEW Hands-On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xfrm>
            <a:off x="1258888" y="538163"/>
            <a:ext cx="4799012" cy="3598862"/>
          </a:xfrm>
          <a:ln/>
        </p:spPr>
      </p:sp>
      <p:sp>
        <p:nvSpPr>
          <p:cNvPr id="122883" name="Rectangle 3"/>
          <p:cNvSpPr>
            <a:spLocks noGrp="1" noChangeArrowheads="1"/>
          </p:cNvSpPr>
          <p:nvPr>
            <p:ph type="body" idx="1"/>
          </p:nvPr>
        </p:nvSpPr>
        <p:spPr>
          <a:xfrm>
            <a:off x="789936" y="4254779"/>
            <a:ext cx="5735329" cy="4318896"/>
          </a:xfrm>
        </p:spPr>
        <p:txBody>
          <a:bodyPr/>
          <a:lstStyle/>
          <a:p>
            <a:pPr marL="237698" lvl="1" indent="-236048">
              <a:lnSpc>
                <a:spcPct val="90000"/>
              </a:lnSpc>
              <a:spcBef>
                <a:spcPct val="0"/>
              </a:spcBef>
              <a:spcAft>
                <a:spcPct val="30000"/>
              </a:spcAft>
              <a:buFontTx/>
              <a:buChar char="•"/>
              <a:tabLst>
                <a:tab pos="237698" algn="l"/>
              </a:tabLst>
            </a:pPr>
            <a:r>
              <a:rPr lang="en-US" sz="1100" dirty="0">
                <a:latin typeface="Times" pitchFamily="18" charset="0"/>
              </a:rPr>
              <a:t>Click the </a:t>
            </a:r>
            <a:r>
              <a:rPr lang="en-US" sz="1100" b="1" dirty="0">
                <a:latin typeface="Times" pitchFamily="18" charset="0"/>
              </a:rPr>
              <a:t>Run </a:t>
            </a:r>
            <a:r>
              <a:rPr lang="en-US" sz="1100" dirty="0">
                <a:latin typeface="Times" pitchFamily="18" charset="0"/>
              </a:rPr>
              <a:t>button to run the VI. While the VI runs, the </a:t>
            </a:r>
            <a:r>
              <a:rPr lang="en-US" sz="1100" b="1" dirty="0">
                <a:latin typeface="Times" pitchFamily="18" charset="0"/>
              </a:rPr>
              <a:t>Run </a:t>
            </a:r>
            <a:r>
              <a:rPr lang="en-US" sz="1100" dirty="0">
                <a:latin typeface="Times" pitchFamily="18" charset="0"/>
              </a:rPr>
              <a:t>button appears with a black arrow if the VI is a top-level VI, meaning it has no callers and therefore is not a </a:t>
            </a:r>
            <a:r>
              <a:rPr lang="en-US" sz="1100" dirty="0" err="1">
                <a:latin typeface="Times" pitchFamily="18" charset="0"/>
              </a:rPr>
              <a:t>subVI</a:t>
            </a:r>
            <a:r>
              <a:rPr lang="en-US" sz="1100" dirty="0">
                <a:latin typeface="Times" pitchFamily="18" charset="0"/>
              </a:rPr>
              <a:t>.</a:t>
            </a:r>
          </a:p>
          <a:p>
            <a:pPr marL="237698" lvl="1" indent="-236048">
              <a:lnSpc>
                <a:spcPct val="90000"/>
              </a:lnSpc>
              <a:spcBef>
                <a:spcPct val="0"/>
              </a:spcBef>
              <a:spcAft>
                <a:spcPct val="30000"/>
              </a:spcAft>
              <a:buFontTx/>
              <a:buChar char="•"/>
              <a:tabLst>
                <a:tab pos="237698" algn="l"/>
              </a:tabLst>
            </a:pPr>
            <a:r>
              <a:rPr lang="en-US" sz="1100" dirty="0">
                <a:latin typeface="Times" pitchFamily="18" charset="0"/>
              </a:rPr>
              <a:t>Click the </a:t>
            </a:r>
            <a:r>
              <a:rPr lang="en-US" sz="1100" b="1" dirty="0">
                <a:latin typeface="Times" pitchFamily="18" charset="0"/>
              </a:rPr>
              <a:t>Continuous Run </a:t>
            </a:r>
            <a:r>
              <a:rPr lang="en-US" sz="1100" dirty="0">
                <a:latin typeface="Times" pitchFamily="18" charset="0"/>
              </a:rPr>
              <a:t>button to run the VI until you abort or pause it. You also can click the button again to disable continuous running.</a:t>
            </a:r>
          </a:p>
          <a:p>
            <a:pPr marL="237698" lvl="1" indent="-236048">
              <a:lnSpc>
                <a:spcPct val="90000"/>
              </a:lnSpc>
              <a:spcBef>
                <a:spcPct val="0"/>
              </a:spcBef>
              <a:spcAft>
                <a:spcPct val="30000"/>
              </a:spcAft>
              <a:buFontTx/>
              <a:buChar char="•"/>
              <a:tabLst>
                <a:tab pos="237698" algn="l"/>
              </a:tabLst>
            </a:pPr>
            <a:r>
              <a:rPr lang="en-US" sz="1100" dirty="0">
                <a:latin typeface="Times" pitchFamily="18" charset="0"/>
              </a:rPr>
              <a:t>While the VI runs, the </a:t>
            </a:r>
            <a:r>
              <a:rPr lang="en-US" sz="1100" b="1" dirty="0">
                <a:latin typeface="Times" pitchFamily="18" charset="0"/>
              </a:rPr>
              <a:t>Abort Execution </a:t>
            </a:r>
            <a:r>
              <a:rPr lang="en-US" sz="1100" dirty="0">
                <a:latin typeface="Times" pitchFamily="18" charset="0"/>
              </a:rPr>
              <a:t>button appears. Click this button to stop the VI immediately.</a:t>
            </a:r>
          </a:p>
          <a:p>
            <a:pPr marL="239349" lvl="2">
              <a:lnSpc>
                <a:spcPct val="90000"/>
              </a:lnSpc>
              <a:spcBef>
                <a:spcPct val="0"/>
              </a:spcBef>
              <a:spcAft>
                <a:spcPct val="30000"/>
              </a:spcAft>
              <a:tabLst>
                <a:tab pos="237698" algn="l"/>
              </a:tabLst>
            </a:pPr>
            <a:r>
              <a:rPr lang="en-US" sz="1100" b="1" dirty="0">
                <a:latin typeface="Times" pitchFamily="18" charset="0"/>
              </a:rPr>
              <a:t>Note</a:t>
            </a:r>
            <a:r>
              <a:rPr lang="en-US" sz="1100" dirty="0">
                <a:latin typeface="Times" pitchFamily="18" charset="0"/>
              </a:rPr>
              <a:t>:</a:t>
            </a:r>
            <a:r>
              <a:rPr lang="en-US" sz="1100" b="1" dirty="0">
                <a:latin typeface="Times" pitchFamily="18" charset="0"/>
              </a:rPr>
              <a:t> </a:t>
            </a:r>
            <a:r>
              <a:rPr lang="en-US" sz="1100" dirty="0">
                <a:latin typeface="Times" pitchFamily="18" charset="0"/>
              </a:rPr>
              <a:t>Avoid using the </a:t>
            </a:r>
            <a:r>
              <a:rPr lang="en-US" sz="1100" b="1" dirty="0">
                <a:latin typeface="Times" pitchFamily="18" charset="0"/>
              </a:rPr>
              <a:t>Abort Execution </a:t>
            </a:r>
            <a:r>
              <a:rPr lang="en-US" sz="1100" dirty="0">
                <a:latin typeface="Times" pitchFamily="18" charset="0"/>
              </a:rPr>
              <a:t>button to stop a VI. Either let the VI complete its data flow or design a method to stop the VI programmatically. By doing so, the VI is at a known state. For example, place a button on the front panel that stops the VI when you click it.</a:t>
            </a:r>
          </a:p>
          <a:p>
            <a:pPr marL="237698" lvl="1" indent="-236048">
              <a:lnSpc>
                <a:spcPct val="90000"/>
              </a:lnSpc>
              <a:spcBef>
                <a:spcPct val="0"/>
              </a:spcBef>
              <a:spcAft>
                <a:spcPct val="30000"/>
              </a:spcAft>
              <a:buFontTx/>
              <a:buChar char="•"/>
              <a:tabLst>
                <a:tab pos="237698" algn="l"/>
              </a:tabLst>
            </a:pPr>
            <a:r>
              <a:rPr lang="en-US" sz="1100" dirty="0">
                <a:latin typeface="Times" pitchFamily="18" charset="0"/>
              </a:rPr>
              <a:t>Click the </a:t>
            </a:r>
            <a:r>
              <a:rPr lang="en-US" sz="1100" b="1" dirty="0">
                <a:latin typeface="Times" pitchFamily="18" charset="0"/>
              </a:rPr>
              <a:t>Pause </a:t>
            </a:r>
            <a:r>
              <a:rPr lang="en-US" sz="1100" dirty="0">
                <a:latin typeface="Times" pitchFamily="18" charset="0"/>
              </a:rPr>
              <a:t>button to pause a running VI. When you click the </a:t>
            </a:r>
            <a:r>
              <a:rPr lang="en-US" sz="1100" b="1" dirty="0">
                <a:latin typeface="Times" pitchFamily="18" charset="0"/>
              </a:rPr>
              <a:t>Pause </a:t>
            </a:r>
            <a:r>
              <a:rPr lang="en-US" sz="1100" dirty="0">
                <a:latin typeface="Times" pitchFamily="18" charset="0"/>
              </a:rPr>
              <a:t>button, LabVIEW highlights on the block diagram the location where you paused execution. Click the </a:t>
            </a:r>
            <a:r>
              <a:rPr lang="en-US" sz="1100" b="1" dirty="0">
                <a:latin typeface="Times" pitchFamily="18" charset="0"/>
              </a:rPr>
              <a:t>Pause</a:t>
            </a:r>
            <a:r>
              <a:rPr lang="en-US" sz="1100" dirty="0">
                <a:latin typeface="Times" pitchFamily="18" charset="0"/>
              </a:rPr>
              <a:t> button again to continue running the VI.</a:t>
            </a:r>
          </a:p>
          <a:p>
            <a:pPr marL="237698" lvl="1" indent="-236048">
              <a:lnSpc>
                <a:spcPct val="90000"/>
              </a:lnSpc>
              <a:spcBef>
                <a:spcPct val="0"/>
              </a:spcBef>
              <a:spcAft>
                <a:spcPct val="30000"/>
              </a:spcAft>
              <a:buFontTx/>
              <a:buChar char="•"/>
              <a:tabLst>
                <a:tab pos="237698" algn="l"/>
              </a:tabLst>
            </a:pPr>
            <a:r>
              <a:rPr lang="en-US" sz="1100" dirty="0">
                <a:latin typeface="Times" pitchFamily="18" charset="0"/>
              </a:rPr>
              <a:t>Select the </a:t>
            </a:r>
            <a:r>
              <a:rPr lang="en-US" sz="1100" b="1" dirty="0">
                <a:latin typeface="Times" pitchFamily="18" charset="0"/>
              </a:rPr>
              <a:t>Text Settings </a:t>
            </a:r>
            <a:r>
              <a:rPr lang="en-US" sz="1100" dirty="0">
                <a:latin typeface="Times" pitchFamily="18" charset="0"/>
              </a:rPr>
              <a:t>pull-down menu to change the font settings for the VI, including size, style, and color.</a:t>
            </a:r>
          </a:p>
          <a:p>
            <a:pPr marL="237698" lvl="1" indent="-236048">
              <a:lnSpc>
                <a:spcPct val="90000"/>
              </a:lnSpc>
              <a:spcBef>
                <a:spcPct val="0"/>
              </a:spcBef>
              <a:spcAft>
                <a:spcPct val="30000"/>
              </a:spcAft>
              <a:buFontTx/>
              <a:buChar char="•"/>
              <a:tabLst>
                <a:tab pos="237698" algn="l"/>
              </a:tabLst>
            </a:pPr>
            <a:r>
              <a:rPr lang="en-US" sz="1100" dirty="0">
                <a:latin typeface="Times" pitchFamily="18" charset="0"/>
              </a:rPr>
              <a:t>Select the </a:t>
            </a:r>
            <a:r>
              <a:rPr lang="en-US" sz="1100" b="1" dirty="0">
                <a:latin typeface="Times" pitchFamily="18" charset="0"/>
              </a:rPr>
              <a:t>Align Objects </a:t>
            </a:r>
            <a:r>
              <a:rPr lang="en-US" sz="1100" dirty="0">
                <a:latin typeface="Times" pitchFamily="18" charset="0"/>
              </a:rPr>
              <a:t>pull-down menu to align objects along axes, including vertical, top edge, left, and so on.</a:t>
            </a:r>
          </a:p>
          <a:p>
            <a:pPr marL="237698" lvl="1" indent="-236048">
              <a:lnSpc>
                <a:spcPct val="90000"/>
              </a:lnSpc>
              <a:spcBef>
                <a:spcPct val="0"/>
              </a:spcBef>
              <a:spcAft>
                <a:spcPct val="30000"/>
              </a:spcAft>
              <a:buFontTx/>
              <a:buChar char="•"/>
              <a:tabLst>
                <a:tab pos="237698" algn="l"/>
              </a:tabLst>
            </a:pPr>
            <a:r>
              <a:rPr lang="en-US" sz="1100" dirty="0">
                <a:latin typeface="Times" pitchFamily="18" charset="0"/>
              </a:rPr>
              <a:t>Select the </a:t>
            </a:r>
            <a:r>
              <a:rPr lang="en-US" sz="1100" b="1" dirty="0">
                <a:latin typeface="Times" pitchFamily="18" charset="0"/>
              </a:rPr>
              <a:t>Distribute Objects </a:t>
            </a:r>
            <a:r>
              <a:rPr lang="en-US" sz="1100" dirty="0">
                <a:latin typeface="Times" pitchFamily="18" charset="0"/>
              </a:rPr>
              <a:t>pull-down menu to space objects evenly, including gaps, compression, and so on.</a:t>
            </a:r>
          </a:p>
          <a:p>
            <a:pPr marL="237698" lvl="1" indent="-236048">
              <a:lnSpc>
                <a:spcPct val="90000"/>
              </a:lnSpc>
              <a:spcBef>
                <a:spcPct val="0"/>
              </a:spcBef>
              <a:spcAft>
                <a:spcPct val="30000"/>
              </a:spcAft>
              <a:buFontTx/>
              <a:buChar char="•"/>
              <a:tabLst>
                <a:tab pos="237698" algn="l"/>
              </a:tabLst>
            </a:pPr>
            <a:r>
              <a:rPr lang="en-US" sz="1100" dirty="0">
                <a:latin typeface="Times" pitchFamily="18" charset="0"/>
              </a:rPr>
              <a:t>Select the </a:t>
            </a:r>
            <a:r>
              <a:rPr lang="en-US" sz="1100" b="1" dirty="0">
                <a:latin typeface="Times" pitchFamily="18" charset="0"/>
              </a:rPr>
              <a:t>Resize Objects</a:t>
            </a:r>
            <a:r>
              <a:rPr lang="en-US" sz="1100" dirty="0">
                <a:latin typeface="Times" pitchFamily="18" charset="0"/>
              </a:rPr>
              <a:t> pull-down menu to change the width and height of front panel objects.</a:t>
            </a:r>
          </a:p>
        </p:txBody>
      </p:sp>
      <p:sp>
        <p:nvSpPr>
          <p:cNvPr id="122884"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22	ni.com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3"/>
          <p:cNvSpPr>
            <a:spLocks noGrp="1" noChangeArrowheads="1"/>
          </p:cNvSpPr>
          <p:nvPr>
            <p:ph type="body" idx="1"/>
          </p:nvPr>
        </p:nvSpPr>
        <p:spPr>
          <a:xfrm>
            <a:off x="945932" y="466908"/>
            <a:ext cx="5366914" cy="8276103"/>
          </a:xfrm>
        </p:spPr>
        <p:txBody>
          <a:bodyPr/>
          <a:lstStyle/>
          <a:p>
            <a:pPr marL="247602" lvl="1" indent="-245952">
              <a:buFontTx/>
              <a:buChar char="•"/>
              <a:tabLst>
                <a:tab pos="237698" algn="l"/>
              </a:tabLst>
            </a:pPr>
            <a:r>
              <a:rPr lang="en-US" sz="1100" dirty="0">
                <a:latin typeface="Times" pitchFamily="18" charset="0"/>
              </a:rPr>
              <a:t>Select the </a:t>
            </a:r>
            <a:r>
              <a:rPr lang="en-US" sz="1100" b="1" dirty="0">
                <a:latin typeface="Times" pitchFamily="18" charset="0"/>
              </a:rPr>
              <a:t>Reorder </a:t>
            </a:r>
            <a:r>
              <a:rPr lang="en-US" sz="1100" dirty="0">
                <a:latin typeface="Times" pitchFamily="18" charset="0"/>
              </a:rPr>
              <a:t>pull-down menu when you have objects that overlap each other and you want to define which one is in front or back of another. Select one of the objects with the Positioning Tool and then select from </a:t>
            </a:r>
            <a:r>
              <a:rPr lang="en-US" sz="1100" b="1" dirty="0">
                <a:latin typeface="Times" pitchFamily="18" charset="0"/>
              </a:rPr>
              <a:t>Move Forward</a:t>
            </a:r>
            <a:r>
              <a:rPr lang="en-US" sz="1100" dirty="0">
                <a:latin typeface="Times" pitchFamily="18" charset="0"/>
              </a:rPr>
              <a:t>, </a:t>
            </a:r>
            <a:r>
              <a:rPr lang="en-US" sz="1100" b="1" dirty="0">
                <a:latin typeface="Times" pitchFamily="18" charset="0"/>
              </a:rPr>
              <a:t>Move Backward</a:t>
            </a:r>
            <a:r>
              <a:rPr lang="en-US" sz="1100" dirty="0">
                <a:latin typeface="Times" pitchFamily="18" charset="0"/>
              </a:rPr>
              <a:t>, </a:t>
            </a:r>
            <a:r>
              <a:rPr lang="en-US" sz="1100" b="1" dirty="0">
                <a:latin typeface="Times" pitchFamily="18" charset="0"/>
              </a:rPr>
              <a:t>Move To Front</a:t>
            </a:r>
            <a:r>
              <a:rPr lang="en-US" sz="1100" dirty="0">
                <a:latin typeface="Times" pitchFamily="18" charset="0"/>
              </a:rPr>
              <a:t>, and </a:t>
            </a:r>
            <a:r>
              <a:rPr lang="en-US" sz="1100" b="1" dirty="0">
                <a:latin typeface="Times" pitchFamily="18" charset="0"/>
              </a:rPr>
              <a:t>Move To Back</a:t>
            </a:r>
            <a:r>
              <a:rPr lang="en-US" sz="1100" dirty="0">
                <a:latin typeface="Times" pitchFamily="18" charset="0"/>
              </a:rPr>
              <a:t>.</a:t>
            </a:r>
          </a:p>
          <a:p>
            <a:pPr>
              <a:tabLst>
                <a:tab pos="237698" algn="l"/>
              </a:tabLst>
            </a:pPr>
            <a:r>
              <a:rPr lang="en-US" sz="1100" b="1" dirty="0">
                <a:latin typeface="Times" pitchFamily="18" charset="0"/>
              </a:rPr>
              <a:t>Note</a:t>
            </a:r>
            <a:r>
              <a:rPr lang="en-US" sz="1100" dirty="0">
                <a:latin typeface="Times" pitchFamily="18" charset="0"/>
              </a:rPr>
              <a:t>: The following items only appear on the block diagram toolbar.</a:t>
            </a:r>
          </a:p>
          <a:p>
            <a:pPr marL="247602" lvl="1" indent="-245952">
              <a:buFontTx/>
              <a:buChar char="•"/>
              <a:tabLst>
                <a:tab pos="237698" algn="l"/>
              </a:tabLst>
            </a:pPr>
            <a:r>
              <a:rPr lang="en-US" sz="1100" dirty="0">
                <a:latin typeface="Times" pitchFamily="18" charset="0"/>
              </a:rPr>
              <a:t>Click the </a:t>
            </a:r>
            <a:r>
              <a:rPr lang="en-US" sz="1100" b="1" dirty="0">
                <a:latin typeface="Times" pitchFamily="18" charset="0"/>
              </a:rPr>
              <a:t>Highlight Execution </a:t>
            </a:r>
            <a:r>
              <a:rPr lang="en-US" sz="1100" dirty="0">
                <a:latin typeface="Times" pitchFamily="18" charset="0"/>
              </a:rPr>
              <a:t>button to see the flow of data through the block diagram. Click the button again to disable execution highlighting.</a:t>
            </a:r>
          </a:p>
          <a:p>
            <a:pPr marL="247602" lvl="1" indent="-245952">
              <a:buFontTx/>
              <a:buChar char="•"/>
              <a:tabLst>
                <a:tab pos="237698" algn="l"/>
              </a:tabLst>
            </a:pPr>
            <a:r>
              <a:rPr lang="en-US" sz="1100" dirty="0">
                <a:latin typeface="Times" pitchFamily="18" charset="0"/>
              </a:rPr>
              <a:t>Click the </a:t>
            </a:r>
            <a:r>
              <a:rPr lang="en-US" sz="1100" b="1" dirty="0">
                <a:latin typeface="Times" pitchFamily="18" charset="0"/>
              </a:rPr>
              <a:t>Retain Wire Values</a:t>
            </a:r>
            <a:r>
              <a:rPr lang="en-US" sz="1100" dirty="0">
                <a:latin typeface="Times" pitchFamily="18" charset="0"/>
              </a:rPr>
              <a:t> button to save the wire values at each point in the flow of execution so that when you place a probe on a wire, you can immediately obtain the most recent value of the data that passed through the wire. </a:t>
            </a:r>
            <a:endParaRPr lang="en-US" sz="1100" b="1" dirty="0">
              <a:latin typeface="Times" pitchFamily="18" charset="0"/>
            </a:endParaRPr>
          </a:p>
          <a:p>
            <a:pPr marL="247602" lvl="1" indent="-245952">
              <a:buFontTx/>
              <a:buChar char="•"/>
              <a:tabLst>
                <a:tab pos="237698" algn="l"/>
              </a:tabLst>
            </a:pPr>
            <a:r>
              <a:rPr lang="en-US" sz="1100" dirty="0">
                <a:latin typeface="Times" pitchFamily="18" charset="0"/>
              </a:rPr>
              <a:t>Click the </a:t>
            </a:r>
            <a:r>
              <a:rPr lang="en-US" sz="1100" b="1" dirty="0">
                <a:latin typeface="Times" pitchFamily="18" charset="0"/>
              </a:rPr>
              <a:t>Step Into </a:t>
            </a:r>
            <a:r>
              <a:rPr lang="en-US" sz="1100" dirty="0">
                <a:latin typeface="Times" pitchFamily="18" charset="0"/>
              </a:rPr>
              <a:t>button to single-step into a loop, </a:t>
            </a:r>
            <a:r>
              <a:rPr lang="en-US" sz="1100" dirty="0" err="1">
                <a:latin typeface="Times" pitchFamily="18" charset="0"/>
              </a:rPr>
              <a:t>subVI</a:t>
            </a:r>
            <a:r>
              <a:rPr lang="en-US" sz="1100" dirty="0">
                <a:latin typeface="Times" pitchFamily="18" charset="0"/>
              </a:rPr>
              <a:t>, and so on. Single-stepping through a VI steps through the VI node to node. Each node blinks to denote when it is ready to execute. By stepping into the node, you are ready to single-step inside the node.</a:t>
            </a:r>
          </a:p>
          <a:p>
            <a:pPr marL="247602" lvl="1" indent="-245952">
              <a:buFontTx/>
              <a:buChar char="•"/>
              <a:tabLst>
                <a:tab pos="237698" algn="l"/>
              </a:tabLst>
            </a:pPr>
            <a:r>
              <a:rPr lang="en-US" sz="1100" dirty="0">
                <a:latin typeface="Times" pitchFamily="18" charset="0"/>
              </a:rPr>
              <a:t>Click the </a:t>
            </a:r>
            <a:r>
              <a:rPr lang="en-US" sz="1100" b="1" dirty="0">
                <a:latin typeface="Times" pitchFamily="18" charset="0"/>
              </a:rPr>
              <a:t>Step Over </a:t>
            </a:r>
            <a:r>
              <a:rPr lang="en-US" sz="1100" dirty="0">
                <a:latin typeface="Times" pitchFamily="18" charset="0"/>
              </a:rPr>
              <a:t>button to step over a loop, </a:t>
            </a:r>
            <a:r>
              <a:rPr lang="en-US" sz="1100" dirty="0" err="1">
                <a:latin typeface="Times" pitchFamily="18" charset="0"/>
              </a:rPr>
              <a:t>subVI</a:t>
            </a:r>
            <a:r>
              <a:rPr lang="en-US" sz="1100" dirty="0">
                <a:latin typeface="Times" pitchFamily="18" charset="0"/>
              </a:rPr>
              <a:t>, and so on. By stepping over the node, you execute the node without single-stepping through the node.</a:t>
            </a:r>
          </a:p>
          <a:p>
            <a:pPr marL="247602" lvl="1" indent="-245952">
              <a:buFontTx/>
              <a:buChar char="•"/>
              <a:tabLst>
                <a:tab pos="237698" algn="l"/>
              </a:tabLst>
            </a:pPr>
            <a:r>
              <a:rPr lang="en-US" sz="1100" dirty="0">
                <a:latin typeface="Times" pitchFamily="18" charset="0"/>
              </a:rPr>
              <a:t>Click the </a:t>
            </a:r>
            <a:r>
              <a:rPr lang="en-US" sz="1100" b="1" dirty="0">
                <a:latin typeface="Times" pitchFamily="18" charset="0"/>
              </a:rPr>
              <a:t>Step Out </a:t>
            </a:r>
            <a:r>
              <a:rPr lang="en-US" sz="1100" dirty="0">
                <a:latin typeface="Times" pitchFamily="18" charset="0"/>
              </a:rPr>
              <a:t>button to step out of a loop, </a:t>
            </a:r>
            <a:r>
              <a:rPr lang="en-US" sz="1100" dirty="0" err="1">
                <a:latin typeface="Times" pitchFamily="18" charset="0"/>
              </a:rPr>
              <a:t>subVI</a:t>
            </a:r>
            <a:r>
              <a:rPr lang="en-US" sz="1100" dirty="0">
                <a:latin typeface="Times" pitchFamily="18" charset="0"/>
              </a:rPr>
              <a:t>, and so on. By stepping out of a node, you complete single-stepping through the node and go to the next node.</a:t>
            </a:r>
          </a:p>
          <a:p>
            <a:pPr>
              <a:tabLst>
                <a:tab pos="237698" algn="l"/>
              </a:tabLst>
            </a:pPr>
            <a:r>
              <a:rPr lang="en-US" sz="1100" b="1" dirty="0">
                <a:latin typeface="Times" pitchFamily="18" charset="0"/>
              </a:rPr>
              <a:t>Additional Tools:</a:t>
            </a:r>
          </a:p>
        </p:txBody>
      </p:sp>
      <p:pic>
        <p:nvPicPr>
          <p:cNvPr id="171019" name="Picture 11"/>
          <p:cNvPicPr>
            <a:picLocks noChangeAspect="1" noChangeArrowheads="1"/>
          </p:cNvPicPr>
          <p:nvPr/>
        </p:nvPicPr>
        <p:blipFill>
          <a:blip r:embed="rId3"/>
          <a:srcRect/>
          <a:stretch>
            <a:fillRect/>
          </a:stretch>
        </p:blipFill>
        <p:spPr bwMode="auto">
          <a:xfrm>
            <a:off x="571500" y="4533900"/>
            <a:ext cx="6123659" cy="2763634"/>
          </a:xfrm>
          <a:prstGeom prst="rect">
            <a:avLst/>
          </a:prstGeom>
          <a:noFill/>
          <a:ln w="12700" algn="ctr">
            <a:noFill/>
            <a:miter lim="800000"/>
            <a:headEnd/>
            <a:tailEnd/>
          </a:ln>
          <a:effectLst/>
        </p:spPr>
      </p:pic>
      <p:pic>
        <p:nvPicPr>
          <p:cNvPr id="171020" name="Picture 12" descr="Retain Wire Values LV 8"/>
          <p:cNvPicPr>
            <a:picLocks noChangeAspect="1" noChangeArrowheads="1"/>
          </p:cNvPicPr>
          <p:nvPr/>
        </p:nvPicPr>
        <p:blipFill>
          <a:blip r:embed="rId4"/>
          <a:srcRect/>
          <a:stretch>
            <a:fillRect/>
          </a:stretch>
        </p:blipFill>
        <p:spPr bwMode="auto">
          <a:xfrm>
            <a:off x="4338007" y="7220629"/>
            <a:ext cx="210761" cy="198929"/>
          </a:xfrm>
          <a:prstGeom prst="rect">
            <a:avLst/>
          </a:prstGeom>
          <a:noFill/>
        </p:spPr>
      </p:pic>
      <p:sp>
        <p:nvSpPr>
          <p:cNvPr id="171021" name="Text Box 13"/>
          <p:cNvSpPr txBox="1">
            <a:spLocks noChangeArrowheads="1"/>
          </p:cNvSpPr>
          <p:nvPr/>
        </p:nvSpPr>
        <p:spPr bwMode="auto">
          <a:xfrm>
            <a:off x="4598553" y="7143359"/>
            <a:ext cx="1460385" cy="470196"/>
          </a:xfrm>
          <a:prstGeom prst="rect">
            <a:avLst/>
          </a:prstGeom>
          <a:noFill/>
          <a:ln w="12700" algn="ctr">
            <a:noFill/>
            <a:miter lim="800000"/>
            <a:headEnd/>
            <a:tailEnd/>
          </a:ln>
          <a:effectLst/>
        </p:spPr>
        <p:txBody>
          <a:bodyPr lIns="91426" tIns="45713" rIns="91426" bIns="45713">
            <a:spAutoFit/>
          </a:bodyPr>
          <a:lstStyle/>
          <a:p>
            <a:pPr defTabSz="914478"/>
            <a:r>
              <a:rPr lang="en-US" sz="1200" dirty="0">
                <a:latin typeface="Arial" charset="0"/>
              </a:rPr>
              <a:t>Retain Wire Values</a:t>
            </a:r>
          </a:p>
        </p:txBody>
      </p:sp>
      <p:sp>
        <p:nvSpPr>
          <p:cNvPr id="171022"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23	 Introduction to LabVIEW Hands-On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2"/>
          <p:cNvSpPr>
            <a:spLocks noGrp="1" noRot="1" noChangeAspect="1" noChangeArrowheads="1" noTextEdit="1"/>
          </p:cNvSpPr>
          <p:nvPr>
            <p:ph type="sldImg"/>
          </p:nvPr>
        </p:nvSpPr>
        <p:spPr>
          <a:ln/>
        </p:spPr>
      </p:sp>
      <p:sp>
        <p:nvSpPr>
          <p:cNvPr id="592899" name="Rectangle 3"/>
          <p:cNvSpPr>
            <a:spLocks noGrp="1" noChangeArrowheads="1"/>
          </p:cNvSpPr>
          <p:nvPr>
            <p:ph type="body" idx="1"/>
          </p:nvPr>
        </p:nvSpPr>
        <p:spPr/>
        <p:txBody>
          <a:bodyPr/>
          <a:lstStyle/>
          <a:p>
            <a:pPr>
              <a:spcBef>
                <a:spcPct val="0"/>
              </a:spcBef>
              <a:spcAft>
                <a:spcPct val="30000"/>
              </a:spcAft>
            </a:pPr>
            <a:r>
              <a:rPr lang="en-US" sz="1100" dirty="0">
                <a:latin typeface="Times" pitchFamily="18" charset="0"/>
              </a:rPr>
              <a:t>When you create an object on the front panel, a terminal is created on the block diagram. These terminals give you access to the front panel objects from the block diagram code.</a:t>
            </a:r>
          </a:p>
          <a:p>
            <a:pPr>
              <a:spcBef>
                <a:spcPct val="0"/>
              </a:spcBef>
              <a:spcAft>
                <a:spcPct val="30000"/>
              </a:spcAft>
            </a:pPr>
            <a:r>
              <a:rPr lang="en-US" sz="1100" dirty="0">
                <a:latin typeface="Times" pitchFamily="18" charset="0"/>
              </a:rPr>
              <a:t>Each terminal contains useful information about the front panel object it corresponds to. Such as, the color and symbols providing information about the data type. For example, the dynamic data type is a polymorphic data type represented by dark blue terminals. Boolean terminals are green with TF lettering.</a:t>
            </a:r>
          </a:p>
          <a:p>
            <a:pPr>
              <a:spcBef>
                <a:spcPct val="0"/>
              </a:spcBef>
              <a:spcAft>
                <a:spcPct val="30000"/>
              </a:spcAft>
            </a:pPr>
            <a:r>
              <a:rPr lang="en-US" sz="1100" dirty="0">
                <a:latin typeface="Times" pitchFamily="18" charset="0"/>
              </a:rPr>
              <a:t>In general, blue terminals should wire to blue terminals, green to green, and so on. This is not a hard-and-fast rule; you can use </a:t>
            </a:r>
            <a:r>
              <a:rPr lang="en-US" sz="1100" dirty="0" err="1">
                <a:latin typeface="Times" pitchFamily="18" charset="0"/>
              </a:rPr>
              <a:t>LabVIEW</a:t>
            </a:r>
            <a:r>
              <a:rPr lang="en-US" sz="1100" dirty="0">
                <a:latin typeface="Times" pitchFamily="18" charset="0"/>
              </a:rPr>
              <a:t> to connect a blue terminal (dynamic data) to an orange terminal (fractional value), for example. But in most cases, look for a match in colors.</a:t>
            </a:r>
          </a:p>
          <a:p>
            <a:pPr>
              <a:spcBef>
                <a:spcPct val="0"/>
              </a:spcBef>
              <a:spcAft>
                <a:spcPct val="30000"/>
              </a:spcAft>
            </a:pPr>
            <a:r>
              <a:rPr lang="en-US" sz="1100" dirty="0">
                <a:latin typeface="Times" pitchFamily="18" charset="0"/>
              </a:rPr>
              <a:t>Controls have a thick border and an arrow on the right side. Indicators have a thin border and an arrow on the left side. Logic rules apply to wiring in LabVIEW: Each wire must have one (but only one) source (or control), and each wire may have multiple destinations (or indicators).</a:t>
            </a:r>
          </a:p>
          <a:p>
            <a:pPr>
              <a:spcBef>
                <a:spcPct val="0"/>
              </a:spcBef>
            </a:pPr>
            <a:endParaRPr lang="en-US" sz="1100" dirty="0">
              <a:latin typeface="Times" pitchFamily="18" charset="0"/>
            </a:endParaRPr>
          </a:p>
        </p:txBody>
      </p:sp>
      <p:sp>
        <p:nvSpPr>
          <p:cNvPr id="592900"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24	ni.com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a:xfrm>
            <a:off x="974144" y="4363285"/>
            <a:ext cx="5366914" cy="4320540"/>
          </a:xfrm>
          <a:noFill/>
          <a:ln/>
        </p:spPr>
        <p:txBody>
          <a:bodyPr/>
          <a:lstStyle/>
          <a:p>
            <a:pPr>
              <a:spcBef>
                <a:spcPct val="0"/>
              </a:spcBef>
              <a:spcAft>
                <a:spcPct val="30000"/>
              </a:spcAft>
              <a:tabLst>
                <a:tab pos="237698" algn="l"/>
              </a:tabLst>
            </a:pPr>
            <a:r>
              <a:rPr lang="en-US" sz="1100" dirty="0">
                <a:latin typeface="Times" pitchFamily="18" charset="0"/>
              </a:rPr>
              <a:t>LabVIEW uses many common data types, including Boolean, numeric, arrays, strings, and  clusters.</a:t>
            </a:r>
          </a:p>
          <a:p>
            <a:pPr>
              <a:spcBef>
                <a:spcPct val="0"/>
              </a:spcBef>
              <a:spcAft>
                <a:spcPct val="30000"/>
              </a:spcAft>
              <a:tabLst>
                <a:tab pos="237698" algn="l"/>
              </a:tabLst>
            </a:pPr>
            <a:r>
              <a:rPr lang="en-US" sz="1100" dirty="0">
                <a:latin typeface="Times" pitchFamily="18" charset="0"/>
              </a:rPr>
              <a:t>The color and symbol of each terminal indicate the data type of the control or indicator. Control terminals have a thicker border than indicator terminals. Also, arrows appear on front panel terminals to indicate whether the terminal is a control or an indicator. An arrow appears on the right if the terminal is a control and on the left if the terminal is an indicator. </a:t>
            </a:r>
          </a:p>
          <a:p>
            <a:pPr>
              <a:spcBef>
                <a:spcPct val="0"/>
              </a:spcBef>
              <a:spcAft>
                <a:spcPct val="30000"/>
              </a:spcAft>
              <a:tabLst>
                <a:tab pos="237698" algn="l"/>
              </a:tabLst>
            </a:pPr>
            <a:r>
              <a:rPr lang="en-US" sz="1100" b="1" dirty="0">
                <a:latin typeface="Times" pitchFamily="18" charset="0"/>
              </a:rPr>
              <a:t>Definitions</a:t>
            </a:r>
          </a:p>
          <a:p>
            <a:pPr marL="259158" lvl="1" indent="-257506">
              <a:spcBef>
                <a:spcPct val="0"/>
              </a:spcBef>
              <a:spcAft>
                <a:spcPct val="30000"/>
              </a:spcAft>
              <a:buFontTx/>
              <a:buChar char="•"/>
              <a:tabLst>
                <a:tab pos="237698" algn="l"/>
              </a:tabLst>
            </a:pPr>
            <a:r>
              <a:rPr lang="en-US" sz="1100" b="1" dirty="0">
                <a:latin typeface="Times" pitchFamily="18" charset="0"/>
              </a:rPr>
              <a:t>Array:</a:t>
            </a:r>
            <a:r>
              <a:rPr lang="en-US" sz="1100" dirty="0">
                <a:latin typeface="Times" pitchFamily="18" charset="0"/>
              </a:rPr>
              <a:t> Arrays group data elements of the same type. An array consists of elements and dimensions. Elements are the data that make up the array, and a dimension is the length, height, or depth of an array. An array can have one or more dimensions and as many as (2</a:t>
            </a:r>
            <a:r>
              <a:rPr lang="en-US" sz="1100" baseline="30000" dirty="0">
                <a:latin typeface="Times" pitchFamily="18" charset="0"/>
              </a:rPr>
              <a:t>31</a:t>
            </a:r>
            <a:r>
              <a:rPr lang="en-US" sz="1100" dirty="0">
                <a:latin typeface="Times" pitchFamily="18" charset="0"/>
              </a:rPr>
              <a:t>) – 1 elements per dimension, memory permitting. </a:t>
            </a:r>
          </a:p>
          <a:p>
            <a:pPr marL="259158" lvl="1" indent="-257506">
              <a:spcBef>
                <a:spcPct val="0"/>
              </a:spcBef>
              <a:spcAft>
                <a:spcPct val="30000"/>
              </a:spcAft>
              <a:buFontTx/>
              <a:buChar char="•"/>
              <a:tabLst>
                <a:tab pos="237698" algn="l"/>
              </a:tabLst>
            </a:pPr>
            <a:r>
              <a:rPr lang="en-US" sz="1100" b="1" dirty="0">
                <a:latin typeface="Times" pitchFamily="18" charset="0"/>
              </a:rPr>
              <a:t>Cluster:</a:t>
            </a:r>
            <a:r>
              <a:rPr lang="en-US" sz="1100" dirty="0">
                <a:latin typeface="Times" pitchFamily="18" charset="0"/>
              </a:rPr>
              <a:t> Clusters group data elements of mixed types, such as a bundle of wires in a telephone cable, where each wire in the cable represents a different element of the cluster.</a:t>
            </a:r>
          </a:p>
          <a:p>
            <a:pPr>
              <a:spcBef>
                <a:spcPct val="0"/>
              </a:spcBef>
              <a:spcAft>
                <a:spcPct val="30000"/>
              </a:spcAft>
              <a:tabLst>
                <a:tab pos="237698" algn="l"/>
              </a:tabLst>
            </a:pPr>
            <a:r>
              <a:rPr lang="en-US" sz="1100" dirty="0">
                <a:latin typeface="Times" pitchFamily="18" charset="0"/>
              </a:rPr>
              <a:t>See </a:t>
            </a:r>
            <a:r>
              <a:rPr lang="en-US" sz="1100" b="1" dirty="0" err="1">
                <a:latin typeface="Times" pitchFamily="18" charset="0"/>
              </a:rPr>
              <a:t>Help»Search</a:t>
            </a:r>
            <a:r>
              <a:rPr lang="en-US" sz="1100" b="1" dirty="0">
                <a:latin typeface="Times" pitchFamily="18" charset="0"/>
              </a:rPr>
              <a:t> the LabVIEW Help… </a:t>
            </a:r>
            <a:r>
              <a:rPr lang="en-US" sz="1100" dirty="0">
                <a:latin typeface="Times" pitchFamily="18" charset="0"/>
              </a:rPr>
              <a:t>for more information. The </a:t>
            </a:r>
            <a:r>
              <a:rPr lang="en-US" sz="1100" i="1" dirty="0">
                <a:latin typeface="Times" pitchFamily="18" charset="0"/>
              </a:rPr>
              <a:t>LabVIEW User Manual</a:t>
            </a:r>
            <a:r>
              <a:rPr lang="en-US" sz="1100" dirty="0">
                <a:latin typeface="Times" pitchFamily="18" charset="0"/>
              </a:rPr>
              <a:t> on </a:t>
            </a:r>
            <a:r>
              <a:rPr lang="en-US" sz="1000" dirty="0">
                <a:latin typeface="Courier New" pitchFamily="49" charset="0"/>
              </a:rPr>
              <a:t>ni.com</a:t>
            </a:r>
            <a:r>
              <a:rPr lang="en-US" sz="1100" dirty="0">
                <a:latin typeface="Times" pitchFamily="18" charset="0"/>
              </a:rPr>
              <a:t> provides additional references for data types found in LabVIEW.</a:t>
            </a:r>
          </a:p>
          <a:p>
            <a:pPr lvl="2">
              <a:spcAft>
                <a:spcPct val="30000"/>
              </a:spcAft>
              <a:buFontTx/>
              <a:buChar char="•"/>
              <a:tabLst>
                <a:tab pos="237698" algn="l"/>
              </a:tabLst>
            </a:pPr>
            <a:endParaRPr lang="en-US" sz="1100" dirty="0">
              <a:latin typeface="Times" pitchFamily="18" charset="0"/>
            </a:endParaRPr>
          </a:p>
        </p:txBody>
      </p:sp>
      <p:sp>
        <p:nvSpPr>
          <p:cNvPr id="206852" name="Text Box 4"/>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69	 Introduction to LabVIEW Hands-On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pPr>
              <a:tabLst>
                <a:tab pos="475397" algn="l"/>
              </a:tabLst>
            </a:pPr>
            <a:r>
              <a:rPr lang="en-US" sz="1100" dirty="0">
                <a:latin typeface="Times" pitchFamily="18" charset="0"/>
              </a:rPr>
              <a:t>LabVIEW follows a dataflow model for running </a:t>
            </a:r>
            <a:r>
              <a:rPr lang="en-US" sz="1100" dirty="0" err="1">
                <a:latin typeface="Times" pitchFamily="18" charset="0"/>
              </a:rPr>
              <a:t>VIs.</a:t>
            </a:r>
            <a:r>
              <a:rPr lang="en-US" sz="1100" dirty="0">
                <a:latin typeface="Times" pitchFamily="18" charset="0"/>
              </a:rPr>
              <a:t> A block diagram node executes when all its inputs are available. When a node completes execution, it supplies data to its output terminals and passes the output data to the next node in the dataflow path. Visual Basic, C++, JAVA, and most other text-based programming languages follow a control flow model of program execution. In control flow, the sequential order of program elements determines the execution order of a program.</a:t>
            </a:r>
          </a:p>
          <a:p>
            <a:pPr>
              <a:tabLst>
                <a:tab pos="475397" algn="l"/>
              </a:tabLst>
            </a:pPr>
            <a:r>
              <a:rPr lang="en-US" sz="1100" dirty="0">
                <a:latin typeface="Times" pitchFamily="18" charset="0"/>
              </a:rPr>
              <a:t>Consider the block diagram above. It adds two numbers and then multiplies by 2 from the result of the addition. In this case, the block diagram executes from left to right, not because the objects are placed in that order but because one of the inputs of the Multiply function is not valid until the Add function has finished executing and passed the data to the Multiply function. Remember that a node executes only when data are available at all of its input terminals, and it supplies data to its output terminals only when it finishes execution. In the second piece of code, the Simulate Signal Express VI receives input from the controls and passes its result to the graph. </a:t>
            </a:r>
          </a:p>
          <a:p>
            <a:pPr>
              <a:tabLst>
                <a:tab pos="475397" algn="l"/>
              </a:tabLst>
            </a:pPr>
            <a:r>
              <a:rPr lang="en-US" sz="1100" dirty="0">
                <a:latin typeface="Times" pitchFamily="18" charset="0"/>
              </a:rPr>
              <a:t>You may consider the add-multiply and the simulate signal code to coexist on the same block diagram in parallel. This means that they begin executing at the same time and run independently of one another. If the computer running this code had multiple processors, these two pieces of code could run independently of one another (each on its own processor) without any additional coding.</a:t>
            </a: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26	ni.com</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Rot="1" noChangeAspect="1" noChangeArrowheads="1" noTextEdit="1"/>
          </p:cNvSpPr>
          <p:nvPr>
            <p:ph type="sldImg"/>
          </p:nvPr>
        </p:nvSpPr>
        <p:spPr>
          <a:ln/>
        </p:spPr>
      </p:sp>
      <p:sp>
        <p:nvSpPr>
          <p:cNvPr id="667651" name="Rectangle 3"/>
          <p:cNvSpPr>
            <a:spLocks noGrp="1" noChangeArrowheads="1"/>
          </p:cNvSpPr>
          <p:nvPr>
            <p:ph type="body" idx="1"/>
          </p:nvPr>
        </p:nvSpPr>
        <p:spPr>
          <a:xfrm>
            <a:off x="974144" y="4560570"/>
            <a:ext cx="5464756" cy="4316730"/>
          </a:xfrm>
        </p:spPr>
        <p:txBody>
          <a:bodyPr/>
          <a:lstStyle/>
          <a:p>
            <a:pPr defTabSz="475397">
              <a:tabLst>
                <a:tab pos="237698" algn="l"/>
              </a:tabLst>
            </a:pPr>
            <a:r>
              <a:rPr lang="en-US" sz="1100" dirty="0">
                <a:latin typeface="Times" pitchFamily="18" charset="0"/>
              </a:rPr>
              <a:t>When your VI is not executable, a broken arrow is displayed in the </a:t>
            </a:r>
            <a:r>
              <a:rPr lang="en-US" sz="1100" b="1" dirty="0">
                <a:latin typeface="Times" pitchFamily="18" charset="0"/>
              </a:rPr>
              <a:t>Run</a:t>
            </a:r>
            <a:r>
              <a:rPr lang="en-US" sz="1100" dirty="0">
                <a:latin typeface="Times" pitchFamily="18" charset="0"/>
              </a:rPr>
              <a:t> button in the palette.</a:t>
            </a:r>
          </a:p>
          <a:p>
            <a:pPr marL="247602" lvl="1" indent="-245952" defTabSz="475397">
              <a:buFontTx/>
              <a:buChar char="•"/>
              <a:tabLst>
                <a:tab pos="237698" algn="l"/>
              </a:tabLst>
            </a:pPr>
            <a:r>
              <a:rPr lang="en-US" sz="1100" b="1" dirty="0">
                <a:latin typeface="Times" pitchFamily="18" charset="0"/>
              </a:rPr>
              <a:t>Finding Errors</a:t>
            </a:r>
            <a:r>
              <a:rPr lang="en-US" sz="1100" dirty="0">
                <a:latin typeface="Times" pitchFamily="18" charset="0"/>
              </a:rPr>
              <a:t>: To list errors, click on the broken arrow. To locate the bad object, click on the error message.</a:t>
            </a:r>
          </a:p>
          <a:p>
            <a:pPr marL="247602" lvl="1" indent="-245952" defTabSz="475397">
              <a:buFontTx/>
              <a:buChar char="•"/>
              <a:tabLst>
                <a:tab pos="237698" algn="l"/>
              </a:tabLst>
            </a:pPr>
            <a:r>
              <a:rPr lang="en-US" sz="1100" b="1" dirty="0">
                <a:latin typeface="Times" pitchFamily="18" charset="0"/>
              </a:rPr>
              <a:t>Execution Highlighting</a:t>
            </a:r>
            <a:r>
              <a:rPr lang="en-US" sz="1100" dirty="0">
                <a:latin typeface="Times" pitchFamily="18" charset="0"/>
              </a:rPr>
              <a:t>: Animates the diagram and traces the flow of the data, allowing you to view intermediate values. Click on the </a:t>
            </a:r>
            <a:r>
              <a:rPr lang="en-US" sz="1100" b="1" dirty="0">
                <a:latin typeface="Times" pitchFamily="18" charset="0"/>
              </a:rPr>
              <a:t>light bulb</a:t>
            </a:r>
            <a:r>
              <a:rPr lang="en-US" sz="1100" dirty="0">
                <a:latin typeface="Times" pitchFamily="18" charset="0"/>
              </a:rPr>
              <a:t> on the toolbar.</a:t>
            </a:r>
          </a:p>
          <a:p>
            <a:pPr marL="247602" lvl="1" indent="-245952" defTabSz="475397">
              <a:buFontTx/>
              <a:buChar char="•"/>
              <a:tabLst>
                <a:tab pos="237698" algn="l"/>
              </a:tabLst>
            </a:pPr>
            <a:r>
              <a:rPr lang="en-US" sz="1100" b="1" dirty="0">
                <a:latin typeface="Times" pitchFamily="18" charset="0"/>
              </a:rPr>
              <a:t>Probe</a:t>
            </a:r>
            <a:r>
              <a:rPr lang="en-US" sz="1100" dirty="0">
                <a:latin typeface="Times" pitchFamily="18" charset="0"/>
              </a:rPr>
              <a:t>: Used to view values in arrays and clusters. Click on wires with the </a:t>
            </a:r>
            <a:r>
              <a:rPr lang="en-US" sz="1100" b="1" dirty="0">
                <a:latin typeface="Times" pitchFamily="18" charset="0"/>
              </a:rPr>
              <a:t>Probe </a:t>
            </a:r>
            <a:r>
              <a:rPr lang="en-US" sz="1100" dirty="0">
                <a:latin typeface="Times" pitchFamily="18" charset="0"/>
              </a:rPr>
              <a:t>tool or right-click on the wire to set probes.</a:t>
            </a:r>
          </a:p>
          <a:p>
            <a:pPr marL="247602" lvl="1" indent="-245952" defTabSz="475397">
              <a:buFontTx/>
              <a:buChar char="•"/>
              <a:tabLst>
                <a:tab pos="237698" algn="l"/>
              </a:tabLst>
            </a:pPr>
            <a:r>
              <a:rPr lang="en-US" sz="1100" b="1" dirty="0">
                <a:latin typeface="Times" pitchFamily="18" charset="0"/>
              </a:rPr>
              <a:t>Retain Wire Values</a:t>
            </a:r>
            <a:r>
              <a:rPr lang="en-US" sz="1100" dirty="0">
                <a:latin typeface="Times" pitchFamily="18" charset="0"/>
              </a:rPr>
              <a:t>: Used with probes to view the values from the last iteration of the program. </a:t>
            </a:r>
          </a:p>
          <a:p>
            <a:pPr marL="247602" lvl="1" indent="-245952" defTabSz="475397">
              <a:buFontTx/>
              <a:buChar char="•"/>
              <a:tabLst>
                <a:tab pos="237698" algn="l"/>
              </a:tabLst>
            </a:pPr>
            <a:r>
              <a:rPr lang="en-US" sz="1100" b="1" dirty="0">
                <a:latin typeface="Times" pitchFamily="18" charset="0"/>
              </a:rPr>
              <a:t>Breakpoint</a:t>
            </a:r>
            <a:r>
              <a:rPr lang="en-US" sz="1100" dirty="0">
                <a:latin typeface="Times" pitchFamily="18" charset="0"/>
              </a:rPr>
              <a:t>: Sets pauses at different locations on the diagram. Click on wires or objects with the </a:t>
            </a:r>
            <a:r>
              <a:rPr lang="en-US" sz="1100" b="1" dirty="0">
                <a:latin typeface="Times" pitchFamily="18" charset="0"/>
              </a:rPr>
              <a:t>Breakpoint </a:t>
            </a:r>
            <a:r>
              <a:rPr lang="en-US" sz="1100" dirty="0">
                <a:latin typeface="Times" pitchFamily="18" charset="0"/>
              </a:rPr>
              <a:t>tool to set breakpoints.</a:t>
            </a: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27	 Introduction to LabVIEW Hands-On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body" idx="1"/>
          </p:nvPr>
        </p:nvSpPr>
        <p:spPr>
          <a:xfrm>
            <a:off x="1066800" y="609600"/>
            <a:ext cx="5385168" cy="8343509"/>
          </a:xfrm>
        </p:spPr>
        <p:txBody>
          <a:bodyPr/>
          <a:lstStyle/>
          <a:p>
            <a:pPr marL="237698" indent="-237698">
              <a:tabLst>
                <a:tab pos="237698" algn="l"/>
                <a:tab pos="475397" algn="l"/>
              </a:tabLst>
            </a:pPr>
            <a:r>
              <a:rPr lang="en-US" sz="1100" b="1" dirty="0">
                <a:latin typeface="Times" pitchFamily="18" charset="0"/>
              </a:rPr>
              <a:t>Exercise 1.2 – Acquiring a Signal with DAQ (Track A)</a:t>
            </a:r>
          </a:p>
          <a:p>
            <a:pPr marL="237698" indent="-237698">
              <a:tabLst>
                <a:tab pos="237698" algn="l"/>
                <a:tab pos="475397" algn="l"/>
              </a:tabLst>
            </a:pPr>
            <a:endParaRPr lang="en-US" sz="1100" b="1" dirty="0">
              <a:latin typeface="Times" pitchFamily="18" charset="0"/>
            </a:endParaRPr>
          </a:p>
          <a:p>
            <a:pPr marL="237698" indent="-237698">
              <a:spcBef>
                <a:spcPct val="0"/>
              </a:spcBef>
              <a:tabLst>
                <a:tab pos="237698" algn="l"/>
                <a:tab pos="475397" algn="l"/>
              </a:tabLst>
            </a:pPr>
            <a:r>
              <a:rPr lang="en-US" sz="1100" dirty="0">
                <a:latin typeface="Times" pitchFamily="18" charset="0"/>
              </a:rPr>
              <a:t>Complete the following steps to create a VI that acquires data continuously from your </a:t>
            </a:r>
          </a:p>
          <a:p>
            <a:pPr marL="237698" indent="-237698">
              <a:spcBef>
                <a:spcPct val="0"/>
              </a:spcBef>
              <a:tabLst>
                <a:tab pos="237698" algn="l"/>
                <a:tab pos="475397" algn="l"/>
              </a:tabLst>
            </a:pPr>
            <a:r>
              <a:rPr lang="en-US" sz="1100" dirty="0">
                <a:latin typeface="Times" pitchFamily="18" charset="0"/>
              </a:rPr>
              <a:t>DAQ device. </a:t>
            </a:r>
          </a:p>
          <a:p>
            <a:pPr marL="239349" lvl="1" indent="-237698">
              <a:buFontTx/>
              <a:buAutoNum type="arabicPeriod"/>
              <a:tabLst>
                <a:tab pos="237698" algn="l"/>
                <a:tab pos="475397" algn="l"/>
              </a:tabLst>
            </a:pPr>
            <a:r>
              <a:rPr lang="en-US" sz="1100" dirty="0">
                <a:latin typeface="Times" pitchFamily="18" charset="0"/>
              </a:rPr>
              <a:t>Launch </a:t>
            </a:r>
            <a:r>
              <a:rPr lang="en-US" sz="1100" dirty="0" err="1">
                <a:latin typeface="Times" pitchFamily="18" charset="0"/>
              </a:rPr>
              <a:t>LabVIEW</a:t>
            </a:r>
            <a:r>
              <a:rPr lang="en-US" sz="1100" dirty="0">
                <a:latin typeface="Times" pitchFamily="18" charset="0"/>
              </a:rPr>
              <a:t>.</a:t>
            </a:r>
          </a:p>
          <a:p>
            <a:pPr marL="237698" indent="-237698">
              <a:tabLst>
                <a:tab pos="237698" algn="l"/>
                <a:tab pos="475397" algn="l"/>
              </a:tabLst>
            </a:pPr>
            <a:r>
              <a:rPr lang="en-US" sz="1100" dirty="0">
                <a:latin typeface="Times" pitchFamily="18" charset="0"/>
              </a:rPr>
              <a:t>2. 	In the </a:t>
            </a:r>
            <a:r>
              <a:rPr lang="en-US" sz="1100" b="1" dirty="0">
                <a:latin typeface="Times" pitchFamily="18" charset="0"/>
              </a:rPr>
              <a:t>Getting Started</a:t>
            </a:r>
            <a:r>
              <a:rPr lang="en-US" sz="1100" dirty="0">
                <a:latin typeface="Times" pitchFamily="18" charset="0"/>
              </a:rPr>
              <a:t> window, click the </a:t>
            </a:r>
            <a:r>
              <a:rPr lang="en-US" sz="1100" b="1" dirty="0" err="1">
                <a:latin typeface="Times" pitchFamily="18" charset="0"/>
              </a:rPr>
              <a:t>File»New</a:t>
            </a:r>
            <a:r>
              <a:rPr lang="en-US" sz="1100" dirty="0">
                <a:latin typeface="Times" pitchFamily="18" charset="0"/>
              </a:rPr>
              <a:t> or        </a:t>
            </a:r>
            <a:r>
              <a:rPr lang="en-US" sz="1100" b="1" dirty="0">
                <a:latin typeface="Times" pitchFamily="18" charset="0"/>
              </a:rPr>
              <a:t>More … </a:t>
            </a:r>
            <a:r>
              <a:rPr lang="en-US" sz="1100" dirty="0">
                <a:latin typeface="Times" pitchFamily="18" charset="0"/>
              </a:rPr>
              <a:t>link to display the </a:t>
            </a:r>
            <a:r>
              <a:rPr lang="en-US" sz="1100" b="1" dirty="0">
                <a:latin typeface="Times" pitchFamily="18" charset="0"/>
              </a:rPr>
              <a:t>New</a:t>
            </a:r>
            <a:r>
              <a:rPr lang="en-US" sz="1100" dirty="0">
                <a:latin typeface="Times" pitchFamily="18" charset="0"/>
              </a:rPr>
              <a:t> dialog box. </a:t>
            </a:r>
          </a:p>
          <a:p>
            <a:pPr marL="237698" indent="-237698">
              <a:tabLst>
                <a:tab pos="237698" algn="l"/>
                <a:tab pos="475397" algn="l"/>
              </a:tabLst>
            </a:pPr>
            <a:r>
              <a:rPr lang="en-US" sz="1100" dirty="0">
                <a:latin typeface="Times" pitchFamily="18" charset="0"/>
              </a:rPr>
              <a:t>3. 	Open a data acquisition template. From the Create New list, select </a:t>
            </a:r>
            <a:r>
              <a:rPr lang="en-US" sz="1100" b="1" dirty="0" err="1">
                <a:latin typeface="Times" pitchFamily="18" charset="0"/>
              </a:rPr>
              <a:t>VI</a:t>
            </a:r>
            <a:r>
              <a:rPr lang="en-US" sz="1100" dirty="0" err="1">
                <a:latin typeface="Times" pitchFamily="18" charset="0"/>
              </a:rPr>
              <a:t>»</a:t>
            </a:r>
            <a:r>
              <a:rPr lang="en-US" sz="1100" b="1" dirty="0" err="1">
                <a:latin typeface="Times" pitchFamily="18" charset="0"/>
              </a:rPr>
              <a:t>From</a:t>
            </a:r>
            <a:r>
              <a:rPr lang="en-US" sz="1100" b="1" dirty="0">
                <a:latin typeface="Times" pitchFamily="18" charset="0"/>
              </a:rPr>
              <a:t> </a:t>
            </a:r>
            <a:r>
              <a:rPr lang="en-US" sz="1100" b="1" dirty="0" err="1">
                <a:latin typeface="Times" pitchFamily="18" charset="0"/>
              </a:rPr>
              <a:t>Templat</a:t>
            </a:r>
            <a:r>
              <a:rPr lang="en-US" sz="1100" dirty="0" err="1">
                <a:latin typeface="Times" pitchFamily="18" charset="0"/>
              </a:rPr>
              <a:t>e</a:t>
            </a:r>
            <a:r>
              <a:rPr lang="en-US" sz="1100" b="1" dirty="0" err="1">
                <a:latin typeface="Times" pitchFamily="18" charset="0"/>
              </a:rPr>
              <a:t>»DAQ»Data</a:t>
            </a:r>
            <a:r>
              <a:rPr lang="en-US" sz="1100" b="1" dirty="0">
                <a:latin typeface="Times" pitchFamily="18" charset="0"/>
              </a:rPr>
              <a:t> Acquisition with NI-DAQmx.vi</a:t>
            </a:r>
            <a:r>
              <a:rPr lang="en-US" sz="1100" dirty="0">
                <a:latin typeface="Times" pitchFamily="18" charset="0"/>
              </a:rPr>
              <a:t> and click “OK.” </a:t>
            </a:r>
          </a:p>
          <a:p>
            <a:pPr marL="237698" indent="-237698">
              <a:tabLst>
                <a:tab pos="237698" algn="l"/>
                <a:tab pos="475397" algn="l"/>
              </a:tabLst>
            </a:pPr>
            <a:r>
              <a:rPr lang="en-US" sz="1100" dirty="0">
                <a:latin typeface="Times" pitchFamily="18" charset="0"/>
              </a:rPr>
              <a:t>4. 	Display the block diagram by clicking it or by selecting </a:t>
            </a:r>
            <a:r>
              <a:rPr lang="en-US" sz="1100" b="1" dirty="0" err="1">
                <a:latin typeface="Times" pitchFamily="18" charset="0"/>
              </a:rPr>
              <a:t>Window»</a:t>
            </a:r>
            <a:r>
              <a:rPr lang="en-US" sz="1100" b="1" dirty="0" err="1">
                <a:latin typeface="Times" pitchFamily="18" charset="0"/>
                <a:cs typeface="Times New Roman" pitchFamily="18" charset="0"/>
              </a:rPr>
              <a:t>Show</a:t>
            </a:r>
            <a:r>
              <a:rPr lang="en-US" sz="1100" b="1" dirty="0">
                <a:latin typeface="Times" pitchFamily="18" charset="0"/>
                <a:cs typeface="Times New Roman" pitchFamily="18" charset="0"/>
              </a:rPr>
              <a:t> Block Diagram</a:t>
            </a:r>
            <a:r>
              <a:rPr lang="en-US" sz="1100" dirty="0">
                <a:latin typeface="Times" pitchFamily="18" charset="0"/>
                <a:cs typeface="Times New Roman" pitchFamily="18" charset="0"/>
              </a:rPr>
              <a:t>. Read the instructions written there about how to complete the program. </a:t>
            </a:r>
            <a:endParaRPr lang="en-US" sz="1100" dirty="0">
              <a:latin typeface="Times" pitchFamily="18" charset="0"/>
            </a:endParaRPr>
          </a:p>
          <a:p>
            <a:pPr marL="237698" indent="-237698">
              <a:tabLst>
                <a:tab pos="237698" algn="l"/>
                <a:tab pos="475397" algn="l"/>
              </a:tabLst>
            </a:pPr>
            <a:r>
              <a:rPr lang="en-US" sz="1100" dirty="0">
                <a:latin typeface="Times" pitchFamily="18" charset="0"/>
              </a:rPr>
              <a:t>5. 	Double-click the DAQ Assistant to launch the configuration wizard. </a:t>
            </a:r>
          </a:p>
          <a:p>
            <a:pPr marL="239349" lvl="1" indent="-237698">
              <a:buFontTx/>
              <a:buAutoNum type="arabicPeriod" startAt="6"/>
              <a:tabLst>
                <a:tab pos="237698" algn="l"/>
                <a:tab pos="475397" algn="l"/>
              </a:tabLst>
            </a:pPr>
            <a:r>
              <a:rPr lang="en-US" sz="1100" dirty="0">
                <a:latin typeface="Times" pitchFamily="18" charset="0"/>
              </a:rPr>
              <a:t>Configure an analog input operation. </a:t>
            </a:r>
          </a:p>
          <a:p>
            <a:pPr marL="237698" indent="-237698">
              <a:tabLst>
                <a:tab pos="237698" algn="l"/>
                <a:tab pos="475397" algn="l"/>
              </a:tabLst>
            </a:pPr>
            <a:r>
              <a:rPr lang="en-US" sz="1100" dirty="0">
                <a:latin typeface="Times" pitchFamily="18" charset="0"/>
              </a:rPr>
              <a:t>	a. 	Choose </a:t>
            </a:r>
            <a:r>
              <a:rPr lang="en-US" sz="1100" b="1" dirty="0">
                <a:latin typeface="Times" pitchFamily="18" charset="0"/>
              </a:rPr>
              <a:t>Acquire </a:t>
            </a:r>
            <a:r>
              <a:rPr lang="en-US" sz="1100" b="1" dirty="0" err="1">
                <a:latin typeface="Times" pitchFamily="18" charset="0"/>
              </a:rPr>
              <a:t>Signals»Analog</a:t>
            </a:r>
            <a:r>
              <a:rPr lang="en-US" sz="1100" b="1" dirty="0">
                <a:latin typeface="Times" pitchFamily="18" charset="0"/>
              </a:rPr>
              <a:t> </a:t>
            </a:r>
            <a:r>
              <a:rPr lang="en-US" sz="1100" b="1" dirty="0" err="1">
                <a:latin typeface="Times" pitchFamily="18" charset="0"/>
              </a:rPr>
              <a:t>Input»</a:t>
            </a:r>
            <a:r>
              <a:rPr lang="en-US" sz="1100" b="1" dirty="0" err="1">
                <a:latin typeface="Times" pitchFamily="18" charset="0"/>
                <a:cs typeface="Times New Roman" pitchFamily="18" charset="0"/>
              </a:rPr>
              <a:t>Voltage</a:t>
            </a:r>
            <a:r>
              <a:rPr lang="en-US" sz="1100" dirty="0">
                <a:latin typeface="Times" pitchFamily="18" charset="0"/>
                <a:cs typeface="Times New Roman" pitchFamily="18" charset="0"/>
              </a:rPr>
              <a:t>. </a:t>
            </a:r>
          </a:p>
          <a:p>
            <a:pPr marL="237698" indent="-237698">
              <a:tabLst>
                <a:tab pos="237698" algn="l"/>
                <a:tab pos="475397" algn="l"/>
              </a:tabLst>
            </a:pPr>
            <a:r>
              <a:rPr lang="en-US" sz="1100" dirty="0">
                <a:latin typeface="Times" pitchFamily="18" charset="0"/>
                <a:cs typeface="Times New Roman" pitchFamily="18" charset="0"/>
              </a:rPr>
              <a:t>	b. 	Choose </a:t>
            </a:r>
            <a:r>
              <a:rPr lang="en-US" sz="1100" b="1" dirty="0">
                <a:latin typeface="Times" pitchFamily="18" charset="0"/>
                <a:cs typeface="Times New Roman" pitchFamily="18" charset="0"/>
              </a:rPr>
              <a:t>Dev1 (USB-6009)»ai0</a:t>
            </a:r>
            <a:r>
              <a:rPr lang="en-US" sz="1100" dirty="0">
                <a:latin typeface="Times" pitchFamily="18" charset="0"/>
                <a:cs typeface="Times New Roman" pitchFamily="18" charset="0"/>
              </a:rPr>
              <a:t> to acquire data on analog input channel 0 	and 	click “Finish.” </a:t>
            </a:r>
          </a:p>
          <a:p>
            <a:pPr marL="237698" indent="-237698">
              <a:tabLst>
                <a:tab pos="237698" algn="l"/>
                <a:tab pos="475397" algn="l"/>
              </a:tabLst>
            </a:pPr>
            <a:r>
              <a:rPr lang="en-US" sz="1100" dirty="0">
                <a:latin typeface="Times" pitchFamily="18" charset="0"/>
                <a:cs typeface="Times New Roman" pitchFamily="18" charset="0"/>
              </a:rPr>
              <a:t>	c. 	In the next window, define the parameters of your analog input operation. 	To choose an input range that works well with your microphone, on the settings 	tab enter </a:t>
            </a:r>
            <a:r>
              <a:rPr lang="en-US" sz="1100" b="1" dirty="0">
                <a:latin typeface="Times" pitchFamily="18" charset="0"/>
                <a:cs typeface="Times New Roman" pitchFamily="18" charset="0"/>
              </a:rPr>
              <a:t>2 V</a:t>
            </a:r>
            <a:r>
              <a:rPr lang="en-US" sz="1100" dirty="0">
                <a:latin typeface="Times" pitchFamily="18" charset="0"/>
                <a:cs typeface="Times New Roman" pitchFamily="18" charset="0"/>
              </a:rPr>
              <a:t> for the maximum and </a:t>
            </a:r>
            <a:r>
              <a:rPr lang="en-US" sz="1100" b="1" dirty="0">
                <a:latin typeface="Times" pitchFamily="18" charset="0"/>
                <a:cs typeface="Times New Roman" pitchFamily="18" charset="0"/>
              </a:rPr>
              <a:t>–2 V</a:t>
            </a:r>
            <a:r>
              <a:rPr lang="en-US" sz="1100" dirty="0">
                <a:latin typeface="Times" pitchFamily="18" charset="0"/>
                <a:cs typeface="Times New Roman" pitchFamily="18" charset="0"/>
              </a:rPr>
              <a:t> for the minimum. Under timing settings	choose “Continuous” for the acquisition mode and enter </a:t>
            </a:r>
            <a:r>
              <a:rPr lang="en-US" sz="1100" b="1" dirty="0">
                <a:latin typeface="Times" pitchFamily="18" charset="0"/>
                <a:cs typeface="Times New Roman" pitchFamily="18" charset="0"/>
              </a:rPr>
              <a:t>10000 </a:t>
            </a:r>
            <a:r>
              <a:rPr lang="en-US" sz="1100" dirty="0">
                <a:latin typeface="Times" pitchFamily="18" charset="0"/>
                <a:cs typeface="Times New Roman" pitchFamily="18" charset="0"/>
              </a:rPr>
              <a:t>for  the rate. Leave 	all other choices set to their default values. Click  “OK”  to exit the wizard.</a:t>
            </a:r>
          </a:p>
          <a:p>
            <a:pPr marL="239349" lvl="1" indent="-237698">
              <a:buFontTx/>
              <a:buAutoNum type="arabicPeriod" startAt="7"/>
              <a:tabLst>
                <a:tab pos="237698" algn="l"/>
                <a:tab pos="475397" algn="l"/>
              </a:tabLst>
            </a:pPr>
            <a:r>
              <a:rPr lang="en-US" sz="1100" dirty="0">
                <a:latin typeface="Times" pitchFamily="18" charset="0"/>
                <a:cs typeface="Times New Roman" pitchFamily="18" charset="0"/>
              </a:rPr>
              <a:t>Place the Filter Express VI to the right of the DAQ Assistant on the block diagram. From the Functions palette, select </a:t>
            </a:r>
            <a:r>
              <a:rPr lang="en-US" sz="1100" b="1" dirty="0" err="1">
                <a:latin typeface="Times" pitchFamily="18" charset="0"/>
                <a:cs typeface="Times New Roman" pitchFamily="18" charset="0"/>
              </a:rPr>
              <a:t>Express»Signal</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Analysis</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Filter</a:t>
            </a:r>
            <a:r>
              <a:rPr lang="en-US" sz="1100" b="1" dirty="0">
                <a:latin typeface="Times" pitchFamily="18" charset="0"/>
                <a:cs typeface="Times New Roman" pitchFamily="18" charset="0"/>
              </a:rPr>
              <a:t> </a:t>
            </a:r>
            <a:r>
              <a:rPr lang="en-US" sz="1100" dirty="0">
                <a:latin typeface="Times" pitchFamily="18" charset="0"/>
                <a:cs typeface="Times New Roman" pitchFamily="18" charset="0"/>
              </a:rPr>
              <a:t>and place it on the block diagram inside the while loop. When you bring up the Functions palette, press the small pushpin in the upper left-hand corner of the palette. This tacks down the palette so that it doesn’t disappear. This step is omitted in the following exercises, but you should repeat it. In the configuration window under </a:t>
            </a:r>
            <a:r>
              <a:rPr lang="en-US" sz="1100" b="1" dirty="0">
                <a:latin typeface="Times" pitchFamily="18" charset="0"/>
                <a:cs typeface="Times New Roman" pitchFamily="18" charset="0"/>
              </a:rPr>
              <a:t>Filtering Type</a:t>
            </a:r>
            <a:r>
              <a:rPr lang="en-US" sz="1100" dirty="0">
                <a:latin typeface="Times" pitchFamily="18" charset="0"/>
                <a:cs typeface="Times New Roman" pitchFamily="18" charset="0"/>
              </a:rPr>
              <a:t>, choose “</a:t>
            </a:r>
            <a:r>
              <a:rPr lang="en-US" sz="1100" dirty="0" err="1">
                <a:latin typeface="Times" pitchFamily="18" charset="0"/>
                <a:cs typeface="Times New Roman" pitchFamily="18" charset="0"/>
              </a:rPr>
              <a:t>Highpass</a:t>
            </a:r>
            <a:r>
              <a:rPr lang="en-US" sz="1100" b="1" dirty="0">
                <a:latin typeface="Times" pitchFamily="18" charset="0"/>
                <a:cs typeface="Times New Roman" pitchFamily="18" charset="0"/>
              </a:rPr>
              <a:t>.</a:t>
            </a:r>
            <a:r>
              <a:rPr lang="en-US" sz="1100" dirty="0">
                <a:latin typeface="Times" pitchFamily="18" charset="0"/>
                <a:cs typeface="Times New Roman" pitchFamily="18" charset="0"/>
              </a:rPr>
              <a:t>” Under </a:t>
            </a:r>
            <a:r>
              <a:rPr lang="en-US" sz="1100" b="1" dirty="0">
                <a:latin typeface="Times" pitchFamily="18" charset="0"/>
                <a:cs typeface="Times New Roman" pitchFamily="18" charset="0"/>
              </a:rPr>
              <a:t>Cutoff Frequency</a:t>
            </a:r>
            <a:r>
              <a:rPr lang="en-US" sz="1100" dirty="0">
                <a:latin typeface="Times" pitchFamily="18" charset="0"/>
                <a:cs typeface="Times New Roman" pitchFamily="18" charset="0"/>
              </a:rPr>
              <a:t>, use a value of </a:t>
            </a:r>
            <a:r>
              <a:rPr lang="en-US" sz="1100" b="1" dirty="0">
                <a:latin typeface="Times" pitchFamily="18" charset="0"/>
                <a:cs typeface="Times New Roman" pitchFamily="18" charset="0"/>
              </a:rPr>
              <a:t>300 Hz</a:t>
            </a:r>
            <a:r>
              <a:rPr lang="en-US" sz="1100" dirty="0">
                <a:latin typeface="Times" pitchFamily="18" charset="0"/>
                <a:cs typeface="Times New Roman" pitchFamily="18" charset="0"/>
              </a:rPr>
              <a:t>. Click “OK.” </a:t>
            </a:r>
          </a:p>
          <a:p>
            <a:pPr marL="237698" indent="-237698">
              <a:buFontTx/>
              <a:buAutoNum type="arabicPeriod" startAt="7"/>
              <a:tabLst>
                <a:tab pos="237698" algn="l"/>
                <a:tab pos="475397" algn="l"/>
              </a:tabLst>
            </a:pPr>
            <a:endParaRPr lang="en-US" sz="1100" dirty="0">
              <a:latin typeface="Times" pitchFamily="18" charset="0"/>
              <a:cs typeface="Times New Roman" pitchFamily="18" charset="0"/>
            </a:endParaRPr>
          </a:p>
          <a:p>
            <a:pPr marL="237698" indent="-237698">
              <a:buFontTx/>
              <a:buAutoNum type="arabicPeriod" startAt="7"/>
              <a:tabLst>
                <a:tab pos="237698" algn="l"/>
                <a:tab pos="475397" algn="l"/>
              </a:tabLst>
            </a:pPr>
            <a:endParaRPr lang="en-US" sz="1100" dirty="0">
              <a:latin typeface="Times" pitchFamily="18" charset="0"/>
              <a:cs typeface="Times New Roman" pitchFamily="18" charset="0"/>
            </a:endParaRPr>
          </a:p>
        </p:txBody>
      </p:sp>
      <p:grpSp>
        <p:nvGrpSpPr>
          <p:cNvPr id="793604" name="Group 4"/>
          <p:cNvGrpSpPr>
            <a:grpSpLocks/>
          </p:cNvGrpSpPr>
          <p:nvPr/>
        </p:nvGrpSpPr>
        <p:grpSpPr bwMode="auto">
          <a:xfrm>
            <a:off x="467987" y="384706"/>
            <a:ext cx="4072482" cy="5606180"/>
            <a:chOff x="199" y="73"/>
            <a:chExt cx="2565" cy="3532"/>
          </a:xfrm>
        </p:grpSpPr>
        <p:sp>
          <p:nvSpPr>
            <p:cNvPr id="793605" name="Line 5"/>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793606" name="Line 6"/>
            <p:cNvSpPr>
              <a:spLocks noChangeShapeType="1"/>
            </p:cNvSpPr>
            <p:nvPr/>
          </p:nvSpPr>
          <p:spPr bwMode="auto">
            <a:xfrm>
              <a:off x="272" y="145"/>
              <a:ext cx="0" cy="3460"/>
            </a:xfrm>
            <a:prstGeom prst="line">
              <a:avLst/>
            </a:prstGeom>
            <a:noFill/>
            <a:ln w="38100">
              <a:solidFill>
                <a:schemeClr val="tx1"/>
              </a:solidFill>
              <a:round/>
              <a:headEnd/>
              <a:tailEnd/>
            </a:ln>
            <a:effectLst/>
          </p:spPr>
          <p:txBody>
            <a:bodyPr/>
            <a:lstStyle/>
            <a:p>
              <a:endParaRPr lang="en-US"/>
            </a:p>
          </p:txBody>
        </p:sp>
        <p:sp>
          <p:nvSpPr>
            <p:cNvPr id="793607" name="Rectangle 7"/>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793608" name="Picture 8"/>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a:effectLst/>
          </p:spPr>
        </p:pic>
      </p:grpSp>
      <p:pic>
        <p:nvPicPr>
          <p:cNvPr id="9" name="Picture 8" descr="folder page 27.jpg"/>
          <p:cNvPicPr>
            <a:picLocks noChangeAspect="1"/>
          </p:cNvPicPr>
          <p:nvPr/>
        </p:nvPicPr>
        <p:blipFill>
          <a:blip r:embed="rId4"/>
          <a:stretch>
            <a:fillRect/>
          </a:stretch>
        </p:blipFill>
        <p:spPr>
          <a:xfrm>
            <a:off x="4495800" y="1638300"/>
            <a:ext cx="219058" cy="167692"/>
          </a:xfrm>
          <a:prstGeom prst="rect">
            <a:avLst/>
          </a:prstGeom>
        </p:spPr>
      </p:pic>
      <p:sp>
        <p:nvSpPr>
          <p:cNvPr id="10"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28	ni.com</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5651" name="Picture 3" descr="DAQ Assistant 2A LV 8"/>
          <p:cNvPicPr>
            <a:picLocks noChangeAspect="1" noChangeArrowheads="1"/>
          </p:cNvPicPr>
          <p:nvPr/>
        </p:nvPicPr>
        <p:blipFill>
          <a:blip r:embed="rId3"/>
          <a:stretch>
            <a:fillRect/>
          </a:stretch>
        </p:blipFill>
        <p:spPr bwMode="auto">
          <a:xfrm>
            <a:off x="3293664" y="3151627"/>
            <a:ext cx="3169037" cy="4489876"/>
          </a:xfrm>
          <a:prstGeom prst="rect">
            <a:avLst/>
          </a:prstGeom>
          <a:noFill/>
        </p:spPr>
      </p:pic>
      <p:sp>
        <p:nvSpPr>
          <p:cNvPr id="795653" name="Rectangle 5"/>
          <p:cNvSpPr>
            <a:spLocks noChangeArrowheads="1"/>
          </p:cNvSpPr>
          <p:nvPr/>
        </p:nvSpPr>
        <p:spPr bwMode="auto">
          <a:xfrm>
            <a:off x="700321" y="501433"/>
            <a:ext cx="6193359" cy="2865563"/>
          </a:xfrm>
          <a:prstGeom prst="rect">
            <a:avLst/>
          </a:prstGeom>
          <a:noFill/>
          <a:ln w="12700" algn="ctr">
            <a:noFill/>
            <a:miter lim="800000"/>
            <a:headEnd/>
            <a:tailEnd/>
          </a:ln>
          <a:effectLst/>
        </p:spPr>
        <p:txBody>
          <a:bodyPr lIns="91426" tIns="45713" rIns="91426" bIns="45713">
            <a:spAutoFit/>
          </a:bodyPr>
          <a:lstStyle/>
          <a:p>
            <a:pPr marL="227794" indent="-227794" algn="l" defTabSz="914478" eaLnBrk="1" hangingPunct="1">
              <a:spcAft>
                <a:spcPct val="30000"/>
              </a:spcAft>
              <a:buFontTx/>
              <a:buAutoNum type="arabicPeriod" startAt="8"/>
              <a:tabLst>
                <a:tab pos="227794" algn="l"/>
                <a:tab pos="457240" algn="l"/>
              </a:tabLst>
            </a:pPr>
            <a:r>
              <a:rPr lang="en-US" sz="1100" b="0" dirty="0">
                <a:latin typeface="Times" pitchFamily="18" charset="0"/>
                <a:cs typeface="Times New Roman" pitchFamily="18" charset="0"/>
              </a:rPr>
              <a:t>Make the following connections on the block diagram by hovering your mouse over the terminal so that it becomes the wiring tool and clicking once on each of the terminals you wish to connect:</a:t>
            </a:r>
          </a:p>
          <a:p>
            <a:pPr marL="227794" indent="-227794" algn="l" defTabSz="914478" eaLnBrk="1" hangingPunct="1">
              <a:spcAft>
                <a:spcPct val="30000"/>
              </a:spcAft>
              <a:tabLst>
                <a:tab pos="227794" algn="l"/>
                <a:tab pos="457240" algn="l"/>
              </a:tabLst>
            </a:pPr>
            <a:r>
              <a:rPr lang="en-US" sz="1100" b="0" dirty="0">
                <a:latin typeface="Times" pitchFamily="18" charset="0"/>
                <a:cs typeface="Times New Roman" pitchFamily="18" charset="0"/>
              </a:rPr>
              <a:t>	a. 	Connect the “Data” output terminal of the DAQ Assistant VI to the “Signal” input of the Filter 	VI. </a:t>
            </a:r>
          </a:p>
          <a:p>
            <a:pPr marL="227794" indent="-227794" algn="l" defTabSz="914478" eaLnBrk="1" hangingPunct="1">
              <a:spcAft>
                <a:spcPct val="30000"/>
              </a:spcAft>
              <a:tabLst>
                <a:tab pos="227794" algn="l"/>
                <a:tab pos="457240" algn="l"/>
              </a:tabLst>
            </a:pPr>
            <a:r>
              <a:rPr lang="en-US" sz="1100" b="0" dirty="0">
                <a:latin typeface="Times" pitchFamily="18" charset="0"/>
                <a:cs typeface="Times New Roman" pitchFamily="18" charset="0"/>
              </a:rPr>
              <a:t> 	b. 	Create a graph indicator for the filtered signal by right-clicking on the “Filtered Signal” output 	terminal and choosing </a:t>
            </a:r>
            <a:r>
              <a:rPr lang="en-US" sz="1100" dirty="0" err="1">
                <a:latin typeface="Times" pitchFamily="18" charset="0"/>
                <a:cs typeface="Times New Roman" pitchFamily="18" charset="0"/>
              </a:rPr>
              <a:t>Create»</a:t>
            </a:r>
            <a:r>
              <a:rPr lang="en-US" sz="1100" dirty="0" err="1">
                <a:latin typeface="Times" pitchFamily="18" charset="0"/>
              </a:rPr>
              <a:t>Graph</a:t>
            </a:r>
            <a:r>
              <a:rPr lang="en-US" sz="1100" dirty="0">
                <a:latin typeface="Times" pitchFamily="18" charset="0"/>
              </a:rPr>
              <a:t> Indicator</a:t>
            </a:r>
            <a:r>
              <a:rPr lang="en-US" sz="1100" b="0" dirty="0">
                <a:latin typeface="Times" pitchFamily="18" charset="0"/>
              </a:rPr>
              <a:t>.</a:t>
            </a:r>
            <a:endParaRPr lang="en-US" sz="1100" b="0" dirty="0">
              <a:latin typeface="Times" pitchFamily="18" charset="0"/>
              <a:cs typeface="Times New Roman" pitchFamily="18" charset="0"/>
            </a:endParaRPr>
          </a:p>
          <a:p>
            <a:pPr marL="227794" indent="-227794" algn="l" defTabSz="914478" eaLnBrk="1" hangingPunct="1">
              <a:spcAft>
                <a:spcPct val="30000"/>
              </a:spcAft>
              <a:buFontTx/>
              <a:buAutoNum type="arabicPeriod" startAt="9"/>
              <a:tabLst>
                <a:tab pos="227794" algn="l"/>
                <a:tab pos="457240" algn="l"/>
              </a:tabLst>
            </a:pPr>
            <a:r>
              <a:rPr lang="en-US" sz="1100" b="0" dirty="0">
                <a:latin typeface="Times" pitchFamily="18" charset="0"/>
                <a:cs typeface="Times New Roman" pitchFamily="18" charset="0"/>
              </a:rPr>
              <a:t>Return to the front panel by selecting </a:t>
            </a:r>
            <a:r>
              <a:rPr lang="en-US" sz="1100" dirty="0" err="1">
                <a:latin typeface="Times" pitchFamily="18" charset="0"/>
                <a:cs typeface="Times New Roman" pitchFamily="18" charset="0"/>
              </a:rPr>
              <a:t>Window»</a:t>
            </a:r>
            <a:r>
              <a:rPr lang="en-US" sz="1100" dirty="0" err="1">
                <a:latin typeface="Times" pitchFamily="18" charset="0"/>
              </a:rPr>
              <a:t>Show</a:t>
            </a:r>
            <a:r>
              <a:rPr lang="en-US" sz="1100" dirty="0">
                <a:latin typeface="Times" pitchFamily="18" charset="0"/>
              </a:rPr>
              <a:t> Front Panel </a:t>
            </a:r>
            <a:r>
              <a:rPr lang="en-US" sz="1100" b="0" dirty="0">
                <a:latin typeface="Times" pitchFamily="18" charset="0"/>
              </a:rPr>
              <a:t>or by pressing </a:t>
            </a:r>
            <a:r>
              <a:rPr lang="en-US" sz="1100" dirty="0">
                <a:latin typeface="Times" pitchFamily="18" charset="0"/>
              </a:rPr>
              <a:t>&lt;Ctrl-E&gt;</a:t>
            </a:r>
            <a:r>
              <a:rPr lang="en-US" sz="1100" b="0" dirty="0">
                <a:latin typeface="Times" pitchFamily="18" charset="0"/>
              </a:rPr>
              <a:t>. </a:t>
            </a:r>
          </a:p>
          <a:p>
            <a:pPr marL="227794" indent="-227794" algn="l" defTabSz="914478" eaLnBrk="1" hangingPunct="1">
              <a:spcAft>
                <a:spcPct val="30000"/>
              </a:spcAft>
              <a:buFontTx/>
              <a:buAutoNum type="arabicPeriod" startAt="9"/>
              <a:tabLst>
                <a:tab pos="227794" algn="l"/>
                <a:tab pos="457240" algn="l"/>
              </a:tabLst>
            </a:pPr>
            <a:r>
              <a:rPr lang="en-US" sz="1100" b="0" dirty="0">
                <a:latin typeface="Times" pitchFamily="18" charset="0"/>
              </a:rPr>
              <a:t>Run your program by clicking the run button. Hum or whistle into the microphone to observe the changing voltage on the graph.</a:t>
            </a:r>
          </a:p>
          <a:p>
            <a:pPr marL="227794" indent="-227794" algn="l" defTabSz="914478" eaLnBrk="1" hangingPunct="1">
              <a:spcAft>
                <a:spcPct val="30000"/>
              </a:spcAft>
              <a:buFontTx/>
              <a:buAutoNum type="arabicPeriod" startAt="9"/>
              <a:tabLst>
                <a:tab pos="227794" algn="l"/>
                <a:tab pos="457240" algn="l"/>
              </a:tabLst>
            </a:pPr>
            <a:r>
              <a:rPr lang="en-US" sz="1100" b="0" dirty="0">
                <a:latin typeface="Times" pitchFamily="18" charset="0"/>
              </a:rPr>
              <a:t>Click </a:t>
            </a:r>
            <a:r>
              <a:rPr lang="en-US" sz="1100" dirty="0">
                <a:latin typeface="Times" pitchFamily="18" charset="0"/>
              </a:rPr>
              <a:t>Stop</a:t>
            </a:r>
            <a:r>
              <a:rPr lang="en-US" sz="1100" b="0" dirty="0">
                <a:latin typeface="Times" pitchFamily="18" charset="0"/>
              </a:rPr>
              <a:t> once you are finished. </a:t>
            </a:r>
            <a:endParaRPr lang="en-US" sz="1100" b="0" dirty="0">
              <a:latin typeface="Times" pitchFamily="18" charset="0"/>
              <a:cs typeface="Times New Roman" pitchFamily="18" charset="0"/>
            </a:endParaRPr>
          </a:p>
          <a:p>
            <a:pPr marL="227794" indent="-227794" algn="l" defTabSz="914478" eaLnBrk="1" hangingPunct="1">
              <a:spcAft>
                <a:spcPct val="30000"/>
              </a:spcAft>
              <a:buFontTx/>
              <a:buAutoNum type="arabicPeriod" startAt="9"/>
              <a:tabLst>
                <a:tab pos="227794" algn="l"/>
                <a:tab pos="457240" algn="l"/>
              </a:tabLst>
            </a:pPr>
            <a:r>
              <a:rPr lang="en-US" sz="1100" b="0" dirty="0">
                <a:latin typeface="Times" pitchFamily="18" charset="0"/>
                <a:cs typeface="Times New Roman" pitchFamily="18" charset="0"/>
              </a:rPr>
              <a:t>Save the VI as “Exercise 2 – Acquire.vi” in your Exercises folder and close it.</a:t>
            </a:r>
          </a:p>
          <a:p>
            <a:pPr marL="227794" indent="-227794" algn="l" defTabSz="914478" eaLnBrk="1" hangingPunct="1">
              <a:spcAft>
                <a:spcPct val="30000"/>
              </a:spcAft>
              <a:tabLst>
                <a:tab pos="227794" algn="l"/>
                <a:tab pos="457240" algn="l"/>
              </a:tabLst>
            </a:pPr>
            <a:r>
              <a:rPr lang="en-US" sz="1100" dirty="0">
                <a:latin typeface="Times" pitchFamily="18" charset="0"/>
                <a:cs typeface="Times New Roman" pitchFamily="18" charset="0"/>
              </a:rPr>
              <a:t>Note</a:t>
            </a:r>
            <a:r>
              <a:rPr lang="en-US" sz="1100" b="0" dirty="0">
                <a:latin typeface="Times" pitchFamily="18" charset="0"/>
                <a:cs typeface="Times New Roman" pitchFamily="18" charset="0"/>
              </a:rPr>
              <a:t>: The solution to this exercise is printed in the back of this manual.</a:t>
            </a:r>
          </a:p>
          <a:p>
            <a:pPr marL="227794" indent="-227794" algn="l" defTabSz="914478" eaLnBrk="1" hangingPunct="1">
              <a:spcBef>
                <a:spcPct val="50000"/>
              </a:spcBef>
              <a:tabLst>
                <a:tab pos="227794" algn="l"/>
                <a:tab pos="457240" algn="l"/>
              </a:tabLst>
            </a:pPr>
            <a:endParaRPr lang="en-US" sz="1100" b="0" dirty="0">
              <a:latin typeface="Times" pitchFamily="18" charset="0"/>
            </a:endParaRPr>
          </a:p>
        </p:txBody>
      </p:sp>
      <p:sp>
        <p:nvSpPr>
          <p:cNvPr id="795654" name="Rectangle 6"/>
          <p:cNvSpPr>
            <a:spLocks noChangeArrowheads="1"/>
          </p:cNvSpPr>
          <p:nvPr/>
        </p:nvSpPr>
        <p:spPr bwMode="auto">
          <a:xfrm>
            <a:off x="854658" y="3380148"/>
            <a:ext cx="2188917" cy="1150829"/>
          </a:xfrm>
          <a:prstGeom prst="rect">
            <a:avLst/>
          </a:prstGeom>
          <a:noFill/>
          <a:ln w="12700" algn="ctr">
            <a:solidFill>
              <a:schemeClr val="tx1"/>
            </a:solidFill>
            <a:miter lim="800000"/>
            <a:headEnd/>
            <a:tailEnd/>
          </a:ln>
          <a:effectLst/>
        </p:spPr>
        <p:txBody>
          <a:bodyPr lIns="91426" tIns="45713" rIns="91426" bIns="45713">
            <a:spAutoFit/>
          </a:bodyPr>
          <a:lstStyle/>
          <a:p>
            <a:pPr algn="l" defTabSz="914478" eaLnBrk="1" hangingPunct="1">
              <a:spcBef>
                <a:spcPct val="50000"/>
              </a:spcBef>
            </a:pPr>
            <a:r>
              <a:rPr lang="en-US" sz="1100" dirty="0">
                <a:latin typeface="Times" pitchFamily="18" charset="0"/>
              </a:rPr>
              <a:t>Tip</a:t>
            </a:r>
            <a:r>
              <a:rPr lang="en-US" sz="1100" b="0" dirty="0">
                <a:latin typeface="Times" pitchFamily="18" charset="0"/>
              </a:rPr>
              <a:t>: You can place the DAQ Assistant on your block diagram from the Functions palette. Right-click the block diagram to open the Functions palette and go to </a:t>
            </a:r>
            <a:r>
              <a:rPr lang="en-US" sz="1100" dirty="0" err="1">
                <a:latin typeface="Times" pitchFamily="18" charset="0"/>
              </a:rPr>
              <a:t>Express»Input</a:t>
            </a:r>
            <a:r>
              <a:rPr lang="en-US" sz="1100" dirty="0">
                <a:latin typeface="Times" pitchFamily="18" charset="0"/>
              </a:rPr>
              <a:t> </a:t>
            </a:r>
            <a:r>
              <a:rPr lang="en-US" sz="1100" b="0" dirty="0">
                <a:latin typeface="Times" pitchFamily="18" charset="0"/>
              </a:rPr>
              <a:t>to find it.</a:t>
            </a:r>
          </a:p>
        </p:txBody>
      </p:sp>
      <p:sp>
        <p:nvSpPr>
          <p:cNvPr id="795655" name="Rectangle 7"/>
          <p:cNvSpPr>
            <a:spLocks noChangeArrowheads="1"/>
          </p:cNvSpPr>
          <p:nvPr/>
        </p:nvSpPr>
        <p:spPr bwMode="auto">
          <a:xfrm>
            <a:off x="2942344" y="8295832"/>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sp>
        <p:nvSpPr>
          <p:cNvPr id="7"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29	 Introduction to LabVIEW Hands-On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2"/>
          <p:cNvSpPr>
            <a:spLocks noGrp="1" noRot="1" noChangeAspect="1" noChangeArrowheads="1" noTextEdit="1"/>
          </p:cNvSpPr>
          <p:nvPr>
            <p:ph type="sldImg"/>
          </p:nvPr>
        </p:nvSpPr>
        <p:spPr>
          <a:xfrm>
            <a:off x="1257300" y="720725"/>
            <a:ext cx="4802188" cy="3602038"/>
          </a:xfrm>
          <a:ln/>
        </p:spPr>
      </p:sp>
      <p:sp>
        <p:nvSpPr>
          <p:cNvPr id="858115" name="Rectangle 3"/>
          <p:cNvSpPr>
            <a:spLocks noGrp="1" noChangeArrowheads="1"/>
          </p:cNvSpPr>
          <p:nvPr>
            <p:ph type="body" idx="1"/>
          </p:nvPr>
        </p:nvSpPr>
        <p:spPr>
          <a:xfrm>
            <a:off x="1045503" y="4558927"/>
            <a:ext cx="5300533" cy="4322184"/>
          </a:xfrm>
        </p:spPr>
        <p:txBody>
          <a:bodyPr/>
          <a:lstStyle/>
          <a:p>
            <a:r>
              <a:rPr lang="en-US" sz="1100" b="1" dirty="0">
                <a:latin typeface="Times" pitchFamily="18" charset="0"/>
              </a:rPr>
              <a:t>Virtual Instrumentation</a:t>
            </a:r>
          </a:p>
          <a:p>
            <a:r>
              <a:rPr lang="en-US" sz="1100" dirty="0">
                <a:latin typeface="Times" pitchFamily="18" charset="0"/>
              </a:rPr>
              <a:t>For more than 30 years, National Instruments has revolutionized the way engineers and scientists in industry, government, and academia approach measurement and automation. Leveraging PCs and commercial technologies, virtual instrumentation increases productivity and lowers costs for test, control, and design applications through easy-to-integrate software, such as NI </a:t>
            </a:r>
            <a:r>
              <a:rPr lang="en-US" sz="1100" dirty="0" err="1">
                <a:latin typeface="Times" pitchFamily="18" charset="0"/>
              </a:rPr>
              <a:t>LabVIEW</a:t>
            </a:r>
            <a:r>
              <a:rPr lang="en-US" sz="1100" dirty="0">
                <a:latin typeface="Times" pitchFamily="18" charset="0"/>
              </a:rPr>
              <a:t>, and modular measurement and control hardware for PXI, PCI, USB, and Ethernet. </a:t>
            </a:r>
          </a:p>
          <a:p>
            <a:r>
              <a:rPr lang="en-US" sz="1100" dirty="0">
                <a:latin typeface="Times" pitchFamily="18" charset="0"/>
              </a:rPr>
              <a:t>With virtual instrumentation, engineers use graphical programming software to create user-defined solutions that meet their specific needs, which is a great alternative to proprietary, fixed-functionality traditional instruments. Additionally, virtual instrumentation capitalizes on the ever-increasing performance of personal computers. For example, in test, measurement, and control, engineers have used virtual instrumentation to downsize automated test equipment (ATE) while experiencing up to a 10 times increase in productivity gains at a fraction of the cost of traditional instrument solutions. Last year 25,000 companies in 90 countries invested in more than 6 million virtual instrumentation channels from National Instruments. </a:t>
            </a:r>
          </a:p>
          <a:p>
            <a:endParaRPr lang="en-US" sz="1100" dirty="0">
              <a:latin typeface="Times" pitchFamily="18" charset="0"/>
            </a:endParaRPr>
          </a:p>
        </p:txBody>
      </p:sp>
      <p:sp>
        <p:nvSpPr>
          <p:cNvPr id="858116"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3	 Introduction to LabVIEW Hands-On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body" idx="1"/>
          </p:nvPr>
        </p:nvSpPr>
        <p:spPr>
          <a:xfrm>
            <a:off x="974144" y="511297"/>
            <a:ext cx="5494697" cy="8369813"/>
          </a:xfrm>
        </p:spPr>
        <p:txBody>
          <a:bodyPr/>
          <a:lstStyle/>
          <a:p>
            <a:pPr marL="237698" indent="-237698">
              <a:lnSpc>
                <a:spcPct val="90000"/>
              </a:lnSpc>
            </a:pPr>
            <a:r>
              <a:rPr lang="en-US" sz="1100" b="1" dirty="0">
                <a:latin typeface="Times" pitchFamily="18" charset="0"/>
              </a:rPr>
              <a:t>Exercise 1.2 – Acquiring a Signal with DAQ (Track B)</a:t>
            </a:r>
          </a:p>
          <a:p>
            <a:pPr marL="237698" indent="-237698">
              <a:lnSpc>
                <a:spcPct val="90000"/>
              </a:lnSpc>
            </a:pPr>
            <a:endParaRPr lang="en-US" sz="1100" dirty="0">
              <a:latin typeface="Times" pitchFamily="18" charset="0"/>
            </a:endParaRPr>
          </a:p>
          <a:p>
            <a:pPr marL="237698" indent="-237698">
              <a:lnSpc>
                <a:spcPct val="90000"/>
              </a:lnSpc>
            </a:pPr>
            <a:r>
              <a:rPr lang="en-US" sz="1100" dirty="0">
                <a:latin typeface="Times" pitchFamily="18" charset="0"/>
              </a:rPr>
              <a:t>Complete the following steps to create a VI that acquires data continuously from your </a:t>
            </a:r>
          </a:p>
          <a:p>
            <a:pPr marL="237698" indent="-237698">
              <a:lnSpc>
                <a:spcPct val="90000"/>
              </a:lnSpc>
              <a:spcBef>
                <a:spcPct val="0"/>
              </a:spcBef>
            </a:pPr>
            <a:r>
              <a:rPr lang="en-US" sz="1100" dirty="0">
                <a:latin typeface="Times" pitchFamily="18" charset="0"/>
              </a:rPr>
              <a:t>simulated DAQ device. </a:t>
            </a:r>
          </a:p>
          <a:p>
            <a:pPr marL="237698" indent="-237698">
              <a:lnSpc>
                <a:spcPct val="90000"/>
              </a:lnSpc>
              <a:spcBef>
                <a:spcPct val="0"/>
              </a:spcBef>
            </a:pPr>
            <a:endParaRPr lang="en-US" sz="1100" dirty="0">
              <a:latin typeface="Times" pitchFamily="18" charset="0"/>
            </a:endParaRPr>
          </a:p>
          <a:p>
            <a:pPr marL="237698" indent="-237698">
              <a:lnSpc>
                <a:spcPct val="90000"/>
              </a:lnSpc>
              <a:buFontTx/>
              <a:buAutoNum type="arabicPeriod"/>
            </a:pPr>
            <a:r>
              <a:rPr lang="en-US" sz="1100" dirty="0">
                <a:latin typeface="Times" pitchFamily="18" charset="0"/>
              </a:rPr>
              <a:t>Launch </a:t>
            </a:r>
            <a:r>
              <a:rPr lang="en-US" sz="1100" dirty="0" err="1">
                <a:latin typeface="Times" pitchFamily="18" charset="0"/>
              </a:rPr>
              <a:t>LabVIEW</a:t>
            </a:r>
            <a:r>
              <a:rPr lang="en-US" sz="1100" dirty="0">
                <a:latin typeface="Times" pitchFamily="18" charset="0"/>
              </a:rPr>
              <a:t>.</a:t>
            </a:r>
          </a:p>
          <a:p>
            <a:pPr marL="237698" indent="-237698">
              <a:lnSpc>
                <a:spcPct val="90000"/>
              </a:lnSpc>
            </a:pPr>
            <a:r>
              <a:rPr lang="en-US" sz="1100" dirty="0">
                <a:latin typeface="Times" pitchFamily="18" charset="0"/>
              </a:rPr>
              <a:t>2. 	In the </a:t>
            </a:r>
            <a:r>
              <a:rPr lang="en-US" sz="1100" b="1" dirty="0">
                <a:latin typeface="Times" pitchFamily="18" charset="0"/>
              </a:rPr>
              <a:t>Getting Started</a:t>
            </a:r>
            <a:r>
              <a:rPr lang="en-US" sz="1100" dirty="0">
                <a:latin typeface="Times" pitchFamily="18" charset="0"/>
              </a:rPr>
              <a:t> window, click the </a:t>
            </a:r>
            <a:r>
              <a:rPr lang="en-US" sz="1100" b="1" dirty="0" err="1">
                <a:latin typeface="Times" pitchFamily="18" charset="0"/>
              </a:rPr>
              <a:t>File»New</a:t>
            </a:r>
            <a:r>
              <a:rPr lang="en-US" sz="1100" dirty="0">
                <a:latin typeface="Times" pitchFamily="18" charset="0"/>
              </a:rPr>
              <a:t> or        </a:t>
            </a:r>
            <a:r>
              <a:rPr lang="en-US" sz="1100" b="1" dirty="0">
                <a:latin typeface="Times" pitchFamily="18" charset="0"/>
              </a:rPr>
              <a:t>More … </a:t>
            </a:r>
            <a:r>
              <a:rPr lang="en-US" sz="1100" dirty="0">
                <a:latin typeface="Times" pitchFamily="18" charset="0"/>
              </a:rPr>
              <a:t>link to display the </a:t>
            </a:r>
            <a:r>
              <a:rPr lang="en-US" sz="1100" b="1" dirty="0">
                <a:latin typeface="Times" pitchFamily="18" charset="0"/>
              </a:rPr>
              <a:t>New</a:t>
            </a:r>
            <a:r>
              <a:rPr lang="en-US" sz="1100" dirty="0">
                <a:latin typeface="Times" pitchFamily="18" charset="0"/>
              </a:rPr>
              <a:t> dialog box. </a:t>
            </a:r>
          </a:p>
          <a:p>
            <a:pPr marL="237698" indent="-237698">
              <a:lnSpc>
                <a:spcPct val="90000"/>
              </a:lnSpc>
            </a:pPr>
            <a:r>
              <a:rPr lang="en-US" sz="1100" dirty="0">
                <a:latin typeface="Times" pitchFamily="18" charset="0"/>
              </a:rPr>
              <a:t>3. 	Open a data acquisition template. From the Create New list, select </a:t>
            </a:r>
            <a:r>
              <a:rPr lang="en-US" sz="1100" b="1" dirty="0" err="1">
                <a:latin typeface="Times" pitchFamily="18" charset="0"/>
              </a:rPr>
              <a:t>VI»From</a:t>
            </a:r>
            <a:r>
              <a:rPr lang="en-US" sz="1100" b="1" dirty="0">
                <a:latin typeface="Times" pitchFamily="18" charset="0"/>
              </a:rPr>
              <a:t> </a:t>
            </a:r>
            <a:r>
              <a:rPr lang="en-US" sz="1100" b="1" dirty="0" err="1">
                <a:latin typeface="Times" pitchFamily="18" charset="0"/>
              </a:rPr>
              <a:t>Template»DAQ»Data</a:t>
            </a:r>
            <a:r>
              <a:rPr lang="en-US" sz="1100" b="1" dirty="0">
                <a:latin typeface="Times" pitchFamily="18" charset="0"/>
              </a:rPr>
              <a:t> Acquisition with NI-DAQmx.vi</a:t>
            </a:r>
            <a:r>
              <a:rPr lang="en-US" sz="1100" dirty="0">
                <a:latin typeface="Times" pitchFamily="18" charset="0"/>
              </a:rPr>
              <a:t> and click “OK.” </a:t>
            </a:r>
          </a:p>
          <a:p>
            <a:pPr marL="237698" indent="-237698">
              <a:lnSpc>
                <a:spcPct val="90000"/>
              </a:lnSpc>
            </a:pPr>
            <a:r>
              <a:rPr lang="en-US" sz="1100" dirty="0">
                <a:latin typeface="Times" pitchFamily="18" charset="0"/>
              </a:rPr>
              <a:t>4. 	Display the block diagram by clicking it or by selecting </a:t>
            </a:r>
            <a:r>
              <a:rPr lang="en-US" sz="1100" b="1" dirty="0" err="1">
                <a:latin typeface="Times" pitchFamily="18" charset="0"/>
              </a:rPr>
              <a:t>Window»</a:t>
            </a:r>
            <a:r>
              <a:rPr lang="en-US" sz="1100" b="1" dirty="0" err="1">
                <a:latin typeface="Times" pitchFamily="18" charset="0"/>
                <a:cs typeface="Times New Roman" pitchFamily="18" charset="0"/>
              </a:rPr>
              <a:t>Show</a:t>
            </a:r>
            <a:r>
              <a:rPr lang="en-US" sz="1100" b="1" dirty="0">
                <a:latin typeface="Times" pitchFamily="18" charset="0"/>
                <a:cs typeface="Times New Roman" pitchFamily="18" charset="0"/>
              </a:rPr>
              <a:t> Block Diagram</a:t>
            </a:r>
            <a:r>
              <a:rPr lang="en-US" sz="1100" dirty="0">
                <a:latin typeface="Times" pitchFamily="18" charset="0"/>
                <a:cs typeface="Times New Roman" pitchFamily="18" charset="0"/>
              </a:rPr>
              <a:t>. Read the instructions written there about how to complete the program. </a:t>
            </a:r>
            <a:endParaRPr lang="en-US" sz="1100" dirty="0">
              <a:latin typeface="Times" pitchFamily="18" charset="0"/>
            </a:endParaRPr>
          </a:p>
          <a:p>
            <a:pPr marL="237698" indent="-237698">
              <a:lnSpc>
                <a:spcPct val="90000"/>
              </a:lnSpc>
            </a:pPr>
            <a:r>
              <a:rPr lang="en-US" sz="1100" dirty="0">
                <a:latin typeface="Times" pitchFamily="18" charset="0"/>
              </a:rPr>
              <a:t>5. 	Double-click the DAQ Assistant to launch the configuration wizard. </a:t>
            </a:r>
          </a:p>
          <a:p>
            <a:pPr marL="237698" indent="-237698">
              <a:lnSpc>
                <a:spcPct val="90000"/>
              </a:lnSpc>
              <a:buFontTx/>
              <a:buAutoNum type="arabicPeriod" startAt="6"/>
            </a:pPr>
            <a:r>
              <a:rPr lang="en-US" sz="1100" dirty="0">
                <a:latin typeface="Times" pitchFamily="18" charset="0"/>
              </a:rPr>
              <a:t>Configure an analog input operation. </a:t>
            </a:r>
          </a:p>
          <a:p>
            <a:pPr marL="237698" indent="-237698">
              <a:lnSpc>
                <a:spcPct val="90000"/>
              </a:lnSpc>
              <a:spcAft>
                <a:spcPct val="30000"/>
              </a:spcAft>
            </a:pPr>
            <a:r>
              <a:rPr lang="en-US" sz="1100" dirty="0">
                <a:latin typeface="Times" pitchFamily="18" charset="0"/>
              </a:rPr>
              <a:t>	a.  Choose </a:t>
            </a:r>
            <a:r>
              <a:rPr lang="en-US" sz="1100" b="1" dirty="0">
                <a:latin typeface="Times" pitchFamily="18" charset="0"/>
              </a:rPr>
              <a:t>Acquire </a:t>
            </a:r>
            <a:r>
              <a:rPr lang="en-US" sz="1100" b="1" dirty="0" err="1">
                <a:latin typeface="Times" pitchFamily="18" charset="0"/>
              </a:rPr>
              <a:t>Signals»Analog</a:t>
            </a:r>
            <a:r>
              <a:rPr lang="en-US" sz="1100" b="1" dirty="0">
                <a:latin typeface="Times" pitchFamily="18" charset="0"/>
              </a:rPr>
              <a:t> </a:t>
            </a:r>
            <a:r>
              <a:rPr lang="en-US" sz="1100" b="1" dirty="0" err="1">
                <a:latin typeface="Times" pitchFamily="18" charset="0"/>
              </a:rPr>
              <a:t>Input»</a:t>
            </a:r>
            <a:r>
              <a:rPr lang="en-US" sz="1100" b="1" dirty="0" err="1">
                <a:latin typeface="Times" pitchFamily="18" charset="0"/>
                <a:cs typeface="Times New Roman" pitchFamily="18" charset="0"/>
              </a:rPr>
              <a:t>Voltage</a:t>
            </a:r>
            <a:r>
              <a:rPr lang="en-US" sz="1100" dirty="0">
                <a:latin typeface="Times" pitchFamily="18" charset="0"/>
                <a:cs typeface="Times New Roman" pitchFamily="18" charset="0"/>
              </a:rPr>
              <a:t>. </a:t>
            </a:r>
          </a:p>
          <a:p>
            <a:pPr marL="237698" indent="-237698">
              <a:lnSpc>
                <a:spcPct val="90000"/>
              </a:lnSpc>
              <a:spcBef>
                <a:spcPct val="0"/>
              </a:spcBef>
              <a:spcAft>
                <a:spcPct val="30000"/>
              </a:spcAft>
            </a:pPr>
            <a:r>
              <a:rPr lang="en-US" sz="1100" dirty="0">
                <a:latin typeface="Times" pitchFamily="18" charset="0"/>
                <a:cs typeface="Times New Roman" pitchFamily="18" charset="0"/>
              </a:rPr>
              <a:t>	b.  Choose </a:t>
            </a:r>
            <a:r>
              <a:rPr lang="en-US" sz="1100" b="1" dirty="0">
                <a:latin typeface="Times" pitchFamily="18" charset="0"/>
                <a:cs typeface="Times New Roman" pitchFamily="18" charset="0"/>
              </a:rPr>
              <a:t>Dev1 (PCI-6220)»ai0</a:t>
            </a:r>
            <a:r>
              <a:rPr lang="en-US" sz="1100" dirty="0">
                <a:latin typeface="Times" pitchFamily="18" charset="0"/>
                <a:cs typeface="Times New Roman" pitchFamily="18" charset="0"/>
              </a:rPr>
              <a:t> to acquire data on analog input channel 0 and click     “Finish.” </a:t>
            </a:r>
          </a:p>
          <a:p>
            <a:pPr marL="237698" indent="-237698">
              <a:lnSpc>
                <a:spcPct val="90000"/>
              </a:lnSpc>
              <a:spcBef>
                <a:spcPct val="0"/>
              </a:spcBef>
              <a:spcAft>
                <a:spcPct val="30000"/>
              </a:spcAft>
            </a:pPr>
            <a:r>
              <a:rPr lang="en-US" sz="1100" dirty="0">
                <a:latin typeface="Times" pitchFamily="18" charset="0"/>
                <a:cs typeface="Times New Roman" pitchFamily="18" charset="0"/>
              </a:rPr>
              <a:t>	c. In the next window, define the parameters of your analog input operation. On the task timing tab, choose “Continuous” for the acquisition mode, enter </a:t>
            </a:r>
            <a:r>
              <a:rPr lang="en-US" sz="1100" b="1" dirty="0">
                <a:latin typeface="Times" pitchFamily="18" charset="0"/>
                <a:cs typeface="Times New Roman" pitchFamily="18" charset="0"/>
              </a:rPr>
              <a:t>10000</a:t>
            </a:r>
            <a:r>
              <a:rPr lang="en-US" sz="1100" dirty="0">
                <a:latin typeface="Times" pitchFamily="18" charset="0"/>
                <a:cs typeface="Times New Roman" pitchFamily="18" charset="0"/>
              </a:rPr>
              <a:t> for samples to read, and </a:t>
            </a:r>
            <a:r>
              <a:rPr lang="en-US" sz="1100" b="1" dirty="0">
                <a:latin typeface="Times" pitchFamily="18" charset="0"/>
                <a:cs typeface="Times New Roman" pitchFamily="18" charset="0"/>
              </a:rPr>
              <a:t>10000</a:t>
            </a:r>
            <a:r>
              <a:rPr lang="en-US" sz="1100" dirty="0">
                <a:latin typeface="Times" pitchFamily="18" charset="0"/>
                <a:cs typeface="Times New Roman" pitchFamily="18" charset="0"/>
              </a:rPr>
              <a:t> for the rate. Leave all the other choices set to their default values. Click “OK” to exit the wizard.</a:t>
            </a:r>
          </a:p>
          <a:p>
            <a:pPr marL="237698" indent="-237698">
              <a:lnSpc>
                <a:spcPct val="90000"/>
              </a:lnSpc>
              <a:buFontTx/>
              <a:buAutoNum type="arabicPeriod" startAt="7"/>
            </a:pPr>
            <a:r>
              <a:rPr lang="en-US" sz="1100" dirty="0">
                <a:latin typeface="Times" pitchFamily="18" charset="0"/>
                <a:cs typeface="Times New Roman" pitchFamily="18" charset="0"/>
              </a:rPr>
              <a:t>Create a graph indicator for the signal by right-clicking on the “Data” output on the DAQ Assistant and choosing </a:t>
            </a:r>
            <a:r>
              <a:rPr lang="en-US" sz="1100" b="1" dirty="0" err="1">
                <a:latin typeface="Times" pitchFamily="18" charset="0"/>
                <a:cs typeface="Times New Roman" pitchFamily="18" charset="0"/>
              </a:rPr>
              <a:t>Create»</a:t>
            </a:r>
            <a:r>
              <a:rPr lang="en-US" sz="1100" b="1" dirty="0" err="1">
                <a:latin typeface="Times" pitchFamily="18" charset="0"/>
              </a:rPr>
              <a:t>Graph</a:t>
            </a:r>
            <a:r>
              <a:rPr lang="en-US" sz="1100" b="1" dirty="0">
                <a:latin typeface="Times" pitchFamily="18" charset="0"/>
              </a:rPr>
              <a:t> Indicator</a:t>
            </a:r>
            <a:r>
              <a:rPr lang="en-US" sz="1100" dirty="0">
                <a:latin typeface="Times" pitchFamily="18" charset="0"/>
              </a:rPr>
              <a:t>. </a:t>
            </a:r>
          </a:p>
          <a:p>
            <a:pPr marL="237698" indent="-237698">
              <a:lnSpc>
                <a:spcPct val="90000"/>
              </a:lnSpc>
              <a:buFontTx/>
              <a:buAutoNum type="arabicPeriod" startAt="7"/>
            </a:pPr>
            <a:r>
              <a:rPr lang="en-US" sz="1100" dirty="0">
                <a:latin typeface="Times" pitchFamily="18" charset="0"/>
                <a:cs typeface="Times New Roman" pitchFamily="18" charset="0"/>
              </a:rPr>
              <a:t>Return to the front panel by selecting </a:t>
            </a:r>
            <a:r>
              <a:rPr lang="en-US" sz="1100" b="1" dirty="0" err="1">
                <a:latin typeface="Times" pitchFamily="18" charset="0"/>
                <a:cs typeface="Times New Roman" pitchFamily="18" charset="0"/>
              </a:rPr>
              <a:t>Window»</a:t>
            </a:r>
            <a:r>
              <a:rPr lang="en-US" sz="1100" b="1" dirty="0" err="1">
                <a:latin typeface="Times" pitchFamily="18" charset="0"/>
              </a:rPr>
              <a:t>Show</a:t>
            </a:r>
            <a:r>
              <a:rPr lang="en-US" sz="1100" b="1" dirty="0">
                <a:latin typeface="Times" pitchFamily="18" charset="0"/>
              </a:rPr>
              <a:t> Front Panel</a:t>
            </a:r>
            <a:r>
              <a:rPr lang="en-US" sz="1100" dirty="0">
                <a:latin typeface="Times" pitchFamily="18" charset="0"/>
              </a:rPr>
              <a:t> or by pressing    </a:t>
            </a:r>
            <a:r>
              <a:rPr lang="en-US" sz="1100" b="1" dirty="0">
                <a:latin typeface="Times" pitchFamily="18" charset="0"/>
              </a:rPr>
              <a:t>&lt;Ctrl-E&gt;</a:t>
            </a:r>
            <a:r>
              <a:rPr lang="en-US" sz="1100" dirty="0">
                <a:latin typeface="Times" pitchFamily="18" charset="0"/>
              </a:rPr>
              <a:t>. </a:t>
            </a:r>
          </a:p>
          <a:p>
            <a:pPr marL="237698" indent="-237698">
              <a:lnSpc>
                <a:spcPct val="90000"/>
              </a:lnSpc>
              <a:buFontTx/>
              <a:buAutoNum type="arabicPeriod" startAt="7"/>
            </a:pPr>
            <a:r>
              <a:rPr lang="en-US" sz="1100" dirty="0">
                <a:latin typeface="Times" pitchFamily="18" charset="0"/>
              </a:rPr>
              <a:t>Run your program by clicking the run button. Observe the simulated sine wave on the graph. </a:t>
            </a:r>
          </a:p>
          <a:p>
            <a:pPr marL="237698" indent="-237698">
              <a:lnSpc>
                <a:spcPct val="90000"/>
              </a:lnSpc>
              <a:buFontTx/>
              <a:buAutoNum type="arabicPeriod" startAt="7"/>
            </a:pPr>
            <a:r>
              <a:rPr lang="en-US" sz="1100" dirty="0">
                <a:latin typeface="Times" pitchFamily="18" charset="0"/>
              </a:rPr>
              <a:t>Click </a:t>
            </a:r>
            <a:r>
              <a:rPr lang="en-US" sz="1100" b="1" dirty="0">
                <a:latin typeface="Times" pitchFamily="18" charset="0"/>
              </a:rPr>
              <a:t>Stop</a:t>
            </a:r>
            <a:r>
              <a:rPr lang="en-US" sz="1100" dirty="0">
                <a:latin typeface="Times" pitchFamily="18" charset="0"/>
              </a:rPr>
              <a:t> once you are finished. </a:t>
            </a:r>
            <a:endParaRPr lang="en-US" sz="1100" dirty="0">
              <a:latin typeface="Times" pitchFamily="18" charset="0"/>
              <a:cs typeface="Times New Roman" pitchFamily="18" charset="0"/>
            </a:endParaRPr>
          </a:p>
          <a:p>
            <a:pPr marL="237698" indent="-237698">
              <a:lnSpc>
                <a:spcPct val="90000"/>
              </a:lnSpc>
              <a:buFontTx/>
              <a:buAutoNum type="arabicPeriod" startAt="7"/>
            </a:pPr>
            <a:r>
              <a:rPr lang="en-US" sz="1100" dirty="0">
                <a:latin typeface="Times" pitchFamily="18" charset="0"/>
                <a:cs typeface="Times New Roman" pitchFamily="18" charset="0"/>
              </a:rPr>
              <a:t>Save the VI as “Exercise 2 – Acquire.vi” in the Exercises folder. Close the VI.</a:t>
            </a:r>
          </a:p>
          <a:p>
            <a:pPr marL="237698" indent="-237698">
              <a:spcBef>
                <a:spcPct val="50000"/>
              </a:spcBef>
            </a:pPr>
            <a:r>
              <a:rPr lang="en-US" sz="1100" b="1" dirty="0">
                <a:latin typeface="Times" pitchFamily="18" charset="0"/>
              </a:rPr>
              <a:t>Notes</a:t>
            </a:r>
            <a:r>
              <a:rPr lang="en-US" sz="1100" dirty="0">
                <a:latin typeface="Times" pitchFamily="18" charset="0"/>
              </a:rPr>
              <a:t>: </a:t>
            </a:r>
          </a:p>
          <a:p>
            <a:pPr marL="237698" indent="-237698">
              <a:spcBef>
                <a:spcPct val="50000"/>
              </a:spcBef>
              <a:buFontTx/>
              <a:buChar char="•"/>
            </a:pPr>
            <a:r>
              <a:rPr lang="en-US" sz="1100" dirty="0">
                <a:latin typeface="Times" pitchFamily="18" charset="0"/>
              </a:rPr>
              <a:t>The solution to this exercise is printed in the back of this manual.</a:t>
            </a:r>
          </a:p>
          <a:p>
            <a:pPr marL="237698" indent="-237698">
              <a:lnSpc>
                <a:spcPct val="90000"/>
              </a:lnSpc>
              <a:buFontTx/>
              <a:buChar char="•"/>
            </a:pPr>
            <a:r>
              <a:rPr lang="en-US" sz="1100" dirty="0">
                <a:latin typeface="Times" pitchFamily="18" charset="0"/>
              </a:rPr>
              <a:t>You can place the DAQ Assistant on your block diagram from the </a:t>
            </a:r>
            <a:r>
              <a:rPr lang="en-US" sz="1100" b="1" dirty="0">
                <a:latin typeface="Times" pitchFamily="18" charset="0"/>
              </a:rPr>
              <a:t>Functions</a:t>
            </a:r>
            <a:r>
              <a:rPr lang="en-US" sz="1100" dirty="0">
                <a:latin typeface="Times" pitchFamily="18" charset="0"/>
              </a:rPr>
              <a:t> palette. Right-click the block diagram to open the </a:t>
            </a:r>
            <a:r>
              <a:rPr lang="en-US" sz="1100" b="1" dirty="0">
                <a:latin typeface="Times" pitchFamily="18" charset="0"/>
              </a:rPr>
              <a:t>Functions</a:t>
            </a:r>
            <a:r>
              <a:rPr lang="en-US" sz="1100" dirty="0">
                <a:latin typeface="Times" pitchFamily="18" charset="0"/>
              </a:rPr>
              <a:t> palette and go to </a:t>
            </a:r>
            <a:r>
              <a:rPr lang="en-US" sz="1100" b="1" dirty="0" err="1">
                <a:latin typeface="Times" pitchFamily="18" charset="0"/>
              </a:rPr>
              <a:t>Express»Input</a:t>
            </a:r>
            <a:r>
              <a:rPr lang="en-US" sz="1100" b="1" dirty="0">
                <a:latin typeface="Times" pitchFamily="18" charset="0"/>
              </a:rPr>
              <a:t> </a:t>
            </a:r>
            <a:r>
              <a:rPr lang="en-US" sz="1100" dirty="0">
                <a:latin typeface="Times" pitchFamily="18" charset="0"/>
              </a:rPr>
              <a:t>to find it. </a:t>
            </a:r>
            <a:r>
              <a:rPr lang="en-US" sz="1100" dirty="0">
                <a:latin typeface="Times" pitchFamily="18" charset="0"/>
                <a:cs typeface="Times New Roman" pitchFamily="18" charset="0"/>
              </a:rPr>
              <a:t>When you bring up the </a:t>
            </a:r>
            <a:r>
              <a:rPr lang="en-US" sz="1100" b="1" dirty="0">
                <a:latin typeface="Times" pitchFamily="18" charset="0"/>
                <a:cs typeface="Times New Roman" pitchFamily="18" charset="0"/>
              </a:rPr>
              <a:t>Functions</a:t>
            </a:r>
            <a:r>
              <a:rPr lang="en-US" sz="1100" dirty="0">
                <a:latin typeface="Times" pitchFamily="18" charset="0"/>
                <a:cs typeface="Times New Roman" pitchFamily="18" charset="0"/>
              </a:rPr>
              <a:t> palette, press the small pushpin in the upper left-hand corner of the palette. This tacks down the palette so that it doesn’t disappear. This step is omitted in the following exercises, but you should repeat it. </a:t>
            </a:r>
            <a:endParaRPr lang="en-US" sz="1100" dirty="0">
              <a:latin typeface="Times" pitchFamily="18" charset="0"/>
            </a:endParaRPr>
          </a:p>
        </p:txBody>
      </p:sp>
      <p:grpSp>
        <p:nvGrpSpPr>
          <p:cNvPr id="797699" name="Group 3"/>
          <p:cNvGrpSpPr>
            <a:grpSpLocks/>
          </p:cNvGrpSpPr>
          <p:nvPr/>
        </p:nvGrpSpPr>
        <p:grpSpPr bwMode="auto">
          <a:xfrm>
            <a:off x="467987" y="384706"/>
            <a:ext cx="4072482" cy="6663352"/>
            <a:chOff x="199" y="73"/>
            <a:chExt cx="2565" cy="3912"/>
          </a:xfrm>
        </p:grpSpPr>
        <p:sp>
          <p:nvSpPr>
            <p:cNvPr id="797700" name="Line 4"/>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797701" name="Line 5"/>
            <p:cNvSpPr>
              <a:spLocks noChangeShapeType="1"/>
            </p:cNvSpPr>
            <p:nvPr/>
          </p:nvSpPr>
          <p:spPr bwMode="auto">
            <a:xfrm>
              <a:off x="272" y="145"/>
              <a:ext cx="29" cy="3840"/>
            </a:xfrm>
            <a:prstGeom prst="line">
              <a:avLst/>
            </a:prstGeom>
            <a:noFill/>
            <a:ln w="38100">
              <a:solidFill>
                <a:schemeClr val="tx1"/>
              </a:solidFill>
              <a:round/>
              <a:headEnd/>
              <a:tailEnd/>
            </a:ln>
            <a:effectLst/>
          </p:spPr>
          <p:txBody>
            <a:bodyPr/>
            <a:lstStyle/>
            <a:p>
              <a:endParaRPr lang="en-US"/>
            </a:p>
          </p:txBody>
        </p:sp>
        <p:sp>
          <p:nvSpPr>
            <p:cNvPr id="797702" name="Rectangle 6"/>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797703" name="Picture 7"/>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a:effectLst/>
          </p:spPr>
        </p:pic>
      </p:grpSp>
      <p:pic>
        <p:nvPicPr>
          <p:cNvPr id="9" name="Picture 8" descr="folder page 27.jpg"/>
          <p:cNvPicPr>
            <a:picLocks noChangeAspect="1"/>
          </p:cNvPicPr>
          <p:nvPr/>
        </p:nvPicPr>
        <p:blipFill>
          <a:blip r:embed="rId4"/>
          <a:stretch>
            <a:fillRect/>
          </a:stretch>
        </p:blipFill>
        <p:spPr>
          <a:xfrm>
            <a:off x="4419600" y="1661108"/>
            <a:ext cx="219058" cy="167692"/>
          </a:xfrm>
          <a:prstGeom prst="rect">
            <a:avLst/>
          </a:prstGeom>
        </p:spPr>
      </p:pic>
      <p:sp>
        <p:nvSpPr>
          <p:cNvPr id="10"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30	ni.com</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9747" name="Picture 3" descr="DAQ Assistant 2B LV 8"/>
          <p:cNvPicPr>
            <a:picLocks noChangeAspect="1" noChangeArrowheads="1"/>
          </p:cNvPicPr>
          <p:nvPr/>
        </p:nvPicPr>
        <p:blipFill>
          <a:blip r:embed="rId3"/>
          <a:stretch>
            <a:fillRect/>
          </a:stretch>
        </p:blipFill>
        <p:spPr bwMode="auto">
          <a:xfrm>
            <a:off x="1148394" y="1012729"/>
            <a:ext cx="5061640" cy="7171306"/>
          </a:xfrm>
          <a:prstGeom prst="rect">
            <a:avLst/>
          </a:prstGeom>
          <a:noFill/>
        </p:spPr>
      </p:pic>
      <p:sp>
        <p:nvSpPr>
          <p:cNvPr id="799748" name="Rectangle 4"/>
          <p:cNvSpPr>
            <a:spLocks noChangeArrowheads="1"/>
          </p:cNvSpPr>
          <p:nvPr/>
        </p:nvSpPr>
        <p:spPr bwMode="auto">
          <a:xfrm>
            <a:off x="2980513" y="8667385"/>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31	 Introduction to LabVIEW Hands-On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body" idx="1"/>
          </p:nvPr>
        </p:nvSpPr>
        <p:spPr>
          <a:xfrm>
            <a:off x="974144" y="585279"/>
            <a:ext cx="5366914" cy="8133072"/>
          </a:xfrm>
        </p:spPr>
        <p:txBody>
          <a:bodyPr/>
          <a:lstStyle/>
          <a:p>
            <a:pPr marL="237698" indent="-237698">
              <a:tabLst>
                <a:tab pos="475397" algn="l"/>
              </a:tabLst>
            </a:pPr>
            <a:r>
              <a:rPr lang="en-US" sz="1100" b="1" dirty="0">
                <a:latin typeface="Times" pitchFamily="18" charset="0"/>
              </a:rPr>
              <a:t>Exercise 1.2 – Acquiring a Signal with the Sound Card (Track C)</a:t>
            </a:r>
          </a:p>
          <a:p>
            <a:pPr marL="237698" indent="-237698">
              <a:tabLst>
                <a:tab pos="475397" algn="l"/>
              </a:tabLst>
            </a:pPr>
            <a:endParaRPr lang="en-US" sz="1100" b="1" dirty="0">
              <a:latin typeface="Times" pitchFamily="18" charset="0"/>
            </a:endParaRPr>
          </a:p>
          <a:p>
            <a:pPr marL="237698" indent="-237698">
              <a:tabLst>
                <a:tab pos="475397" algn="l"/>
              </a:tabLst>
            </a:pPr>
            <a:r>
              <a:rPr lang="en-US" sz="1100" dirty="0">
                <a:latin typeface="Times" pitchFamily="18" charset="0"/>
              </a:rPr>
              <a:t>Complete the following steps to create a VI that acquires data from your sound card. </a:t>
            </a:r>
          </a:p>
          <a:p>
            <a:pPr marL="237698" indent="-237698">
              <a:buFontTx/>
              <a:buAutoNum type="arabicPeriod"/>
              <a:tabLst>
                <a:tab pos="475397" algn="l"/>
              </a:tabLst>
            </a:pPr>
            <a:r>
              <a:rPr lang="en-US" sz="1100" dirty="0">
                <a:latin typeface="Times" pitchFamily="18" charset="0"/>
              </a:rPr>
              <a:t>Launch </a:t>
            </a:r>
            <a:r>
              <a:rPr lang="en-US" sz="1100" dirty="0" err="1">
                <a:latin typeface="Times" pitchFamily="18" charset="0"/>
              </a:rPr>
              <a:t>LabVIEW</a:t>
            </a:r>
            <a:r>
              <a:rPr lang="en-US" sz="1100" dirty="0">
                <a:latin typeface="Times" pitchFamily="18" charset="0"/>
              </a:rPr>
              <a:t>.</a:t>
            </a:r>
          </a:p>
          <a:p>
            <a:pPr marL="237698" indent="-237698">
              <a:buFontTx/>
              <a:buAutoNum type="arabicPeriod"/>
              <a:tabLst>
                <a:tab pos="475397" algn="l"/>
              </a:tabLst>
            </a:pPr>
            <a:r>
              <a:rPr lang="en-US" sz="1100" dirty="0">
                <a:latin typeface="Times" pitchFamily="18" charset="0"/>
              </a:rPr>
              <a:t>In the </a:t>
            </a:r>
            <a:r>
              <a:rPr lang="en-US" sz="1100" b="1" dirty="0">
                <a:latin typeface="Times" pitchFamily="18" charset="0"/>
              </a:rPr>
              <a:t>Getting Started</a:t>
            </a:r>
            <a:r>
              <a:rPr lang="en-US" sz="1100" dirty="0">
                <a:latin typeface="Times" pitchFamily="18" charset="0"/>
              </a:rPr>
              <a:t> window, click the </a:t>
            </a:r>
            <a:r>
              <a:rPr lang="en-US" sz="1100" b="1" dirty="0">
                <a:latin typeface="Times" pitchFamily="18" charset="0"/>
              </a:rPr>
              <a:t>Blank VI</a:t>
            </a:r>
            <a:r>
              <a:rPr lang="en-US" sz="1100" dirty="0">
                <a:latin typeface="Times" pitchFamily="18" charset="0"/>
              </a:rPr>
              <a:t> link. </a:t>
            </a:r>
          </a:p>
          <a:p>
            <a:pPr marL="237698" indent="-237698">
              <a:buFontTx/>
              <a:buAutoNum type="arabicPeriod"/>
              <a:tabLst>
                <a:tab pos="475397" algn="l"/>
              </a:tabLst>
            </a:pPr>
            <a:r>
              <a:rPr lang="en-US" sz="1100" dirty="0">
                <a:latin typeface="Times" pitchFamily="18" charset="0"/>
              </a:rPr>
              <a:t>Display the block diagram by pressing &lt;</a:t>
            </a:r>
            <a:r>
              <a:rPr lang="en-US" sz="1100" dirty="0" err="1">
                <a:latin typeface="Times" pitchFamily="18" charset="0"/>
              </a:rPr>
              <a:t>Ctrl+E</a:t>
            </a:r>
            <a:r>
              <a:rPr lang="en-US" sz="1100" dirty="0">
                <a:latin typeface="Times" pitchFamily="18" charset="0"/>
              </a:rPr>
              <a:t>&gt; or </a:t>
            </a:r>
            <a:r>
              <a:rPr lang="en-US" sz="1100" dirty="0">
                <a:latin typeface="Times" pitchFamily="18" charset="0"/>
                <a:cs typeface="Times New Roman" pitchFamily="18" charset="0"/>
              </a:rPr>
              <a:t>selecting </a:t>
            </a:r>
            <a:r>
              <a:rPr lang="en-US" sz="1100" b="1" dirty="0" err="1">
                <a:latin typeface="Times" pitchFamily="18" charset="0"/>
                <a:cs typeface="Times New Roman" pitchFamily="18" charset="0"/>
              </a:rPr>
              <a:t>Window»Show</a:t>
            </a:r>
            <a:r>
              <a:rPr lang="en-US" sz="1100" b="1" dirty="0">
                <a:latin typeface="Times" pitchFamily="18" charset="0"/>
                <a:cs typeface="Times New Roman" pitchFamily="18" charset="0"/>
              </a:rPr>
              <a:t> Block Diagram</a:t>
            </a:r>
            <a:r>
              <a:rPr lang="en-US" sz="1100" dirty="0">
                <a:latin typeface="Times" pitchFamily="18" charset="0"/>
                <a:cs typeface="Times New Roman" pitchFamily="18" charset="0"/>
              </a:rPr>
              <a:t>.</a:t>
            </a:r>
          </a:p>
          <a:p>
            <a:pPr marL="237698" indent="-237698">
              <a:buFontTx/>
              <a:buAutoNum type="arabicPeriod"/>
              <a:tabLst>
                <a:tab pos="475397" algn="l"/>
              </a:tabLst>
            </a:pPr>
            <a:r>
              <a:rPr lang="en-US" sz="1100" dirty="0">
                <a:latin typeface="Times" pitchFamily="18" charset="0"/>
                <a:cs typeface="Times New Roman" pitchFamily="18" charset="0"/>
              </a:rPr>
              <a:t>Place the Acquire Sound Express VI on the block diagram. Right-click to open the </a:t>
            </a:r>
            <a:r>
              <a:rPr lang="en-US" sz="1100" b="1" dirty="0">
                <a:latin typeface="Times" pitchFamily="18" charset="0"/>
                <a:cs typeface="Times New Roman" pitchFamily="18" charset="0"/>
              </a:rPr>
              <a:t>functions </a:t>
            </a:r>
            <a:r>
              <a:rPr lang="en-US" sz="1100" dirty="0">
                <a:latin typeface="Times" pitchFamily="18" charset="0"/>
                <a:cs typeface="Times New Roman" pitchFamily="18" charset="0"/>
              </a:rPr>
              <a:t>palette and select </a:t>
            </a:r>
            <a:r>
              <a:rPr lang="en-US" sz="1100" b="1" dirty="0" err="1">
                <a:latin typeface="Times" pitchFamily="18" charset="0"/>
              </a:rPr>
              <a:t>Express»Input»Acquire</a:t>
            </a:r>
            <a:r>
              <a:rPr lang="en-US" sz="1100" b="1" dirty="0">
                <a:latin typeface="Times" pitchFamily="18" charset="0"/>
              </a:rPr>
              <a:t> Sound. </a:t>
            </a:r>
            <a:r>
              <a:rPr lang="en-US" sz="1100" dirty="0">
                <a:latin typeface="Times" pitchFamily="18" charset="0"/>
              </a:rPr>
              <a:t>Place the Express VI on the block diagram. </a:t>
            </a:r>
            <a:endParaRPr lang="en-US" sz="1100" dirty="0">
              <a:latin typeface="Times" pitchFamily="18" charset="0"/>
              <a:cs typeface="Times New Roman" pitchFamily="18" charset="0"/>
            </a:endParaRPr>
          </a:p>
          <a:p>
            <a:pPr marL="237698" indent="-237698">
              <a:buFontTx/>
              <a:buAutoNum type="arabicPeriod"/>
              <a:tabLst>
                <a:tab pos="475397" algn="l"/>
              </a:tabLst>
            </a:pPr>
            <a:r>
              <a:rPr lang="en-US" sz="1100" dirty="0">
                <a:latin typeface="Times" pitchFamily="18" charset="0"/>
              </a:rPr>
              <a:t>In the configuration window under </a:t>
            </a:r>
            <a:r>
              <a:rPr lang="en-US" sz="1100" b="1" dirty="0">
                <a:latin typeface="Times" pitchFamily="18" charset="0"/>
              </a:rPr>
              <a:t>#Channels</a:t>
            </a:r>
            <a:r>
              <a:rPr lang="en-US" sz="1100" dirty="0">
                <a:latin typeface="Times" pitchFamily="18" charset="0"/>
              </a:rPr>
              <a:t>, select </a:t>
            </a:r>
            <a:r>
              <a:rPr lang="en-US" sz="1100" b="1" dirty="0">
                <a:latin typeface="Times" pitchFamily="18" charset="0"/>
              </a:rPr>
              <a:t>1</a:t>
            </a:r>
            <a:r>
              <a:rPr lang="en-US" sz="1100" dirty="0">
                <a:latin typeface="Times" pitchFamily="18" charset="0"/>
              </a:rPr>
              <a:t> from the pull-down list. Under </a:t>
            </a:r>
            <a:r>
              <a:rPr lang="en-US" sz="1100" b="1" dirty="0">
                <a:latin typeface="Times" pitchFamily="18" charset="0"/>
              </a:rPr>
              <a:t>Duration(s)</a:t>
            </a:r>
            <a:r>
              <a:rPr lang="en-US" sz="1100" dirty="0">
                <a:latin typeface="Times" pitchFamily="18" charset="0"/>
              </a:rPr>
              <a:t>, use a value of </a:t>
            </a:r>
            <a:r>
              <a:rPr lang="en-US" sz="1100" b="1" dirty="0">
                <a:latin typeface="Times" pitchFamily="18" charset="0"/>
              </a:rPr>
              <a:t>5 seconds</a:t>
            </a:r>
            <a:r>
              <a:rPr lang="en-US" sz="1100" dirty="0">
                <a:latin typeface="Times" pitchFamily="18" charset="0"/>
              </a:rPr>
              <a:t>. Click “OK.” </a:t>
            </a:r>
          </a:p>
          <a:p>
            <a:pPr marL="237698" indent="-237698">
              <a:buFontTx/>
              <a:buAutoNum type="arabicPeriod" startAt="6"/>
              <a:tabLst>
                <a:tab pos="475397" algn="l"/>
              </a:tabLst>
            </a:pPr>
            <a:r>
              <a:rPr lang="en-US" sz="1100" dirty="0">
                <a:latin typeface="Times" pitchFamily="18" charset="0"/>
                <a:cs typeface="Times New Roman" pitchFamily="18" charset="0"/>
              </a:rPr>
              <a:t>Place the Filter Express VI to the right of the Acquire Signal VI on the block diagram. From the </a:t>
            </a:r>
            <a:r>
              <a:rPr lang="en-US" sz="1100" b="1" dirty="0">
                <a:latin typeface="Times" pitchFamily="18" charset="0"/>
                <a:cs typeface="Times New Roman" pitchFamily="18" charset="0"/>
              </a:rPr>
              <a:t>functions</a:t>
            </a:r>
            <a:r>
              <a:rPr lang="en-US" sz="1100" dirty="0">
                <a:latin typeface="Times" pitchFamily="18" charset="0"/>
                <a:cs typeface="Times New Roman" pitchFamily="18" charset="0"/>
              </a:rPr>
              <a:t> palette, select </a:t>
            </a:r>
            <a:r>
              <a:rPr lang="en-US" sz="1100" b="1" dirty="0" err="1">
                <a:latin typeface="Times" pitchFamily="18" charset="0"/>
                <a:cs typeface="Times New Roman" pitchFamily="18" charset="0"/>
              </a:rPr>
              <a:t>Express»Signal</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Analysis</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Filter</a:t>
            </a:r>
            <a:r>
              <a:rPr lang="en-US" sz="1100" b="1" dirty="0">
                <a:latin typeface="Times" pitchFamily="18" charset="0"/>
                <a:cs typeface="Times New Roman" pitchFamily="18" charset="0"/>
              </a:rPr>
              <a:t> </a:t>
            </a:r>
            <a:r>
              <a:rPr lang="en-US" sz="1100" dirty="0">
                <a:latin typeface="Times" pitchFamily="18" charset="0"/>
                <a:cs typeface="Times New Roman" pitchFamily="18" charset="0"/>
              </a:rPr>
              <a:t>and place it on the block diagram. In the configuration window under </a:t>
            </a:r>
            <a:r>
              <a:rPr lang="en-US" sz="1100" b="1" dirty="0">
                <a:latin typeface="Times" pitchFamily="18" charset="0"/>
                <a:cs typeface="Times New Roman" pitchFamily="18" charset="0"/>
              </a:rPr>
              <a:t>Filtering Type</a:t>
            </a:r>
            <a:r>
              <a:rPr lang="en-US" sz="1100" dirty="0">
                <a:latin typeface="Times" pitchFamily="18" charset="0"/>
                <a:cs typeface="Times New Roman" pitchFamily="18" charset="0"/>
              </a:rPr>
              <a:t>, choose “</a:t>
            </a:r>
            <a:r>
              <a:rPr lang="en-US" sz="1100" dirty="0" err="1">
                <a:latin typeface="Times" pitchFamily="18" charset="0"/>
                <a:cs typeface="Times New Roman" pitchFamily="18" charset="0"/>
              </a:rPr>
              <a:t>Highpass</a:t>
            </a:r>
            <a:r>
              <a:rPr lang="en-US" sz="1100" dirty="0">
                <a:latin typeface="Times" pitchFamily="18" charset="0"/>
                <a:cs typeface="Times New Roman" pitchFamily="18" charset="0"/>
              </a:rPr>
              <a:t>.” Under </a:t>
            </a:r>
            <a:r>
              <a:rPr lang="en-US" sz="1100" b="1" dirty="0">
                <a:latin typeface="Times" pitchFamily="18" charset="0"/>
                <a:cs typeface="Times New Roman" pitchFamily="18" charset="0"/>
              </a:rPr>
              <a:t>Cutoff Frequency</a:t>
            </a:r>
            <a:r>
              <a:rPr lang="en-US" sz="1100" dirty="0">
                <a:latin typeface="Times" pitchFamily="18" charset="0"/>
                <a:cs typeface="Times New Roman" pitchFamily="18" charset="0"/>
              </a:rPr>
              <a:t>, use a value of </a:t>
            </a:r>
            <a:r>
              <a:rPr lang="en-US" sz="1100" b="1" dirty="0">
                <a:latin typeface="Times" pitchFamily="18" charset="0"/>
                <a:cs typeface="Times New Roman" pitchFamily="18" charset="0"/>
              </a:rPr>
              <a:t>300 Hz</a:t>
            </a:r>
            <a:r>
              <a:rPr lang="en-US" sz="1100" dirty="0">
                <a:latin typeface="Times" pitchFamily="18" charset="0"/>
                <a:cs typeface="Times New Roman" pitchFamily="18" charset="0"/>
              </a:rPr>
              <a:t>. Click “OK.” </a:t>
            </a:r>
          </a:p>
          <a:p>
            <a:pPr marL="237698" indent="-237698">
              <a:buFontTx/>
              <a:buAutoNum type="arabicPeriod" startAt="6"/>
              <a:tabLst>
                <a:tab pos="475397" algn="l"/>
              </a:tabLst>
            </a:pPr>
            <a:r>
              <a:rPr lang="en-US" sz="1100" dirty="0">
                <a:latin typeface="Times" pitchFamily="18" charset="0"/>
                <a:cs typeface="Times New Roman" pitchFamily="18" charset="0"/>
              </a:rPr>
              <a:t>Make the following connections on the block diagram by hovering your mouse over the terminal so that it becomes the wiring tool and clicking once on each of the terminals you wish to connect:</a:t>
            </a:r>
          </a:p>
          <a:p>
            <a:pPr marL="237698" indent="-237698">
              <a:tabLst>
                <a:tab pos="475397" algn="l"/>
              </a:tabLst>
            </a:pPr>
            <a:r>
              <a:rPr lang="en-US" sz="1100" dirty="0">
                <a:latin typeface="Times" pitchFamily="18" charset="0"/>
                <a:cs typeface="Times New Roman" pitchFamily="18" charset="0"/>
              </a:rPr>
              <a:t>	a. Connect the “Data” output terminal of the Acquire Sound VI to the “Signal” input of the Filter VI. </a:t>
            </a:r>
          </a:p>
          <a:p>
            <a:pPr marL="237698" indent="-237698">
              <a:tabLst>
                <a:tab pos="475397" algn="l"/>
              </a:tabLst>
            </a:pPr>
            <a:r>
              <a:rPr lang="en-US" sz="1100" dirty="0">
                <a:latin typeface="Times" pitchFamily="18" charset="0"/>
                <a:cs typeface="Times New Roman" pitchFamily="18" charset="0"/>
              </a:rPr>
              <a:t> 	b. Create a graph indicator for the filtered signal by right-clicking on the “Filtered Signal” output terminal and choose </a:t>
            </a:r>
            <a:r>
              <a:rPr lang="en-US" sz="1100" b="1" dirty="0" err="1">
                <a:latin typeface="Times" pitchFamily="18" charset="0"/>
                <a:cs typeface="Times New Roman" pitchFamily="18" charset="0"/>
              </a:rPr>
              <a:t>Create</a:t>
            </a:r>
            <a:r>
              <a:rPr lang="en-US" sz="1100" dirty="0" err="1">
                <a:latin typeface="Times" pitchFamily="18" charset="0"/>
                <a:cs typeface="Times New Roman" pitchFamily="18" charset="0"/>
              </a:rPr>
              <a:t>»</a:t>
            </a:r>
            <a:r>
              <a:rPr lang="en-US" sz="1100" b="1" dirty="0" err="1">
                <a:latin typeface="Times" pitchFamily="18" charset="0"/>
              </a:rPr>
              <a:t>Graph</a:t>
            </a:r>
            <a:r>
              <a:rPr lang="en-US" sz="1100" b="1" dirty="0">
                <a:latin typeface="Times" pitchFamily="18" charset="0"/>
              </a:rPr>
              <a:t> Indicator.</a:t>
            </a:r>
            <a:endParaRPr lang="en-US" sz="1100" dirty="0">
              <a:latin typeface="Times" pitchFamily="18" charset="0"/>
              <a:cs typeface="Times New Roman" pitchFamily="18" charset="0"/>
            </a:endParaRPr>
          </a:p>
          <a:p>
            <a:pPr marL="237698" indent="-237698">
              <a:buFontTx/>
              <a:buAutoNum type="arabicPeriod" startAt="8"/>
              <a:tabLst>
                <a:tab pos="475397" algn="l"/>
              </a:tabLst>
            </a:pPr>
            <a:r>
              <a:rPr lang="en-US" sz="1100" dirty="0">
                <a:latin typeface="Times" pitchFamily="18" charset="0"/>
                <a:cs typeface="Times New Roman" pitchFamily="18" charset="0"/>
              </a:rPr>
              <a:t>Return to the front panel by pressing &lt;</a:t>
            </a:r>
            <a:r>
              <a:rPr lang="en-US" sz="1100" dirty="0" err="1">
                <a:latin typeface="Times" pitchFamily="18" charset="0"/>
                <a:cs typeface="Times New Roman" pitchFamily="18" charset="0"/>
              </a:rPr>
              <a:t>Ctrl+E</a:t>
            </a:r>
            <a:r>
              <a:rPr lang="en-US" sz="1100" dirty="0">
                <a:latin typeface="Times" pitchFamily="18" charset="0"/>
                <a:cs typeface="Times New Roman" pitchFamily="18" charset="0"/>
              </a:rPr>
              <a:t>&gt; or </a:t>
            </a:r>
            <a:r>
              <a:rPr lang="en-US" sz="1100" b="1" dirty="0" err="1">
                <a:latin typeface="Times" pitchFamily="18" charset="0"/>
                <a:cs typeface="Times New Roman" pitchFamily="18" charset="0"/>
              </a:rPr>
              <a:t>Window»Show</a:t>
            </a:r>
            <a:r>
              <a:rPr lang="en-US" sz="1100" b="1" dirty="0">
                <a:latin typeface="Times" pitchFamily="18" charset="0"/>
                <a:cs typeface="Times New Roman" pitchFamily="18" charset="0"/>
              </a:rPr>
              <a:t> Front Panel</a:t>
            </a:r>
            <a:r>
              <a:rPr lang="en-US" sz="1100" dirty="0">
                <a:latin typeface="Times" pitchFamily="18" charset="0"/>
                <a:cs typeface="Times New Roman" pitchFamily="18" charset="0"/>
              </a:rPr>
              <a:t>.</a:t>
            </a:r>
            <a:r>
              <a:rPr lang="en-US" sz="1100" b="1" dirty="0">
                <a:latin typeface="Times" pitchFamily="18" charset="0"/>
                <a:cs typeface="Times New Roman" pitchFamily="18" charset="0"/>
              </a:rPr>
              <a:t> </a:t>
            </a:r>
          </a:p>
          <a:p>
            <a:pPr marL="237698" indent="-237698">
              <a:buFontTx/>
              <a:buAutoNum type="arabicPeriod" startAt="8"/>
              <a:tabLst>
                <a:tab pos="475397" algn="l"/>
              </a:tabLst>
            </a:pPr>
            <a:r>
              <a:rPr lang="en-US" sz="1100" dirty="0">
                <a:latin typeface="Times" pitchFamily="18" charset="0"/>
                <a:cs typeface="Times New Roman" pitchFamily="18" charset="0"/>
              </a:rPr>
              <a:t>Run your program by clicking </a:t>
            </a:r>
            <a:r>
              <a:rPr lang="en-US" sz="1100" b="1" dirty="0">
                <a:latin typeface="Times" pitchFamily="18" charset="0"/>
                <a:cs typeface="Times New Roman" pitchFamily="18" charset="0"/>
              </a:rPr>
              <a:t>Run</a:t>
            </a:r>
            <a:r>
              <a:rPr lang="en-US" sz="1100" dirty="0">
                <a:latin typeface="Times" pitchFamily="18" charset="0"/>
                <a:cs typeface="Times New Roman" pitchFamily="18" charset="0"/>
              </a:rPr>
              <a:t> button. Hum or whistle into your microphone and observe the data you acquire from your sound card. </a:t>
            </a:r>
          </a:p>
          <a:p>
            <a:pPr marL="237698" indent="-237698">
              <a:buFontTx/>
              <a:buAutoNum type="arabicPeriod" startAt="8"/>
              <a:tabLst>
                <a:tab pos="475397" algn="l"/>
              </a:tabLst>
            </a:pPr>
            <a:r>
              <a:rPr lang="en-US" sz="1100" dirty="0">
                <a:latin typeface="Times" pitchFamily="18" charset="0"/>
                <a:cs typeface="Times New Roman" pitchFamily="18" charset="0"/>
              </a:rPr>
              <a:t> Save the VI as “Exercise 2 – Acquire.vi” in the Exercises folder.</a:t>
            </a:r>
          </a:p>
          <a:p>
            <a:pPr marL="237698" indent="-237698">
              <a:buFontTx/>
              <a:buAutoNum type="arabicPeriod" startAt="8"/>
              <a:tabLst>
                <a:tab pos="475397" algn="l"/>
              </a:tabLst>
            </a:pPr>
            <a:r>
              <a:rPr lang="en-US" sz="1100" dirty="0">
                <a:latin typeface="Times" pitchFamily="18" charset="0"/>
                <a:cs typeface="Times New Roman" pitchFamily="18" charset="0"/>
              </a:rPr>
              <a:t>Close the VI. </a:t>
            </a:r>
          </a:p>
          <a:p>
            <a:pPr marL="237698" indent="-237698">
              <a:spcBef>
                <a:spcPct val="50000"/>
              </a:spcBef>
              <a:tabLst>
                <a:tab pos="475397" algn="l"/>
              </a:tabLst>
            </a:pPr>
            <a:r>
              <a:rPr lang="en-US" sz="1100" b="1" dirty="0">
                <a:latin typeface="Times" pitchFamily="18" charset="0"/>
              </a:rPr>
              <a:t>Note</a:t>
            </a:r>
            <a:r>
              <a:rPr lang="en-US" sz="1100" dirty="0">
                <a:latin typeface="Times" pitchFamily="18" charset="0"/>
              </a:rPr>
              <a:t>: The solution to this exercise is printed in the back of this manual.</a:t>
            </a:r>
          </a:p>
          <a:p>
            <a:pPr marL="237698" indent="-237698">
              <a:tabLst>
                <a:tab pos="475397" algn="l"/>
              </a:tabLst>
            </a:pPr>
            <a:endParaRPr lang="en-US" sz="1100" dirty="0">
              <a:latin typeface="Times" pitchFamily="18" charset="0"/>
              <a:cs typeface="Times New Roman" pitchFamily="18" charset="0"/>
            </a:endParaRPr>
          </a:p>
          <a:p>
            <a:pPr marL="237698" indent="-237698">
              <a:tabLst>
                <a:tab pos="475397" algn="l"/>
              </a:tabLst>
            </a:pPr>
            <a:endParaRPr lang="en-US" sz="1100" dirty="0">
              <a:latin typeface="Times" pitchFamily="18" charset="0"/>
            </a:endParaRPr>
          </a:p>
        </p:txBody>
      </p:sp>
      <p:sp>
        <p:nvSpPr>
          <p:cNvPr id="801795" name="Rectangle 3"/>
          <p:cNvSpPr>
            <a:spLocks noChangeArrowheads="1"/>
          </p:cNvSpPr>
          <p:nvPr/>
        </p:nvSpPr>
        <p:spPr bwMode="auto">
          <a:xfrm>
            <a:off x="2935706" y="8846586"/>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grpSp>
        <p:nvGrpSpPr>
          <p:cNvPr id="801796" name="Group 4"/>
          <p:cNvGrpSpPr>
            <a:grpSpLocks/>
          </p:cNvGrpSpPr>
          <p:nvPr/>
        </p:nvGrpSpPr>
        <p:grpSpPr bwMode="auto">
          <a:xfrm>
            <a:off x="467987" y="384706"/>
            <a:ext cx="4072482" cy="5939894"/>
            <a:chOff x="199" y="73"/>
            <a:chExt cx="2565" cy="3532"/>
          </a:xfrm>
        </p:grpSpPr>
        <p:sp>
          <p:nvSpPr>
            <p:cNvPr id="801797" name="Line 5"/>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801798" name="Line 6"/>
            <p:cNvSpPr>
              <a:spLocks noChangeShapeType="1"/>
            </p:cNvSpPr>
            <p:nvPr/>
          </p:nvSpPr>
          <p:spPr bwMode="auto">
            <a:xfrm>
              <a:off x="272" y="145"/>
              <a:ext cx="0" cy="3460"/>
            </a:xfrm>
            <a:prstGeom prst="line">
              <a:avLst/>
            </a:prstGeom>
            <a:noFill/>
            <a:ln w="38100">
              <a:solidFill>
                <a:schemeClr val="tx1"/>
              </a:solidFill>
              <a:round/>
              <a:headEnd/>
              <a:tailEnd/>
            </a:ln>
            <a:effectLst/>
          </p:spPr>
          <p:txBody>
            <a:bodyPr/>
            <a:lstStyle/>
            <a:p>
              <a:endParaRPr lang="en-US"/>
            </a:p>
          </p:txBody>
        </p:sp>
        <p:sp>
          <p:nvSpPr>
            <p:cNvPr id="801799" name="Rectangle 7"/>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801800" name="Picture 8"/>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a:effectLst/>
          </p:spPr>
        </p:pic>
      </p:grpSp>
      <p:sp>
        <p:nvSpPr>
          <p:cNvPr id="10"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32	ni.com</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Rot="1" noChangeAspect="1" noChangeArrowheads="1" noTextEdit="1"/>
          </p:cNvSpPr>
          <p:nvPr>
            <p:ph type="sldImg"/>
          </p:nvPr>
        </p:nvSpPr>
        <p:spPr>
          <a:ln/>
        </p:spPr>
      </p:sp>
      <p:sp>
        <p:nvSpPr>
          <p:cNvPr id="669699" name="Rectangle 3"/>
          <p:cNvSpPr>
            <a:spLocks noGrp="1" noChangeArrowheads="1"/>
          </p:cNvSpPr>
          <p:nvPr>
            <p:ph type="body" idx="1"/>
          </p:nvPr>
        </p:nvSpPr>
        <p:spPr>
          <a:noFill/>
        </p:spPr>
        <p:txBody>
          <a:bodyPr/>
          <a:lstStyle/>
          <a:p>
            <a:pPr>
              <a:lnSpc>
                <a:spcPct val="90000"/>
              </a:lnSpc>
              <a:tabLst>
                <a:tab pos="475397" algn="l"/>
              </a:tabLst>
            </a:pPr>
            <a:r>
              <a:rPr lang="en-US" sz="1100" dirty="0">
                <a:latin typeface="Times" pitchFamily="18" charset="0"/>
              </a:rPr>
              <a:t>The </a:t>
            </a:r>
            <a:r>
              <a:rPr lang="en-US" sz="1100" b="1" dirty="0">
                <a:latin typeface="Times" pitchFamily="18" charset="0"/>
              </a:rPr>
              <a:t>Context help </a:t>
            </a:r>
            <a:r>
              <a:rPr lang="en-US" sz="1100" dirty="0">
                <a:latin typeface="Times" pitchFamily="18" charset="0"/>
              </a:rPr>
              <a:t>window displays basic information about </a:t>
            </a:r>
            <a:r>
              <a:rPr lang="en-US" sz="1100" dirty="0" err="1">
                <a:latin typeface="Times" pitchFamily="18" charset="0"/>
              </a:rPr>
              <a:t>LabVIEW</a:t>
            </a:r>
            <a:r>
              <a:rPr lang="en-US" sz="1100" dirty="0">
                <a:latin typeface="Times" pitchFamily="18" charset="0"/>
              </a:rPr>
              <a:t> objects when you move the cursor over each object. Objects with context help information include VIs, functions, constants, structures, palettes, properties, methods, events, and dialog box components.</a:t>
            </a:r>
          </a:p>
          <a:p>
            <a:pPr>
              <a:lnSpc>
                <a:spcPct val="90000"/>
              </a:lnSpc>
              <a:spcAft>
                <a:spcPct val="30000"/>
              </a:spcAft>
              <a:tabLst>
                <a:tab pos="475397" algn="l"/>
              </a:tabLst>
            </a:pPr>
            <a:r>
              <a:rPr lang="en-US" sz="1100" dirty="0">
                <a:latin typeface="Times" pitchFamily="18" charset="0"/>
              </a:rPr>
              <a:t>To display the </a:t>
            </a:r>
            <a:r>
              <a:rPr lang="en-US" sz="1100" b="1" dirty="0">
                <a:latin typeface="Times" pitchFamily="18" charset="0"/>
              </a:rPr>
              <a:t>Context help </a:t>
            </a:r>
            <a:r>
              <a:rPr lang="en-US" sz="1100" dirty="0">
                <a:latin typeface="Times" pitchFamily="18" charset="0"/>
              </a:rPr>
              <a:t>window, select </a:t>
            </a:r>
            <a:r>
              <a:rPr lang="en-US" sz="1100" b="1" dirty="0" err="1">
                <a:latin typeface="Times" pitchFamily="18" charset="0"/>
              </a:rPr>
              <a:t>Help»Show</a:t>
            </a:r>
            <a:r>
              <a:rPr lang="en-US" sz="1100" b="1" dirty="0">
                <a:latin typeface="Times" pitchFamily="18" charset="0"/>
              </a:rPr>
              <a:t> Context Help</a:t>
            </a:r>
            <a:r>
              <a:rPr lang="en-US" sz="1100" dirty="0">
                <a:latin typeface="Times" pitchFamily="18" charset="0"/>
              </a:rPr>
              <a:t>, press the &lt;</a:t>
            </a:r>
            <a:r>
              <a:rPr lang="en-US" sz="1100" dirty="0" err="1">
                <a:latin typeface="Times" pitchFamily="18" charset="0"/>
              </a:rPr>
              <a:t>Ctrl+H</a:t>
            </a:r>
            <a:r>
              <a:rPr lang="en-US" sz="1100" dirty="0">
                <a:latin typeface="Times" pitchFamily="18" charset="0"/>
              </a:rPr>
              <a:t>&gt; keys, or press the </a:t>
            </a:r>
            <a:r>
              <a:rPr lang="en-US" sz="1100" b="1" dirty="0">
                <a:latin typeface="Times" pitchFamily="18" charset="0"/>
              </a:rPr>
              <a:t>Show Context Help Window</a:t>
            </a:r>
            <a:r>
              <a:rPr lang="en-US" sz="1100" dirty="0">
                <a:latin typeface="Times" pitchFamily="18" charset="0"/>
              </a:rPr>
              <a:t> button in the toolbar</a:t>
            </a:r>
          </a:p>
          <a:p>
            <a:pPr>
              <a:lnSpc>
                <a:spcPct val="90000"/>
              </a:lnSpc>
              <a:spcBef>
                <a:spcPct val="0"/>
              </a:spcBef>
              <a:spcAft>
                <a:spcPct val="30000"/>
              </a:spcAft>
              <a:tabLst>
                <a:tab pos="475397" algn="l"/>
              </a:tabLst>
            </a:pPr>
            <a:r>
              <a:rPr lang="en-US" sz="1100" dirty="0">
                <a:latin typeface="Times" pitchFamily="18" charset="0"/>
              </a:rPr>
              <a:t>Connections displayed in Context Help:</a:t>
            </a:r>
            <a:endParaRPr lang="en-US" sz="1100" b="1" dirty="0">
              <a:latin typeface="Times" pitchFamily="18" charset="0"/>
            </a:endParaRPr>
          </a:p>
          <a:p>
            <a:pPr>
              <a:lnSpc>
                <a:spcPct val="90000"/>
              </a:lnSpc>
              <a:spcBef>
                <a:spcPct val="0"/>
              </a:spcBef>
              <a:spcAft>
                <a:spcPct val="30000"/>
              </a:spcAft>
              <a:tabLst>
                <a:tab pos="475397" algn="l"/>
              </a:tabLst>
            </a:pPr>
            <a:r>
              <a:rPr lang="en-US" sz="1100" b="1" dirty="0">
                <a:latin typeface="Times" pitchFamily="18" charset="0"/>
              </a:rPr>
              <a:t>Required – bold</a:t>
            </a:r>
            <a:br>
              <a:rPr lang="en-US" sz="1100" dirty="0">
                <a:latin typeface="Times" pitchFamily="18" charset="0"/>
              </a:rPr>
            </a:br>
            <a:r>
              <a:rPr lang="en-US" sz="1100" dirty="0">
                <a:latin typeface="Times" pitchFamily="18" charset="0"/>
              </a:rPr>
              <a:t>Recommended – normal	</a:t>
            </a:r>
            <a:br>
              <a:rPr lang="en-US" sz="1100" dirty="0">
                <a:latin typeface="Times" pitchFamily="18" charset="0"/>
              </a:rPr>
            </a:br>
            <a:r>
              <a:rPr lang="en-US" sz="1100" dirty="0">
                <a:solidFill>
                  <a:schemeClr val="bg2"/>
                </a:solidFill>
                <a:latin typeface="Times" pitchFamily="18" charset="0"/>
              </a:rPr>
              <a:t>Optional – dimmed</a:t>
            </a:r>
          </a:p>
          <a:p>
            <a:pPr>
              <a:lnSpc>
                <a:spcPct val="90000"/>
              </a:lnSpc>
              <a:tabLst>
                <a:tab pos="475397" algn="l"/>
              </a:tabLst>
            </a:pPr>
            <a:r>
              <a:rPr lang="en-US" sz="1100" b="1" dirty="0">
                <a:latin typeface="Times" pitchFamily="18" charset="0"/>
              </a:rPr>
              <a:t>Additional Help</a:t>
            </a:r>
          </a:p>
          <a:p>
            <a:pPr marL="236048" lvl="1" indent="-234397">
              <a:lnSpc>
                <a:spcPct val="90000"/>
              </a:lnSpc>
              <a:buFontTx/>
              <a:buChar char="•"/>
              <a:tabLst>
                <a:tab pos="475397" algn="l"/>
              </a:tabLst>
            </a:pPr>
            <a:r>
              <a:rPr lang="en-US" sz="1100" b="1" dirty="0">
                <a:latin typeface="Times" pitchFamily="18" charset="0"/>
              </a:rPr>
              <a:t>VI, Function, &amp; How-To Help is also available.</a:t>
            </a:r>
          </a:p>
          <a:p>
            <a:pPr marL="465492" lvl="2" indent="-227794">
              <a:lnSpc>
                <a:spcPct val="90000"/>
              </a:lnSpc>
              <a:buFont typeface="Times" pitchFamily="18" charset="0"/>
              <a:buChar char="–"/>
              <a:tabLst>
                <a:tab pos="475397" algn="l"/>
              </a:tabLst>
            </a:pPr>
            <a:r>
              <a:rPr lang="en-US" sz="1100" b="1" dirty="0" err="1">
                <a:latin typeface="Times" pitchFamily="18" charset="0"/>
              </a:rPr>
              <a:t>Help»VI</a:t>
            </a:r>
            <a:r>
              <a:rPr lang="en-US" sz="1100" b="1" dirty="0">
                <a:latin typeface="Times" pitchFamily="18" charset="0"/>
              </a:rPr>
              <a:t>, Function, &amp; How-To Help</a:t>
            </a:r>
            <a:r>
              <a:rPr lang="en-US" sz="1100" dirty="0">
                <a:latin typeface="Times" pitchFamily="18" charset="0"/>
              </a:rPr>
              <a:t> </a:t>
            </a:r>
          </a:p>
          <a:p>
            <a:pPr marL="465492" lvl="2" indent="-227794">
              <a:lnSpc>
                <a:spcPct val="90000"/>
              </a:lnSpc>
              <a:buFont typeface="Times" pitchFamily="18" charset="0"/>
              <a:buChar char="–"/>
              <a:tabLst>
                <a:tab pos="475397" algn="l"/>
              </a:tabLst>
            </a:pPr>
            <a:r>
              <a:rPr lang="en-US" sz="1100" dirty="0">
                <a:latin typeface="Times" pitchFamily="18" charset="0"/>
              </a:rPr>
              <a:t>Right-click the VI icon and choose </a:t>
            </a:r>
            <a:r>
              <a:rPr lang="en-US" sz="1100" b="1" dirty="0">
                <a:latin typeface="Times" pitchFamily="18" charset="0"/>
              </a:rPr>
              <a:t>Help</a:t>
            </a:r>
            <a:r>
              <a:rPr lang="en-US" sz="1100" dirty="0">
                <a:latin typeface="Times" pitchFamily="18" charset="0"/>
              </a:rPr>
              <a:t>, or </a:t>
            </a:r>
          </a:p>
          <a:p>
            <a:pPr marL="465492" lvl="2" indent="-227794">
              <a:lnSpc>
                <a:spcPct val="90000"/>
              </a:lnSpc>
              <a:buFont typeface="Times" pitchFamily="18" charset="0"/>
              <a:buChar char="–"/>
              <a:tabLst>
                <a:tab pos="475397" algn="l"/>
              </a:tabLst>
            </a:pPr>
            <a:r>
              <a:rPr lang="en-US" sz="1100" dirty="0">
                <a:latin typeface="Times" pitchFamily="18" charset="0"/>
              </a:rPr>
              <a:t>Choose “Detailed Help” on the </a:t>
            </a:r>
            <a:r>
              <a:rPr lang="en-US" sz="1100" b="1" dirty="0">
                <a:latin typeface="Times" pitchFamily="18" charset="0"/>
              </a:rPr>
              <a:t>Context help </a:t>
            </a:r>
            <a:r>
              <a:rPr lang="en-US" sz="1100" dirty="0">
                <a:latin typeface="Times" pitchFamily="18" charset="0"/>
              </a:rPr>
              <a:t>window.</a:t>
            </a:r>
          </a:p>
          <a:p>
            <a:pPr marL="236048" lvl="1" indent="-234397">
              <a:lnSpc>
                <a:spcPct val="90000"/>
              </a:lnSpc>
              <a:buFontTx/>
              <a:buChar char="•"/>
              <a:tabLst>
                <a:tab pos="475397" algn="l"/>
              </a:tabLst>
            </a:pPr>
            <a:r>
              <a:rPr lang="en-US" sz="1100" dirty="0">
                <a:latin typeface="Times" pitchFamily="18" charset="0"/>
              </a:rPr>
              <a:t> </a:t>
            </a:r>
            <a:r>
              <a:rPr lang="en-US" sz="1100" b="1" dirty="0" err="1">
                <a:latin typeface="Times" pitchFamily="18" charset="0"/>
              </a:rPr>
              <a:t>LabVIEW</a:t>
            </a:r>
            <a:r>
              <a:rPr lang="en-US" sz="1100" b="1" dirty="0">
                <a:latin typeface="Times" pitchFamily="18" charset="0"/>
              </a:rPr>
              <a:t> Help – reference style help</a:t>
            </a:r>
          </a:p>
          <a:p>
            <a:pPr marL="465492" lvl="2" indent="-227794">
              <a:lnSpc>
                <a:spcPct val="90000"/>
              </a:lnSpc>
              <a:buFont typeface="Times" pitchFamily="18" charset="0"/>
              <a:buChar char="–"/>
              <a:tabLst>
                <a:tab pos="475397" algn="l"/>
              </a:tabLst>
            </a:pPr>
            <a:r>
              <a:rPr lang="en-US" sz="1100" dirty="0">
                <a:latin typeface="Times" pitchFamily="18" charset="0"/>
              </a:rPr>
              <a:t> </a:t>
            </a:r>
            <a:r>
              <a:rPr lang="en-US" sz="1100" b="1" dirty="0" err="1">
                <a:latin typeface="Times" pitchFamily="18" charset="0"/>
              </a:rPr>
              <a:t>Help»Search</a:t>
            </a:r>
            <a:r>
              <a:rPr lang="en-US" sz="1100" b="1" dirty="0">
                <a:latin typeface="Times" pitchFamily="18" charset="0"/>
              </a:rPr>
              <a:t> the </a:t>
            </a:r>
            <a:r>
              <a:rPr lang="en-US" sz="1100" b="1" dirty="0" err="1">
                <a:latin typeface="Times" pitchFamily="18" charset="0"/>
              </a:rPr>
              <a:t>LabVIEW</a:t>
            </a:r>
            <a:r>
              <a:rPr lang="en-US" sz="1100" b="1" dirty="0">
                <a:latin typeface="Times" pitchFamily="18" charset="0"/>
              </a:rPr>
              <a:t> Help…</a:t>
            </a:r>
          </a:p>
          <a:p>
            <a:pPr>
              <a:lnSpc>
                <a:spcPct val="90000"/>
              </a:lnSpc>
              <a:tabLst>
                <a:tab pos="475397" algn="l"/>
              </a:tabLst>
            </a:pPr>
            <a:endParaRPr lang="en-US" sz="1100" dirty="0">
              <a:latin typeface="Times" pitchFamily="18" charset="0"/>
            </a:endParaRPr>
          </a:p>
          <a:p>
            <a:pPr>
              <a:lnSpc>
                <a:spcPct val="90000"/>
              </a:lnSpc>
              <a:tabLst>
                <a:tab pos="475397" algn="l"/>
              </a:tabLst>
            </a:pPr>
            <a:endParaRPr lang="en-US" sz="1100" dirty="0">
              <a:latin typeface="Times" pitchFamily="18" charset="0"/>
            </a:endParaRPr>
          </a:p>
          <a:p>
            <a:pPr>
              <a:lnSpc>
                <a:spcPct val="90000"/>
              </a:lnSpc>
              <a:tabLst>
                <a:tab pos="475397" algn="l"/>
              </a:tabLst>
            </a:pPr>
            <a:endParaRPr lang="en-US" sz="1100" dirty="0">
              <a:latin typeface="Times" pitchFamily="18" charset="0"/>
            </a:endParaRPr>
          </a:p>
          <a:p>
            <a:pPr>
              <a:lnSpc>
                <a:spcPct val="90000"/>
              </a:lnSpc>
              <a:tabLst>
                <a:tab pos="475397" algn="l"/>
              </a:tabLst>
            </a:pPr>
            <a:endParaRPr lang="en-US" sz="1100" dirty="0">
              <a:latin typeface="Times" pitchFamily="18" charset="0"/>
            </a:endParaRP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33	 Introduction to LabVIEW Hands-On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Rectangle 2"/>
          <p:cNvSpPr>
            <a:spLocks noGrp="1" noRot="1" noChangeAspect="1" noChangeArrowheads="1" noTextEdit="1"/>
          </p:cNvSpPr>
          <p:nvPr>
            <p:ph type="sldImg"/>
          </p:nvPr>
        </p:nvSpPr>
        <p:spPr>
          <a:ln/>
        </p:spPr>
      </p:sp>
      <p:sp>
        <p:nvSpPr>
          <p:cNvPr id="671747" name="Rectangle 3"/>
          <p:cNvSpPr>
            <a:spLocks noGrp="1" noChangeArrowheads="1"/>
          </p:cNvSpPr>
          <p:nvPr>
            <p:ph type="body" idx="1"/>
          </p:nvPr>
        </p:nvSpPr>
        <p:spPr/>
        <p:txBody>
          <a:bodyPr/>
          <a:lstStyle/>
          <a:p>
            <a:pPr>
              <a:tabLst>
                <a:tab pos="237698" algn="l"/>
              </a:tabLst>
            </a:pPr>
            <a:r>
              <a:rPr lang="en-US" sz="1100" dirty="0">
                <a:latin typeface="Times" pitchFamily="18" charset="0"/>
              </a:rPr>
              <a:t>LabVIEW has many keystroke shortcuts that make working easier. The most common shortcuts are listed above.</a:t>
            </a:r>
          </a:p>
          <a:p>
            <a:pPr>
              <a:tabLst>
                <a:tab pos="237698" algn="l"/>
              </a:tabLst>
            </a:pPr>
            <a:r>
              <a:rPr lang="en-US" sz="1100" dirty="0">
                <a:latin typeface="Times" pitchFamily="18" charset="0"/>
              </a:rPr>
              <a:t>While the Automatic Selection Tool is great for choosing the tool you would like to use in LabVIEW, there are sometimes cases when you want manual control. Once the Automatic Selection Tool is turned off, use the Tab key to toggle between the four most common tools (Operate Value, Position/Size/Select, Edit Text, Set Color on front panel and Operate Value, Position/Size/Select, Edit Text, Connect Wire on block diagram). Once you are finished with the tool you chose, you can press &lt;</a:t>
            </a:r>
            <a:r>
              <a:rPr lang="en-US" sz="1100" dirty="0" err="1">
                <a:latin typeface="Times" pitchFamily="18" charset="0"/>
              </a:rPr>
              <a:t>Shift+Tab</a:t>
            </a:r>
            <a:r>
              <a:rPr lang="en-US" sz="1100" dirty="0">
                <a:latin typeface="Times" pitchFamily="18" charset="0"/>
              </a:rPr>
              <a:t>&gt; to turn the Automatic Selection Tool back on.</a:t>
            </a:r>
          </a:p>
          <a:p>
            <a:pPr>
              <a:tabLst>
                <a:tab pos="237698" algn="l"/>
              </a:tabLst>
            </a:pPr>
            <a:r>
              <a:rPr lang="en-US" sz="1100" dirty="0">
                <a:latin typeface="Times" pitchFamily="18" charset="0"/>
              </a:rPr>
              <a:t>In the </a:t>
            </a:r>
            <a:r>
              <a:rPr lang="en-US" sz="1100" b="1" dirty="0" err="1">
                <a:latin typeface="Times" pitchFamily="18" charset="0"/>
              </a:rPr>
              <a:t>Tools»Options</a:t>
            </a:r>
            <a:r>
              <a:rPr lang="en-US" sz="1100" b="1" dirty="0">
                <a:latin typeface="Times" pitchFamily="18" charset="0"/>
              </a:rPr>
              <a:t>…</a:t>
            </a:r>
            <a:r>
              <a:rPr lang="en-US" sz="1100" dirty="0">
                <a:latin typeface="Times" pitchFamily="18" charset="0"/>
              </a:rPr>
              <a:t> dialog, there are many configurable options for customizing your front panel, block diagram, colors, printing, and so on.</a:t>
            </a:r>
          </a:p>
          <a:p>
            <a:pPr>
              <a:tabLst>
                <a:tab pos="237698" algn="l"/>
              </a:tabLst>
            </a:pPr>
            <a:r>
              <a:rPr lang="en-US" sz="1100" dirty="0">
                <a:latin typeface="Times" pitchFamily="18" charset="0"/>
              </a:rPr>
              <a:t>Similar to the </a:t>
            </a:r>
            <a:r>
              <a:rPr lang="en-US" sz="1100" dirty="0" err="1">
                <a:latin typeface="Times" pitchFamily="18" charset="0"/>
              </a:rPr>
              <a:t>LabVIEW</a:t>
            </a:r>
            <a:r>
              <a:rPr lang="en-US" sz="1100" dirty="0">
                <a:latin typeface="Times" pitchFamily="18" charset="0"/>
              </a:rPr>
              <a:t> options, you can configure VI-specific properties by going to </a:t>
            </a:r>
            <a:r>
              <a:rPr lang="en-US" sz="1100" b="1" dirty="0" err="1">
                <a:latin typeface="Times" pitchFamily="18" charset="0"/>
              </a:rPr>
              <a:t>File»VI</a:t>
            </a:r>
            <a:r>
              <a:rPr lang="en-US" sz="1100" b="1" dirty="0">
                <a:latin typeface="Times" pitchFamily="18" charset="0"/>
              </a:rPr>
              <a:t> Properties…</a:t>
            </a:r>
            <a:r>
              <a:rPr lang="en-US" sz="1100" dirty="0">
                <a:latin typeface="Times" pitchFamily="18" charset="0"/>
              </a:rPr>
              <a:t> There you can document the VI, change the appearance of the window, and customize it in several other ways.</a:t>
            </a: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34	ni.com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Grp="1" noRot="1" noChangeAspect="1" noChangeArrowheads="1" noTextEdit="1"/>
          </p:cNvSpPr>
          <p:nvPr>
            <p:ph type="sldImg"/>
          </p:nvPr>
        </p:nvSpPr>
        <p:spPr>
          <a:ln/>
        </p:spPr>
      </p:sp>
      <p:sp>
        <p:nvSpPr>
          <p:cNvPr id="616451" name="Rectangle 3"/>
          <p:cNvSpPr>
            <a:spLocks noGrp="1" noChangeArrowheads="1"/>
          </p:cNvSpPr>
          <p:nvPr>
            <p:ph type="body" idx="1"/>
          </p:nvPr>
        </p:nvSpPr>
        <p:spPr/>
        <p:txBody>
          <a:bodyPr/>
          <a:lstStyle/>
          <a:p>
            <a:endParaRPr lang="en-US"/>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35	 Introduction to LabVIEW Hands-On</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Rot="1" noChangeAspect="1" noChangeArrowheads="1" noTextEdit="1"/>
          </p:cNvSpPr>
          <p:nvPr>
            <p:ph type="sldImg"/>
          </p:nvPr>
        </p:nvSpPr>
        <p:spPr>
          <a:xfrm>
            <a:off x="1258888" y="622300"/>
            <a:ext cx="4800600" cy="3600450"/>
          </a:xfrm>
          <a:ln/>
        </p:spPr>
      </p:sp>
      <p:sp>
        <p:nvSpPr>
          <p:cNvPr id="406531" name="Rectangle 3"/>
          <p:cNvSpPr>
            <a:spLocks noGrp="1" noChangeArrowheads="1"/>
          </p:cNvSpPr>
          <p:nvPr>
            <p:ph type="body" idx="1"/>
          </p:nvPr>
        </p:nvSpPr>
        <p:spPr>
          <a:xfrm>
            <a:off x="974144" y="4332049"/>
            <a:ext cx="5366914" cy="4322184"/>
          </a:xfrm>
        </p:spPr>
        <p:txBody>
          <a:bodyPr/>
          <a:lstStyle/>
          <a:p>
            <a:pPr>
              <a:spcBef>
                <a:spcPct val="0"/>
              </a:spcBef>
              <a:spcAft>
                <a:spcPct val="30000"/>
              </a:spcAft>
              <a:tabLst>
                <a:tab pos="237698" algn="l"/>
              </a:tabLst>
            </a:pPr>
            <a:r>
              <a:rPr lang="en-US" sz="1100" dirty="0">
                <a:latin typeface="Times" pitchFamily="18" charset="0"/>
              </a:rPr>
              <a:t>Both the while and for loops are located on the </a:t>
            </a:r>
            <a:r>
              <a:rPr lang="en-US" sz="1100" b="1" dirty="0" err="1">
                <a:latin typeface="Times" pitchFamily="18" charset="0"/>
              </a:rPr>
              <a:t>Functions»Structures</a:t>
            </a:r>
            <a:r>
              <a:rPr lang="en-US" sz="1100" b="1" dirty="0">
                <a:latin typeface="Times" pitchFamily="18" charset="0"/>
              </a:rPr>
              <a:t> </a:t>
            </a:r>
            <a:r>
              <a:rPr lang="en-US" sz="1100" dirty="0">
                <a:latin typeface="Times" pitchFamily="18" charset="0"/>
              </a:rPr>
              <a:t>palette. The for loop differs from the while loop in that the for loop executes a set number of times. A while loop stops executing the </a:t>
            </a:r>
            <a:r>
              <a:rPr lang="en-US" sz="1100" dirty="0" err="1">
                <a:latin typeface="Times" pitchFamily="18" charset="0"/>
              </a:rPr>
              <a:t>subdiagram</a:t>
            </a:r>
            <a:r>
              <a:rPr lang="en-US" sz="1100" dirty="0">
                <a:latin typeface="Times" pitchFamily="18" charset="0"/>
              </a:rPr>
              <a:t> only if the value at the conditional terminal exists.</a:t>
            </a:r>
            <a:endParaRPr lang="en-US" sz="1100" b="1" dirty="0">
              <a:latin typeface="Times" pitchFamily="18" charset="0"/>
            </a:endParaRPr>
          </a:p>
          <a:p>
            <a:pPr>
              <a:spcBef>
                <a:spcPct val="0"/>
              </a:spcBef>
              <a:spcAft>
                <a:spcPct val="30000"/>
              </a:spcAft>
              <a:tabLst>
                <a:tab pos="237698" algn="l"/>
              </a:tabLst>
            </a:pPr>
            <a:r>
              <a:rPr lang="en-US" sz="1100" b="1" dirty="0">
                <a:latin typeface="Times" pitchFamily="18" charset="0"/>
              </a:rPr>
              <a:t>While Loops</a:t>
            </a:r>
          </a:p>
          <a:p>
            <a:pPr>
              <a:spcBef>
                <a:spcPct val="0"/>
              </a:spcBef>
              <a:spcAft>
                <a:spcPct val="30000"/>
              </a:spcAft>
              <a:tabLst>
                <a:tab pos="237698" algn="l"/>
              </a:tabLst>
            </a:pPr>
            <a:r>
              <a:rPr lang="en-US" sz="1100" dirty="0">
                <a:latin typeface="Times" pitchFamily="18" charset="0"/>
              </a:rPr>
              <a:t>Similar to a do loop or a repeat-until loop in text-based programming languages, a while loop, shown at the top right, executes a </a:t>
            </a:r>
            <a:r>
              <a:rPr lang="en-US" sz="1100" dirty="0" err="1">
                <a:latin typeface="Times" pitchFamily="18" charset="0"/>
              </a:rPr>
              <a:t>subdiagram</a:t>
            </a:r>
            <a:r>
              <a:rPr lang="en-US" sz="1100" dirty="0">
                <a:latin typeface="Times" pitchFamily="18" charset="0"/>
              </a:rPr>
              <a:t> until a condition is met. The while loop executes the sub diagram until the conditional terminal, an input terminal, receives a specific Boolean value. The default behavior and appearance of the conditional terminal is </a:t>
            </a:r>
            <a:r>
              <a:rPr lang="en-US" sz="1100" b="1" dirty="0">
                <a:latin typeface="Times" pitchFamily="18" charset="0"/>
              </a:rPr>
              <a:t>Stop If True</a:t>
            </a:r>
            <a:r>
              <a:rPr lang="en-US" sz="1100" dirty="0">
                <a:latin typeface="Times" pitchFamily="18" charset="0"/>
              </a:rPr>
              <a:t>. When a conditional terminal is </a:t>
            </a:r>
            <a:r>
              <a:rPr lang="en-US" sz="1100" b="1" dirty="0">
                <a:latin typeface="Times" pitchFamily="18" charset="0"/>
              </a:rPr>
              <a:t>Stop If True</a:t>
            </a:r>
            <a:r>
              <a:rPr lang="en-US" sz="1100" dirty="0">
                <a:latin typeface="Times" pitchFamily="18" charset="0"/>
              </a:rPr>
              <a:t>, the while loop executes its </a:t>
            </a:r>
            <a:r>
              <a:rPr lang="en-US" sz="1100" dirty="0" err="1">
                <a:latin typeface="Times" pitchFamily="18" charset="0"/>
              </a:rPr>
              <a:t>subdiagram</a:t>
            </a:r>
            <a:r>
              <a:rPr lang="en-US" sz="1100" dirty="0">
                <a:latin typeface="Times" pitchFamily="18" charset="0"/>
              </a:rPr>
              <a:t> until the conditional terminal receives a TRUE value. The iteration terminal      (an output terminal), shown at left, contains the number of completed iterations. The iteration count always starts at zero. During the first iteration, the iteration terminal returns 0.</a:t>
            </a:r>
            <a:endParaRPr lang="en-US" sz="1100" b="1" dirty="0">
              <a:latin typeface="Times" pitchFamily="18" charset="0"/>
            </a:endParaRPr>
          </a:p>
          <a:p>
            <a:pPr>
              <a:spcBef>
                <a:spcPct val="0"/>
              </a:spcBef>
              <a:spcAft>
                <a:spcPct val="30000"/>
              </a:spcAft>
              <a:tabLst>
                <a:tab pos="237698" algn="l"/>
              </a:tabLst>
            </a:pPr>
            <a:r>
              <a:rPr lang="en-US" sz="1100" b="1" dirty="0">
                <a:latin typeface="Times" pitchFamily="18" charset="0"/>
              </a:rPr>
              <a:t>For Loops</a:t>
            </a:r>
          </a:p>
          <a:p>
            <a:pPr>
              <a:spcBef>
                <a:spcPct val="0"/>
              </a:spcBef>
              <a:spcAft>
                <a:spcPct val="30000"/>
              </a:spcAft>
              <a:tabLst>
                <a:tab pos="237698" algn="l"/>
              </a:tabLst>
            </a:pPr>
            <a:r>
              <a:rPr lang="en-US" sz="1100" dirty="0">
                <a:latin typeface="Times" pitchFamily="18" charset="0"/>
              </a:rPr>
              <a:t>A for loop, shown above, executes a </a:t>
            </a:r>
            <a:r>
              <a:rPr lang="en-US" sz="1100" dirty="0" err="1">
                <a:latin typeface="Times" pitchFamily="18" charset="0"/>
              </a:rPr>
              <a:t>subdiagram</a:t>
            </a:r>
            <a:r>
              <a:rPr lang="en-US" sz="1100" dirty="0">
                <a:latin typeface="Times" pitchFamily="18" charset="0"/>
              </a:rPr>
              <a:t> a set number of times. The value in the count terminal (an input terminal) represented by the N, indicates how many times to repeat the </a:t>
            </a:r>
            <a:r>
              <a:rPr lang="en-US" sz="1100" dirty="0" err="1">
                <a:latin typeface="Times" pitchFamily="18" charset="0"/>
              </a:rPr>
              <a:t>subdiagram</a:t>
            </a:r>
            <a:r>
              <a:rPr lang="en-US" sz="1100" dirty="0">
                <a:latin typeface="Times" pitchFamily="18" charset="0"/>
              </a:rPr>
              <a:t>. The iteration terminal      (an output terminal), shown at left, contains the number of completed iterations. The iteration count always starts at zero. During the first iteration, the iteration terminal returns 0.</a:t>
            </a:r>
          </a:p>
        </p:txBody>
      </p:sp>
      <p:pic>
        <p:nvPicPr>
          <p:cNvPr id="5" name="Picture 13"/>
          <p:cNvPicPr>
            <a:picLocks noChangeAspect="1" noChangeArrowheads="1"/>
          </p:cNvPicPr>
          <p:nvPr/>
        </p:nvPicPr>
        <p:blipFill>
          <a:blip r:embed="rId3"/>
          <a:srcRect/>
          <a:stretch>
            <a:fillRect/>
          </a:stretch>
        </p:blipFill>
        <p:spPr bwMode="auto">
          <a:xfrm>
            <a:off x="5295900" y="5981700"/>
            <a:ext cx="159315" cy="165991"/>
          </a:xfrm>
          <a:prstGeom prst="rect">
            <a:avLst/>
          </a:prstGeom>
          <a:noFill/>
          <a:ln w="12700" algn="ctr">
            <a:noFill/>
            <a:miter lim="800000"/>
            <a:headEnd/>
            <a:tailEnd/>
          </a:ln>
          <a:effectLst/>
        </p:spPr>
      </p:pic>
      <p:pic>
        <p:nvPicPr>
          <p:cNvPr id="7" name="Picture 13"/>
          <p:cNvPicPr>
            <a:picLocks noChangeAspect="1" noChangeArrowheads="1"/>
          </p:cNvPicPr>
          <p:nvPr/>
        </p:nvPicPr>
        <p:blipFill>
          <a:blip r:embed="rId3"/>
          <a:srcRect/>
          <a:stretch>
            <a:fillRect/>
          </a:stretch>
        </p:blipFill>
        <p:spPr bwMode="auto">
          <a:xfrm>
            <a:off x="3200400" y="7086600"/>
            <a:ext cx="159315" cy="165991"/>
          </a:xfrm>
          <a:prstGeom prst="rect">
            <a:avLst/>
          </a:prstGeom>
          <a:noFill/>
          <a:ln w="12700" algn="ctr">
            <a:noFill/>
            <a:miter lim="800000"/>
            <a:headEnd/>
            <a:tailEnd/>
          </a:ln>
          <a:effectLst/>
        </p:spPr>
      </p:pic>
      <p:sp>
        <p:nvSpPr>
          <p:cNvPr id="8"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36	ni.com</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Rot="1" noChangeAspect="1" noChangeArrowheads="1" noTextEdit="1"/>
          </p:cNvSpPr>
          <p:nvPr>
            <p:ph type="sldImg"/>
          </p:nvPr>
        </p:nvSpPr>
        <p:spPr>
          <a:xfrm>
            <a:off x="1158875" y="614363"/>
            <a:ext cx="5062538" cy="3795712"/>
          </a:xfrm>
          <a:ln/>
        </p:spPr>
      </p:sp>
      <p:sp>
        <p:nvSpPr>
          <p:cNvPr id="408579" name="Rectangle 3"/>
          <p:cNvSpPr>
            <a:spLocks noGrp="1" noChangeArrowheads="1"/>
          </p:cNvSpPr>
          <p:nvPr>
            <p:ph type="body" idx="1"/>
          </p:nvPr>
        </p:nvSpPr>
        <p:spPr>
          <a:xfrm>
            <a:off x="731853" y="4562215"/>
            <a:ext cx="5851496" cy="4320540"/>
          </a:xfrm>
          <a:noFill/>
          <a:ln/>
        </p:spPr>
        <p:txBody>
          <a:bodyPr/>
          <a:lstStyle/>
          <a:p>
            <a:r>
              <a:rPr lang="en-US" sz="1100" dirty="0">
                <a:latin typeface="Times" pitchFamily="18" charset="0"/>
              </a:rPr>
              <a:t>Place loops in your diagram by selecting them from the </a:t>
            </a:r>
            <a:r>
              <a:rPr lang="en-US" sz="1100" b="1" dirty="0">
                <a:latin typeface="Times" pitchFamily="18" charset="0"/>
              </a:rPr>
              <a:t>Functions</a:t>
            </a:r>
            <a:r>
              <a:rPr lang="en-US" sz="1100" dirty="0">
                <a:latin typeface="Times" pitchFamily="18" charset="0"/>
              </a:rPr>
              <a:t> palette:</a:t>
            </a:r>
          </a:p>
          <a:p>
            <a:pPr marL="237698" lvl="1" indent="-236048">
              <a:buFontTx/>
              <a:buChar char="•"/>
            </a:pPr>
            <a:r>
              <a:rPr lang="en-US" sz="1100" dirty="0">
                <a:latin typeface="Times" pitchFamily="18" charset="0"/>
              </a:rPr>
              <a:t>When selected, the mouse cursor becomes a special pointer that you use to enclose the section of code you want to include in the while loop.</a:t>
            </a:r>
          </a:p>
          <a:p>
            <a:pPr marL="237698" lvl="1" indent="-236048">
              <a:buFontTx/>
              <a:buChar char="•"/>
            </a:pPr>
            <a:r>
              <a:rPr lang="en-US" sz="1100" dirty="0">
                <a:latin typeface="Times" pitchFamily="18" charset="0"/>
              </a:rPr>
              <a:t>Click the mouse button to define the top-left corner and then click the mouse button again at the bottom-right corner. The while loop boundary appears around the selected code.</a:t>
            </a:r>
          </a:p>
          <a:p>
            <a:pPr marL="237698" lvl="1" indent="-236048">
              <a:buFontTx/>
              <a:buChar char="•"/>
            </a:pPr>
            <a:r>
              <a:rPr lang="en-US" sz="1100" dirty="0">
                <a:latin typeface="Times" pitchFamily="18" charset="0"/>
              </a:rPr>
              <a:t>Drag or drop additional nodes in the While Loop if needed.</a:t>
            </a: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37	 Introduction to LabVIEW Hands-On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Rot="1" noChangeAspect="1" noChangeArrowheads="1" noTextEdit="1"/>
          </p:cNvSpPr>
          <p:nvPr>
            <p:ph type="sldImg"/>
          </p:nvPr>
        </p:nvSpPr>
        <p:spPr>
          <a:ln/>
        </p:spPr>
      </p:sp>
      <p:sp>
        <p:nvSpPr>
          <p:cNvPr id="513027" name="Rectangle 3"/>
          <p:cNvSpPr>
            <a:spLocks noGrp="1" noChangeArrowheads="1"/>
          </p:cNvSpPr>
          <p:nvPr>
            <p:ph type="body" idx="1"/>
          </p:nvPr>
        </p:nvSpPr>
        <p:spPr/>
        <p:txBody>
          <a:bodyPr/>
          <a:lstStyle/>
          <a:p>
            <a:r>
              <a:rPr lang="en-US" sz="1100" dirty="0" err="1">
                <a:latin typeface="Times" pitchFamily="18" charset="0"/>
              </a:rPr>
              <a:t>LabVIEW</a:t>
            </a:r>
            <a:r>
              <a:rPr lang="en-US" sz="1100" dirty="0">
                <a:latin typeface="Times" pitchFamily="18" charset="0"/>
              </a:rPr>
              <a:t> 7.0 introduced a new type of </a:t>
            </a:r>
            <a:r>
              <a:rPr lang="en-US" sz="1100" dirty="0" err="1">
                <a:latin typeface="Times" pitchFamily="18" charset="0"/>
              </a:rPr>
              <a:t>subVI</a:t>
            </a:r>
            <a:r>
              <a:rPr lang="en-US" sz="1100" dirty="0">
                <a:latin typeface="Times" pitchFamily="18" charset="0"/>
              </a:rPr>
              <a:t> called Express </a:t>
            </a:r>
            <a:r>
              <a:rPr lang="en-US" sz="1100" dirty="0" err="1">
                <a:latin typeface="Times" pitchFamily="18" charset="0"/>
              </a:rPr>
              <a:t>VIs.</a:t>
            </a:r>
            <a:r>
              <a:rPr lang="en-US" sz="1100" dirty="0">
                <a:latin typeface="Times" pitchFamily="18" charset="0"/>
              </a:rPr>
              <a:t> These are interactive VIs that have a configuration dialog box that helps the user customize the functionality of the Express VI. </a:t>
            </a:r>
            <a:r>
              <a:rPr lang="en-US" sz="1100" dirty="0" err="1">
                <a:latin typeface="Times" pitchFamily="18" charset="0"/>
              </a:rPr>
              <a:t>LabVIEW</a:t>
            </a:r>
            <a:r>
              <a:rPr lang="en-US" sz="1100" dirty="0">
                <a:latin typeface="Times" pitchFamily="18" charset="0"/>
              </a:rPr>
              <a:t> then generates a </a:t>
            </a:r>
            <a:r>
              <a:rPr lang="en-US" sz="1100" dirty="0" err="1">
                <a:latin typeface="Times" pitchFamily="18" charset="0"/>
              </a:rPr>
              <a:t>subVI</a:t>
            </a:r>
            <a:r>
              <a:rPr lang="en-US" sz="1100" dirty="0">
                <a:latin typeface="Times" pitchFamily="18" charset="0"/>
              </a:rPr>
              <a:t> based on these settings.</a:t>
            </a:r>
          </a:p>
          <a:p>
            <a:r>
              <a:rPr lang="en-US" sz="1100" dirty="0" err="1">
                <a:latin typeface="Times" pitchFamily="18" charset="0"/>
              </a:rPr>
              <a:t>SubVIs</a:t>
            </a:r>
            <a:r>
              <a:rPr lang="en-US" sz="1100" dirty="0">
                <a:latin typeface="Times" pitchFamily="18" charset="0"/>
              </a:rPr>
              <a:t> are VIs (consisting of a front panel and a block diagram) that are used within another VI.</a:t>
            </a:r>
          </a:p>
          <a:p>
            <a:r>
              <a:rPr lang="en-US" sz="1100" dirty="0">
                <a:latin typeface="Times" pitchFamily="18" charset="0"/>
              </a:rPr>
              <a:t>Functions are the building blocks of all </a:t>
            </a:r>
            <a:r>
              <a:rPr lang="en-US" sz="1100" dirty="0" err="1">
                <a:latin typeface="Times" pitchFamily="18" charset="0"/>
              </a:rPr>
              <a:t>VIs.</a:t>
            </a:r>
            <a:r>
              <a:rPr lang="en-US" sz="1100" dirty="0">
                <a:latin typeface="Times" pitchFamily="18" charset="0"/>
              </a:rPr>
              <a:t> Functions do not have a front panel or a block diagram.</a:t>
            </a: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38	ni.com</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Rot="1" noChangeAspect="1" noChangeArrowheads="1" noTextEdit="1"/>
          </p:cNvSpPr>
          <p:nvPr>
            <p:ph type="sldImg"/>
          </p:nvPr>
        </p:nvSpPr>
        <p:spPr>
          <a:xfrm>
            <a:off x="1258888" y="471488"/>
            <a:ext cx="4799012" cy="3598862"/>
          </a:xfrm>
          <a:ln/>
        </p:spPr>
      </p:sp>
      <p:sp>
        <p:nvSpPr>
          <p:cNvPr id="771075" name="Rectangle 3"/>
          <p:cNvSpPr>
            <a:spLocks noGrp="1" noChangeArrowheads="1"/>
          </p:cNvSpPr>
          <p:nvPr>
            <p:ph type="body" idx="1"/>
          </p:nvPr>
        </p:nvSpPr>
        <p:spPr>
          <a:xfrm>
            <a:off x="930996" y="4070646"/>
            <a:ext cx="5365254" cy="1583212"/>
          </a:xfrm>
        </p:spPr>
        <p:txBody>
          <a:bodyPr/>
          <a:lstStyle/>
          <a:p>
            <a:pPr>
              <a:spcBef>
                <a:spcPct val="0"/>
              </a:spcBef>
              <a:spcAft>
                <a:spcPct val="30000"/>
              </a:spcAft>
            </a:pPr>
            <a:r>
              <a:rPr lang="en-US" sz="1100" dirty="0" err="1">
                <a:latin typeface="Times" pitchFamily="18" charset="0"/>
              </a:rPr>
              <a:t>LabVIEW</a:t>
            </a:r>
            <a:r>
              <a:rPr lang="en-US" sz="1100" dirty="0">
                <a:latin typeface="Times" pitchFamily="18" charset="0"/>
              </a:rPr>
              <a:t> includes several hundred prebuilt functions to help you acquire, analyze, and present data. You would generally use these functions as outlined on the slide above.</a:t>
            </a:r>
          </a:p>
          <a:p>
            <a:pPr>
              <a:spcBef>
                <a:spcPct val="0"/>
              </a:spcBef>
              <a:spcAft>
                <a:spcPct val="30000"/>
              </a:spcAft>
            </a:pPr>
            <a:r>
              <a:rPr lang="en-US" sz="1100" b="1" dirty="0" err="1">
                <a:latin typeface="Times" pitchFamily="18" charset="0"/>
              </a:rPr>
              <a:t>LabVIEW</a:t>
            </a:r>
            <a:r>
              <a:rPr lang="en-US" sz="1100" b="1" dirty="0">
                <a:latin typeface="Times" pitchFamily="18" charset="0"/>
              </a:rPr>
              <a:t> Toolkits</a:t>
            </a:r>
          </a:p>
          <a:p>
            <a:pPr>
              <a:spcBef>
                <a:spcPct val="0"/>
              </a:spcBef>
              <a:spcAft>
                <a:spcPct val="30000"/>
              </a:spcAft>
            </a:pPr>
            <a:r>
              <a:rPr lang="en-US" sz="1100" dirty="0">
                <a:latin typeface="Times" pitchFamily="18" charset="0"/>
              </a:rPr>
              <a:t>Additional toolkits are available for adding domain-specific functionality to </a:t>
            </a:r>
            <a:r>
              <a:rPr lang="en-US" sz="1100" dirty="0" err="1">
                <a:latin typeface="Times" pitchFamily="18" charset="0"/>
              </a:rPr>
              <a:t>LabVIEW</a:t>
            </a:r>
            <a:r>
              <a:rPr lang="en-US" sz="1100" dirty="0">
                <a:latin typeface="Times" pitchFamily="18" charset="0"/>
              </a:rPr>
              <a:t>. These toolkits include:</a:t>
            </a:r>
          </a:p>
          <a:p>
            <a:endParaRPr lang="en-US" sz="1100" dirty="0">
              <a:latin typeface="Times" pitchFamily="18" charset="0"/>
            </a:endParaRPr>
          </a:p>
        </p:txBody>
      </p:sp>
      <p:graphicFrame>
        <p:nvGraphicFramePr>
          <p:cNvPr id="771115" name="Group 43"/>
          <p:cNvGraphicFramePr>
            <a:graphicFrameLocks noGrp="1"/>
          </p:cNvGraphicFramePr>
          <p:nvPr/>
        </p:nvGraphicFramePr>
        <p:xfrm>
          <a:off x="623983" y="5377659"/>
          <a:ext cx="6067234" cy="3079289"/>
        </p:xfrm>
        <a:graphic>
          <a:graphicData uri="http://schemas.openxmlformats.org/drawingml/2006/table">
            <a:tbl>
              <a:tblPr/>
              <a:tblGrid>
                <a:gridCol w="1958243">
                  <a:extLst>
                    <a:ext uri="{9D8B030D-6E8A-4147-A177-3AD203B41FA5}">
                      <a16:colId xmlns:a16="http://schemas.microsoft.com/office/drawing/2014/main" val="20000"/>
                    </a:ext>
                  </a:extLst>
                </a:gridCol>
                <a:gridCol w="2086027">
                  <a:extLst>
                    <a:ext uri="{9D8B030D-6E8A-4147-A177-3AD203B41FA5}">
                      <a16:colId xmlns:a16="http://schemas.microsoft.com/office/drawing/2014/main" val="20001"/>
                    </a:ext>
                  </a:extLst>
                </a:gridCol>
                <a:gridCol w="2022964">
                  <a:extLst>
                    <a:ext uri="{9D8B030D-6E8A-4147-A177-3AD203B41FA5}">
                      <a16:colId xmlns:a16="http://schemas.microsoft.com/office/drawing/2014/main" val="20002"/>
                    </a:ext>
                  </a:extLst>
                </a:gridCol>
              </a:tblGrid>
              <a:tr h="3079289">
                <a:tc>
                  <a:txBody>
                    <a:bodyPr/>
                    <a:lstStyle/>
                    <a:p>
                      <a:pPr marL="287338" marR="0" lvl="0" indent="-287338" algn="l" defTabSz="8794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tx1"/>
                          </a:solidFill>
                          <a:effectLst/>
                          <a:latin typeface="Arial Narrow" pitchFamily="34" charset="0"/>
                        </a:rPr>
                        <a:t>Application Deployment and </a:t>
                      </a:r>
                    </a:p>
                    <a:p>
                      <a:pPr marL="287338" marR="0" lvl="0" indent="-287338" algn="l" defTabSz="8794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tx1"/>
                          </a:solidFill>
                          <a:effectLst/>
                          <a:latin typeface="Arial Narrow" pitchFamily="34" charset="0"/>
                        </a:rPr>
                        <a:t> Targeting Modules</a:t>
                      </a:r>
                    </a:p>
                    <a:p>
                      <a:pPr marL="287338" marR="0" lvl="0" indent="-287338" algn="l" defTabSz="879475"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a:ln>
                          <a:noFill/>
                        </a:ln>
                        <a:solidFill>
                          <a:schemeClr val="tx1"/>
                        </a:solidFill>
                        <a:effectLst/>
                        <a:latin typeface="Arial Narrow" pitchFamily="34" charset="0"/>
                      </a:endParaRPr>
                    </a:p>
                    <a:p>
                      <a:pPr marL="287338" marR="0" lvl="0" indent="-28733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a:t>
                      </a:r>
                      <a:r>
                        <a:rPr kumimoji="0" lang="en-US" sz="1000" b="0" i="0" u="none" strike="noStrike" cap="none" normalizeH="0" baseline="0" dirty="0" err="1">
                          <a:ln>
                            <a:noFill/>
                          </a:ln>
                          <a:solidFill>
                            <a:schemeClr val="tx1"/>
                          </a:solidFill>
                          <a:effectLst/>
                          <a:latin typeface="Arial Narrow" pitchFamily="34" charset="0"/>
                        </a:rPr>
                        <a:t>LabVIEW</a:t>
                      </a:r>
                      <a:r>
                        <a:rPr kumimoji="0" lang="en-US" sz="1000" b="0" i="0" u="none" strike="noStrike" cap="none" normalizeH="0" baseline="0" dirty="0">
                          <a:ln>
                            <a:noFill/>
                          </a:ln>
                          <a:solidFill>
                            <a:schemeClr val="tx1"/>
                          </a:solidFill>
                          <a:effectLst/>
                          <a:latin typeface="Arial Narrow" pitchFamily="34" charset="0"/>
                        </a:rPr>
                        <a:t> Mobile Module</a:t>
                      </a:r>
                    </a:p>
                    <a:p>
                      <a:pPr marL="287338" marR="0" lvl="0" indent="-28733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a:t>
                      </a:r>
                      <a:r>
                        <a:rPr kumimoji="0" lang="en-US" sz="1000" b="0" i="0" u="none" strike="noStrike" cap="none" normalizeH="0" baseline="0" dirty="0" err="1">
                          <a:ln>
                            <a:noFill/>
                          </a:ln>
                          <a:solidFill>
                            <a:schemeClr val="tx1"/>
                          </a:solidFill>
                          <a:effectLst/>
                          <a:latin typeface="Arial Narrow" pitchFamily="34" charset="0"/>
                        </a:rPr>
                        <a:t>LabVIEW</a:t>
                      </a:r>
                      <a:r>
                        <a:rPr kumimoji="0" lang="en-US" sz="1000" b="0" i="0" u="none" strike="noStrike" cap="none" normalizeH="0" baseline="0" dirty="0">
                          <a:ln>
                            <a:noFill/>
                          </a:ln>
                          <a:solidFill>
                            <a:schemeClr val="tx1"/>
                          </a:solidFill>
                          <a:effectLst/>
                          <a:latin typeface="Arial Narrow" pitchFamily="34" charset="0"/>
                        </a:rPr>
                        <a:t> Real-Time Module</a:t>
                      </a:r>
                    </a:p>
                    <a:p>
                      <a:pPr marL="287338" marR="0" lvl="0" indent="-28733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a:t>
                      </a:r>
                      <a:r>
                        <a:rPr kumimoji="0" lang="en-US" sz="1000" b="0" i="0" u="none" strike="noStrike" cap="none" normalizeH="0" baseline="0" dirty="0" err="1">
                          <a:ln>
                            <a:noFill/>
                          </a:ln>
                          <a:solidFill>
                            <a:schemeClr val="tx1"/>
                          </a:solidFill>
                          <a:effectLst/>
                          <a:latin typeface="Arial Narrow" pitchFamily="34" charset="0"/>
                        </a:rPr>
                        <a:t>LabVIEW</a:t>
                      </a:r>
                      <a:r>
                        <a:rPr kumimoji="0" lang="en-US" sz="1000" b="0" i="0" u="none" strike="noStrike" cap="none" normalizeH="0" baseline="0" dirty="0">
                          <a:ln>
                            <a:noFill/>
                          </a:ln>
                          <a:solidFill>
                            <a:schemeClr val="tx1"/>
                          </a:solidFill>
                          <a:effectLst/>
                          <a:latin typeface="Arial Narrow" pitchFamily="34" charset="0"/>
                        </a:rPr>
                        <a:t> FPGA Module</a:t>
                      </a:r>
                    </a:p>
                    <a:p>
                      <a:pPr marL="287338" marR="0" lvl="0" indent="-28733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NI Vision Development  Module  for  </a:t>
                      </a:r>
                      <a:r>
                        <a:rPr kumimoji="0" lang="en-US" sz="1000" b="0" i="0" u="none" strike="noStrike" cap="none" normalizeH="0" baseline="0" dirty="0" err="1">
                          <a:ln>
                            <a:noFill/>
                          </a:ln>
                          <a:solidFill>
                            <a:schemeClr val="tx1"/>
                          </a:solidFill>
                          <a:effectLst/>
                          <a:latin typeface="Arial Narrow" pitchFamily="34" charset="0"/>
                        </a:rPr>
                        <a:t>LabVIEW</a:t>
                      </a:r>
                      <a:endParaRPr kumimoji="0" lang="en-US" sz="1000" b="0" i="0" u="none" strike="noStrike" cap="none" normalizeH="0" baseline="0" dirty="0">
                        <a:ln>
                          <a:noFill/>
                        </a:ln>
                        <a:solidFill>
                          <a:schemeClr val="tx1"/>
                        </a:solidFill>
                        <a:effectLst/>
                        <a:latin typeface="Arial Narrow" pitchFamily="34" charset="0"/>
                      </a:endParaRPr>
                    </a:p>
                    <a:p>
                      <a:pPr marL="287338" marR="0" lvl="0" indent="-287338" algn="l" defTabSz="8794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Narrow" pitchFamily="34" charset="0"/>
                      </a:endParaRPr>
                    </a:p>
                    <a:p>
                      <a:pPr marL="287338" marR="0" lvl="0" indent="-287338" algn="l" defTabSz="8794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tx1"/>
                          </a:solidFill>
                          <a:effectLst/>
                          <a:latin typeface="Arial Narrow" pitchFamily="34" charset="0"/>
                        </a:rPr>
                        <a:t>Embedded System Deployment</a:t>
                      </a:r>
                    </a:p>
                    <a:p>
                      <a:pPr marL="287338" marR="0" lvl="0" indent="-287338" algn="l" defTabSz="879475"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a:ln>
                          <a:noFill/>
                        </a:ln>
                        <a:solidFill>
                          <a:schemeClr val="tx1"/>
                        </a:solidFill>
                        <a:effectLst/>
                        <a:latin typeface="Arial Narrow" pitchFamily="34" charset="0"/>
                      </a:endParaRPr>
                    </a:p>
                    <a:p>
                      <a:pPr marL="287338" marR="0" lvl="0" indent="-28733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DSP Test Integration Toolkit</a:t>
                      </a:r>
                    </a:p>
                    <a:p>
                      <a:pPr marL="287338" marR="0" lvl="0" indent="-28733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Embedded test integration toolkits</a:t>
                      </a:r>
                    </a:p>
                    <a:p>
                      <a:pPr marL="287338" marR="0" lvl="0" indent="-28733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Digital Filter Design Toolkit</a:t>
                      </a:r>
                    </a:p>
                    <a:p>
                      <a:pPr marL="287338" marR="0" lvl="0" indent="-28733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a:t>
                      </a:r>
                      <a:r>
                        <a:rPr kumimoji="0" lang="en-US" sz="1000" b="0" i="0" u="none" strike="noStrike" cap="none" normalizeH="0" baseline="0" dirty="0" err="1">
                          <a:ln>
                            <a:noFill/>
                          </a:ln>
                          <a:solidFill>
                            <a:schemeClr val="tx1"/>
                          </a:solidFill>
                          <a:effectLst/>
                          <a:latin typeface="Arial Narrow" pitchFamily="34" charset="0"/>
                        </a:rPr>
                        <a:t>LabVIEW</a:t>
                      </a:r>
                      <a:r>
                        <a:rPr kumimoji="0" lang="en-US" sz="1000" b="0" i="0" u="none" strike="noStrike" cap="none" normalizeH="0" baseline="0" dirty="0">
                          <a:ln>
                            <a:noFill/>
                          </a:ln>
                          <a:solidFill>
                            <a:schemeClr val="tx1"/>
                          </a:solidFill>
                          <a:effectLst/>
                          <a:latin typeface="Arial Narrow" pitchFamily="34" charset="0"/>
                        </a:rPr>
                        <a:t> FPGA Module</a:t>
                      </a:r>
                    </a:p>
                    <a:p>
                      <a:pPr marL="287338" marR="0" lvl="0" indent="-287338" algn="l" defTabSz="8794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Narrow" pitchFamily="34" charset="0"/>
                      </a:endParaRPr>
                    </a:p>
                  </a:txBody>
                  <a:tcPr marL="91916" marR="91916" marT="45529" marB="455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tx1"/>
                          </a:solidFill>
                          <a:effectLst/>
                          <a:latin typeface="Arial Narrow" pitchFamily="34" charset="0"/>
                        </a:rPr>
                        <a:t>Signal Processing and Analysis</a:t>
                      </a:r>
                    </a:p>
                    <a:p>
                      <a:pPr marL="230188" marR="0" lvl="0" indent="-230188" algn="l" defTabSz="879475"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a:ln>
                          <a:noFill/>
                        </a:ln>
                        <a:solidFill>
                          <a:schemeClr val="tx1"/>
                        </a:solidFill>
                        <a:effectLst/>
                        <a:latin typeface="Arial Narrow" pitchFamily="34" charset="0"/>
                      </a:endParaRP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Sound and Vibration Toolkit</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Advanced Signal Processing Toolkit</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Modulation Toolkit</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Spectral Measurements Toolkit</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Order Analysis Toolkit</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Digital Filter Design Toolkit</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tx1"/>
                          </a:solidFill>
                          <a:effectLst/>
                          <a:latin typeface="Arial Narrow" pitchFamily="34" charset="0"/>
                        </a:rPr>
                        <a:t>Software Engineering and</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tx1"/>
                          </a:solidFill>
                          <a:effectLst/>
                          <a:latin typeface="Arial Narrow" pitchFamily="34" charset="0"/>
                        </a:rPr>
                        <a:t>Optimization Tools</a:t>
                      </a:r>
                    </a:p>
                    <a:p>
                      <a:pPr marL="230188" marR="0" lvl="0" indent="-230188" algn="l" defTabSz="879475"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a:ln>
                          <a:noFill/>
                        </a:ln>
                        <a:solidFill>
                          <a:schemeClr val="tx1"/>
                        </a:solidFill>
                        <a:effectLst/>
                        <a:latin typeface="Arial Narrow" pitchFamily="34" charset="0"/>
                      </a:endParaRP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Real-Time Execution Trace Toolkit</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Express VI Development Toolkit</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State Diagram Toolkit</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VI Analyzer Toolkit</a:t>
                      </a:r>
                    </a:p>
                    <a:p>
                      <a:pPr marL="230188" marR="0" lvl="0" indent="-230188" algn="l" defTabSz="8794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Times New Roman" pitchFamily="18" charset="0"/>
                      </a:endParaRPr>
                    </a:p>
                  </a:txBody>
                  <a:tcPr marL="91916" marR="91916" marT="45529" marB="455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tx1"/>
                          </a:solidFill>
                          <a:effectLst/>
                          <a:latin typeface="Arial Narrow" pitchFamily="34" charset="0"/>
                        </a:rPr>
                        <a:t>Control Design and Simulation</a:t>
                      </a:r>
                    </a:p>
                    <a:p>
                      <a:pPr marL="230188" marR="0" lvl="0" indent="-230188" algn="l" defTabSz="879475"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a:ln>
                          <a:noFill/>
                        </a:ln>
                        <a:solidFill>
                          <a:schemeClr val="tx1"/>
                        </a:solidFill>
                        <a:effectLst/>
                        <a:latin typeface="Arial Narrow" pitchFamily="34" charset="0"/>
                      </a:endParaRP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a:t>
                      </a:r>
                      <a:r>
                        <a:rPr kumimoji="0" lang="en-US" sz="1000" b="0" i="0" u="none" strike="noStrike" cap="none" normalizeH="0" baseline="0" dirty="0" err="1">
                          <a:ln>
                            <a:noFill/>
                          </a:ln>
                          <a:solidFill>
                            <a:schemeClr val="tx1"/>
                          </a:solidFill>
                          <a:effectLst/>
                          <a:latin typeface="Arial Narrow" pitchFamily="34" charset="0"/>
                        </a:rPr>
                        <a:t>LabVIEW</a:t>
                      </a:r>
                      <a:r>
                        <a:rPr kumimoji="0" lang="en-US" sz="1000" b="0" i="0" u="none" strike="noStrike" cap="none" normalizeH="0" baseline="0" dirty="0">
                          <a:ln>
                            <a:noFill/>
                          </a:ln>
                          <a:solidFill>
                            <a:schemeClr val="tx1"/>
                          </a:solidFill>
                          <a:effectLst/>
                          <a:latin typeface="Arial Narrow" pitchFamily="34" charset="0"/>
                        </a:rPr>
                        <a:t> Control Design and Simulation Module</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a:t>
                      </a:r>
                      <a:r>
                        <a:rPr kumimoji="0" lang="en-US" sz="1000" b="0" i="0" u="none" strike="noStrike" cap="none" normalizeH="0" baseline="0" dirty="0" err="1">
                          <a:ln>
                            <a:noFill/>
                          </a:ln>
                          <a:solidFill>
                            <a:schemeClr val="tx1"/>
                          </a:solidFill>
                          <a:effectLst/>
                          <a:latin typeface="Arial Narrow" pitchFamily="34" charset="0"/>
                        </a:rPr>
                        <a:t>LabVIEW</a:t>
                      </a:r>
                      <a:r>
                        <a:rPr kumimoji="0" lang="en-US" sz="1000" b="0" i="0" u="none" strike="noStrike" cap="none" normalizeH="0" baseline="0" dirty="0">
                          <a:ln>
                            <a:noFill/>
                          </a:ln>
                          <a:solidFill>
                            <a:schemeClr val="tx1"/>
                          </a:solidFill>
                          <a:effectLst/>
                          <a:latin typeface="Arial Narrow" pitchFamily="34" charset="0"/>
                        </a:rPr>
                        <a:t> Real-Time Module</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System Identification Toolkit</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State Diagram Toolkit</a:t>
                      </a:r>
                    </a:p>
                    <a:p>
                      <a:pPr marL="230188" marR="0" lvl="0" indent="-230188" algn="l" defTabSz="8794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Narrow" pitchFamily="34" charset="0"/>
                      </a:endParaRP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tx1"/>
                          </a:solidFill>
                          <a:effectLst/>
                          <a:latin typeface="Arial Narrow" pitchFamily="34" charset="0"/>
                        </a:rPr>
                        <a:t>Image Processing and Acquisition</a:t>
                      </a:r>
                    </a:p>
                    <a:p>
                      <a:pPr marL="230188" marR="0" lvl="0" indent="-230188" algn="l" defTabSz="879475"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a:ln>
                          <a:noFill/>
                        </a:ln>
                        <a:solidFill>
                          <a:schemeClr val="tx1"/>
                        </a:solidFill>
                        <a:effectLst/>
                        <a:latin typeface="Arial Narrow" pitchFamily="34" charset="0"/>
                      </a:endParaRP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Vision Development  Module for </a:t>
                      </a:r>
                      <a:r>
                        <a:rPr kumimoji="0" lang="en-US" sz="1000" b="0" i="0" u="none" strike="noStrike" cap="none" normalizeH="0" baseline="0" dirty="0" err="1">
                          <a:ln>
                            <a:noFill/>
                          </a:ln>
                          <a:solidFill>
                            <a:schemeClr val="tx1"/>
                          </a:solidFill>
                          <a:effectLst/>
                          <a:latin typeface="Arial Narrow" pitchFamily="34" charset="0"/>
                        </a:rPr>
                        <a:t>LabVIEW</a:t>
                      </a:r>
                      <a:endParaRPr kumimoji="0" lang="en-US" sz="1000" b="0" i="0" u="none" strike="noStrike" cap="none" normalizeH="0" baseline="0" dirty="0">
                        <a:ln>
                          <a:noFill/>
                        </a:ln>
                        <a:solidFill>
                          <a:schemeClr val="tx1"/>
                        </a:solidFill>
                        <a:effectLst/>
                        <a:latin typeface="Arial Narrow" pitchFamily="34" charset="0"/>
                      </a:endParaRP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NI Vision Builder for Automated Inspection</a:t>
                      </a:r>
                    </a:p>
                    <a:p>
                      <a:pPr marL="230188" marR="0" lvl="0" indent="-230188" algn="l" defTabSz="8794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Narrow" pitchFamily="34" charset="0"/>
                        </a:rPr>
                        <a:t> * NI-IMAQ for IEEE 1394</a:t>
                      </a:r>
                    </a:p>
                    <a:p>
                      <a:pPr marL="230188" marR="0" lvl="0" indent="-230188" algn="l" defTabSz="879475"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Times New Roman" pitchFamily="18" charset="0"/>
                      </a:endParaRPr>
                    </a:p>
                  </a:txBody>
                  <a:tcPr marL="91916" marR="91916" marT="45529" marB="455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71112" name="Rectangle 40"/>
          <p:cNvSpPr>
            <a:spLocks noChangeArrowheads="1"/>
          </p:cNvSpPr>
          <p:nvPr/>
        </p:nvSpPr>
        <p:spPr bwMode="auto">
          <a:xfrm>
            <a:off x="2743200" y="8420100"/>
            <a:ext cx="1574441" cy="369318"/>
          </a:xfrm>
          <a:prstGeom prst="rect">
            <a:avLst/>
          </a:prstGeom>
          <a:noFill/>
          <a:ln w="12700" algn="ctr">
            <a:noFill/>
            <a:miter lim="800000"/>
            <a:headEnd/>
            <a:tailEnd/>
          </a:ln>
          <a:effectLst/>
        </p:spPr>
        <p:txBody>
          <a:bodyPr wrap="none" lIns="91426" tIns="45713" rIns="91426" bIns="45713">
            <a:spAutoFit/>
          </a:bodyPr>
          <a:lstStyle/>
          <a:p>
            <a:pPr defTabSz="914478"/>
            <a:r>
              <a:rPr lang="en-US" sz="1800" dirty="0"/>
              <a:t>ni.com/toolkits</a:t>
            </a:r>
          </a:p>
        </p:txBody>
      </p:sp>
      <p:sp>
        <p:nvSpPr>
          <p:cNvPr id="7"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39	 Introduction to LabVIEW Hands-On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Rot="1" noChangeAspect="1" noChangeArrowheads="1" noTextEdit="1"/>
          </p:cNvSpPr>
          <p:nvPr>
            <p:ph type="sldImg"/>
          </p:nvPr>
        </p:nvSpPr>
        <p:spPr>
          <a:ln/>
        </p:spPr>
      </p:sp>
      <p:sp>
        <p:nvSpPr>
          <p:cNvPr id="899075" name="Rectangle 3"/>
          <p:cNvSpPr>
            <a:spLocks noGrp="1" noChangeArrowheads="1"/>
          </p:cNvSpPr>
          <p:nvPr>
            <p:ph type="body" idx="1"/>
          </p:nvPr>
        </p:nvSpPr>
        <p:spPr/>
        <p:txBody>
          <a:bodyPr/>
          <a:lstStyle/>
          <a:p>
            <a:r>
              <a:rPr lang="en-US" sz="1100" dirty="0">
                <a:latin typeface="Times" pitchFamily="18" charset="0"/>
              </a:rPr>
              <a:t>National Instruments LabVIEW is an industry-leading software tool for designing test, measurement, and control systems. Since its introduction in 1986, engineers and scientists worldwide who have relied on NI LabVIEW graphical development for projects throughout the product design cycle have gained improved quality, shorter time to market, and greater engineering and manufacturing efficiency. By using the integrated LabVIEW environment to interface with real-world signals, analyze data for meaningful information, and share results, you can boost productivity throughout your organization. Because LabVIEW has the flexibility of a programming language combined with built-in tools designed specifically for test, measurement, and control, you can create applications that range from simple temperature monitoring to sophisticated simulation and control systems. No matter what your project is, LabVIEW has the necessary tools to make you successful quickly. </a:t>
            </a:r>
          </a:p>
        </p:txBody>
      </p:sp>
      <p:sp>
        <p:nvSpPr>
          <p:cNvPr id="899077" name="Text Box 5"/>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4	ni.com</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Rot="1" noChangeAspect="1" noChangeArrowheads="1" noTextEdit="1"/>
          </p:cNvSpPr>
          <p:nvPr>
            <p:ph type="sldImg"/>
          </p:nvPr>
        </p:nvSpPr>
        <p:spPr>
          <a:xfrm>
            <a:off x="904875" y="649288"/>
            <a:ext cx="5507038" cy="4130675"/>
          </a:xfrm>
          <a:ln/>
        </p:spPr>
      </p:sp>
      <p:sp>
        <p:nvSpPr>
          <p:cNvPr id="544771" name="Rectangle 3"/>
          <p:cNvSpPr>
            <a:spLocks noGrp="1" noChangeArrowheads="1"/>
          </p:cNvSpPr>
          <p:nvPr>
            <p:ph type="body" idx="1"/>
          </p:nvPr>
        </p:nvSpPr>
        <p:spPr>
          <a:xfrm>
            <a:off x="731853" y="4897599"/>
            <a:ext cx="5851496" cy="2860632"/>
          </a:xfrm>
          <a:noFill/>
          <a:ln/>
        </p:spPr>
        <p:txBody>
          <a:bodyPr/>
          <a:lstStyle/>
          <a:p>
            <a:pPr>
              <a:tabLst>
                <a:tab pos="237698" algn="l"/>
              </a:tabLst>
            </a:pPr>
            <a:r>
              <a:rPr lang="en-US" sz="1100" dirty="0">
                <a:latin typeface="Times" pitchFamily="18" charset="0"/>
              </a:rPr>
              <a:t>Use the buttons on top of the palette windows to navigate, search, and edit the palettes.</a:t>
            </a:r>
          </a:p>
          <a:p>
            <a:pPr>
              <a:tabLst>
                <a:tab pos="237698" algn="l"/>
              </a:tabLst>
            </a:pPr>
            <a:r>
              <a:rPr lang="en-US" sz="1100" dirty="0">
                <a:latin typeface="Times" pitchFamily="18" charset="0"/>
              </a:rPr>
              <a:t>You can search for controls, VIs, and functions that either contain certain words or start with certain words. Double-clicking a search result opens the palette that contains the search result. You also can click and drag the name of the control, VI, or function directly to the front panel or block diagram.</a:t>
            </a:r>
          </a:p>
          <a:p>
            <a:pPr>
              <a:tabLst>
                <a:tab pos="237698" algn="l"/>
              </a:tabLst>
            </a:pPr>
            <a:endParaRPr lang="en-US" sz="1100" dirty="0">
              <a:latin typeface="Times" pitchFamily="18" charset="0"/>
            </a:endParaRPr>
          </a:p>
          <a:p>
            <a:pPr>
              <a:tabLst>
                <a:tab pos="237698" algn="l"/>
              </a:tabLst>
            </a:pPr>
            <a:r>
              <a:rPr lang="en-US" sz="1100" dirty="0">
                <a:latin typeface="Times" pitchFamily="18" charset="0"/>
              </a:rPr>
              <a:t>	</a:t>
            </a:r>
          </a:p>
          <a:p>
            <a:pPr>
              <a:tabLst>
                <a:tab pos="237698" algn="l"/>
              </a:tabLst>
            </a:pPr>
            <a:endParaRPr lang="en-US" sz="1100" dirty="0">
              <a:latin typeface="Times" pitchFamily="18" charset="0"/>
            </a:endParaRP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40	ni.com</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Rot="1" noChangeAspect="1" noChangeArrowheads="1" noTextEdit="1"/>
          </p:cNvSpPr>
          <p:nvPr>
            <p:ph type="sldImg"/>
          </p:nvPr>
        </p:nvSpPr>
        <p:spPr>
          <a:xfrm>
            <a:off x="904875" y="577850"/>
            <a:ext cx="5507038" cy="4129088"/>
          </a:xfrm>
          <a:ln/>
        </p:spPr>
      </p:sp>
      <p:sp>
        <p:nvSpPr>
          <p:cNvPr id="665603" name="Rectangle 3"/>
          <p:cNvSpPr>
            <a:spLocks noGrp="1" noChangeArrowheads="1"/>
          </p:cNvSpPr>
          <p:nvPr>
            <p:ph type="body" idx="1"/>
          </p:nvPr>
        </p:nvSpPr>
        <p:spPr>
          <a:xfrm>
            <a:off x="731853" y="4744703"/>
            <a:ext cx="5883027" cy="4521113"/>
          </a:xfrm>
          <a:noFill/>
          <a:ln/>
        </p:spPr>
        <p:txBody>
          <a:bodyPr/>
          <a:lstStyle/>
          <a:p>
            <a:pPr>
              <a:spcBef>
                <a:spcPct val="0"/>
              </a:spcBef>
              <a:spcAft>
                <a:spcPct val="30000"/>
              </a:spcAft>
              <a:tabLst>
                <a:tab pos="237698" algn="l"/>
              </a:tabLst>
            </a:pPr>
            <a:r>
              <a:rPr lang="en-US" sz="1100" b="1" dirty="0">
                <a:latin typeface="Times" pitchFamily="18" charset="0"/>
              </a:rPr>
              <a:t>Creating </a:t>
            </a:r>
            <a:r>
              <a:rPr lang="en-US" sz="1100" b="1" dirty="0" err="1">
                <a:latin typeface="Times" pitchFamily="18" charset="0"/>
              </a:rPr>
              <a:t>SubVIs</a:t>
            </a:r>
            <a:endParaRPr lang="en-US" sz="1100" b="1" dirty="0">
              <a:latin typeface="Times" pitchFamily="18" charset="0"/>
            </a:endParaRPr>
          </a:p>
          <a:p>
            <a:pPr>
              <a:spcBef>
                <a:spcPct val="0"/>
              </a:spcBef>
              <a:spcAft>
                <a:spcPct val="30000"/>
              </a:spcAft>
              <a:tabLst>
                <a:tab pos="237698" algn="l"/>
              </a:tabLst>
            </a:pPr>
            <a:r>
              <a:rPr lang="en-US" sz="1100" dirty="0">
                <a:latin typeface="Times" pitchFamily="18" charset="0"/>
              </a:rPr>
              <a:t>After you build a VI, you can use it in another VI. A VI called from the block diagram of another VI is called a </a:t>
            </a:r>
            <a:r>
              <a:rPr lang="en-US" sz="1100" dirty="0" err="1">
                <a:latin typeface="Times" pitchFamily="18" charset="0"/>
              </a:rPr>
              <a:t>subVI</a:t>
            </a:r>
            <a:r>
              <a:rPr lang="en-US" sz="1100" dirty="0">
                <a:latin typeface="Times" pitchFamily="18" charset="0"/>
              </a:rPr>
              <a:t>. You can reuse a </a:t>
            </a:r>
            <a:r>
              <a:rPr lang="en-US" sz="1100" dirty="0" err="1">
                <a:latin typeface="Times" pitchFamily="18" charset="0"/>
              </a:rPr>
              <a:t>subVI</a:t>
            </a:r>
            <a:r>
              <a:rPr lang="en-US" sz="1100" dirty="0">
                <a:latin typeface="Times" pitchFamily="18" charset="0"/>
              </a:rPr>
              <a:t> in other </a:t>
            </a:r>
            <a:r>
              <a:rPr lang="en-US" sz="1100" dirty="0" err="1">
                <a:latin typeface="Times" pitchFamily="18" charset="0"/>
              </a:rPr>
              <a:t>VIs.</a:t>
            </a:r>
            <a:r>
              <a:rPr lang="en-US" sz="1100" dirty="0">
                <a:latin typeface="Times" pitchFamily="18" charset="0"/>
              </a:rPr>
              <a:t> To create a </a:t>
            </a:r>
            <a:r>
              <a:rPr lang="en-US" sz="1100" dirty="0" err="1">
                <a:latin typeface="Times" pitchFamily="18" charset="0"/>
              </a:rPr>
              <a:t>subVI</a:t>
            </a:r>
            <a:r>
              <a:rPr lang="en-US" sz="1100" dirty="0">
                <a:latin typeface="Times" pitchFamily="18" charset="0"/>
              </a:rPr>
              <a:t>, you need to build a connector pane and create an icon.</a:t>
            </a:r>
          </a:p>
          <a:p>
            <a:pPr>
              <a:spcBef>
                <a:spcPct val="0"/>
              </a:spcBef>
              <a:spcAft>
                <a:spcPct val="30000"/>
              </a:spcAft>
              <a:tabLst>
                <a:tab pos="237698" algn="l"/>
              </a:tabLst>
            </a:pPr>
            <a:r>
              <a:rPr lang="en-US" sz="1100" dirty="0">
                <a:latin typeface="Times" pitchFamily="18" charset="0"/>
              </a:rPr>
              <a:t>A </a:t>
            </a:r>
            <a:r>
              <a:rPr lang="en-US" sz="1100" dirty="0" err="1">
                <a:latin typeface="Times" pitchFamily="18" charset="0"/>
              </a:rPr>
              <a:t>subVI</a:t>
            </a:r>
            <a:r>
              <a:rPr lang="en-US" sz="1100" dirty="0">
                <a:latin typeface="Times" pitchFamily="18" charset="0"/>
              </a:rPr>
              <a:t> node corresponds to a subroutine call in text-based programming languages. A block diagram that contains several identical </a:t>
            </a:r>
            <a:r>
              <a:rPr lang="en-US" sz="1100" dirty="0" err="1">
                <a:latin typeface="Times" pitchFamily="18" charset="0"/>
              </a:rPr>
              <a:t>subVI</a:t>
            </a:r>
            <a:r>
              <a:rPr lang="en-US" sz="1100" dirty="0">
                <a:latin typeface="Times" pitchFamily="18" charset="0"/>
              </a:rPr>
              <a:t> nodes calls the same </a:t>
            </a:r>
            <a:r>
              <a:rPr lang="en-US" sz="1100" dirty="0" err="1">
                <a:latin typeface="Times" pitchFamily="18" charset="0"/>
              </a:rPr>
              <a:t>subVI</a:t>
            </a:r>
            <a:r>
              <a:rPr lang="en-US" sz="1100" dirty="0">
                <a:latin typeface="Times" pitchFamily="18" charset="0"/>
              </a:rPr>
              <a:t> several times.</a:t>
            </a:r>
          </a:p>
          <a:p>
            <a:pPr>
              <a:spcBef>
                <a:spcPct val="0"/>
              </a:spcBef>
              <a:spcAft>
                <a:spcPct val="30000"/>
              </a:spcAft>
              <a:tabLst>
                <a:tab pos="237698" algn="l"/>
              </a:tabLst>
            </a:pPr>
            <a:r>
              <a:rPr lang="en-US" sz="1100" dirty="0">
                <a:latin typeface="Times" pitchFamily="18" charset="0"/>
              </a:rPr>
              <a:t>The </a:t>
            </a:r>
            <a:r>
              <a:rPr lang="en-US" sz="1100" dirty="0" err="1">
                <a:latin typeface="Times" pitchFamily="18" charset="0"/>
              </a:rPr>
              <a:t>subVI</a:t>
            </a:r>
            <a:r>
              <a:rPr lang="en-US" sz="1100" dirty="0">
                <a:latin typeface="Times" pitchFamily="18" charset="0"/>
              </a:rPr>
              <a:t> controls and indicators receive data from and return data to the block diagram of the calling VI. Click the </a:t>
            </a:r>
            <a:r>
              <a:rPr lang="en-US" sz="1100" b="1" dirty="0">
                <a:latin typeface="Times" pitchFamily="18" charset="0"/>
              </a:rPr>
              <a:t>Select a VI</a:t>
            </a:r>
            <a:r>
              <a:rPr lang="en-US" sz="1100" dirty="0">
                <a:latin typeface="Times" pitchFamily="18" charset="0"/>
              </a:rPr>
              <a:t> icon or text on the </a:t>
            </a:r>
            <a:r>
              <a:rPr lang="en-US" sz="1100" b="1" dirty="0">
                <a:latin typeface="Times" pitchFamily="18" charset="0"/>
              </a:rPr>
              <a:t>Functions</a:t>
            </a:r>
            <a:r>
              <a:rPr lang="en-US" sz="1100" dirty="0">
                <a:latin typeface="Times" pitchFamily="18" charset="0"/>
              </a:rPr>
              <a:t> palette, navigate to and double-click a VI, and place the VI on a block diagram to create a </a:t>
            </a:r>
            <a:r>
              <a:rPr lang="en-US" sz="1100" dirty="0" err="1">
                <a:latin typeface="Times" pitchFamily="18" charset="0"/>
              </a:rPr>
              <a:t>subVI</a:t>
            </a:r>
            <a:r>
              <a:rPr lang="en-US" sz="1100" dirty="0">
                <a:latin typeface="Times" pitchFamily="18" charset="0"/>
              </a:rPr>
              <a:t> call to that VI. </a:t>
            </a:r>
          </a:p>
          <a:p>
            <a:pPr>
              <a:spcBef>
                <a:spcPct val="0"/>
              </a:spcBef>
              <a:spcAft>
                <a:spcPct val="30000"/>
              </a:spcAft>
              <a:tabLst>
                <a:tab pos="237698" algn="l"/>
              </a:tabLst>
            </a:pPr>
            <a:r>
              <a:rPr lang="en-US" sz="1100" dirty="0">
                <a:latin typeface="Times" pitchFamily="18" charset="0"/>
              </a:rPr>
              <a:t>You can easily customize </a:t>
            </a:r>
            <a:r>
              <a:rPr lang="en-US" sz="1100" dirty="0" err="1">
                <a:latin typeface="Times" pitchFamily="18" charset="0"/>
              </a:rPr>
              <a:t>subVI</a:t>
            </a:r>
            <a:r>
              <a:rPr lang="en-US" sz="1100" dirty="0">
                <a:latin typeface="Times" pitchFamily="18" charset="0"/>
              </a:rPr>
              <a:t> input and output terminals as well as the icon. Follow the instructions below to quickly create a </a:t>
            </a:r>
            <a:r>
              <a:rPr lang="en-US" sz="1100" dirty="0" err="1">
                <a:latin typeface="Times" pitchFamily="18" charset="0"/>
              </a:rPr>
              <a:t>subVI</a:t>
            </a:r>
            <a:r>
              <a:rPr lang="en-US" sz="1100" dirty="0">
                <a:latin typeface="Times" pitchFamily="18" charset="0"/>
              </a:rPr>
              <a:t>.</a:t>
            </a:r>
          </a:p>
          <a:p>
            <a:pPr>
              <a:spcBef>
                <a:spcPct val="0"/>
              </a:spcBef>
              <a:spcAft>
                <a:spcPct val="30000"/>
              </a:spcAft>
              <a:tabLst>
                <a:tab pos="237698" algn="l"/>
              </a:tabLst>
            </a:pPr>
            <a:r>
              <a:rPr lang="en-US" sz="1100" b="1" dirty="0">
                <a:latin typeface="Times" pitchFamily="18" charset="0"/>
              </a:rPr>
              <a:t>Creating </a:t>
            </a:r>
            <a:r>
              <a:rPr lang="en-US" sz="1100" b="1" dirty="0" err="1">
                <a:latin typeface="Times" pitchFamily="18" charset="0"/>
              </a:rPr>
              <a:t>SubVIs</a:t>
            </a:r>
            <a:r>
              <a:rPr lang="en-US" sz="1100" b="1" dirty="0">
                <a:latin typeface="Times" pitchFamily="18" charset="0"/>
              </a:rPr>
              <a:t> from Sections of a VI</a:t>
            </a:r>
          </a:p>
          <a:p>
            <a:pPr>
              <a:spcBef>
                <a:spcPct val="0"/>
              </a:spcBef>
              <a:spcAft>
                <a:spcPct val="30000"/>
              </a:spcAft>
              <a:tabLst>
                <a:tab pos="237698" algn="l"/>
              </a:tabLst>
            </a:pPr>
            <a:r>
              <a:rPr lang="en-US" sz="1100" dirty="0">
                <a:latin typeface="Times" pitchFamily="18" charset="0"/>
              </a:rPr>
              <a:t>Convert a section of a VI into a </a:t>
            </a:r>
            <a:r>
              <a:rPr lang="en-US" sz="1100" dirty="0" err="1">
                <a:latin typeface="Times" pitchFamily="18" charset="0"/>
              </a:rPr>
              <a:t>subVI</a:t>
            </a:r>
            <a:r>
              <a:rPr lang="en-US" sz="1100" dirty="0">
                <a:latin typeface="Times" pitchFamily="18" charset="0"/>
              </a:rPr>
              <a:t> by using the Positioning tool to select the section of the block diagram you want to reuse and selecting </a:t>
            </a:r>
            <a:r>
              <a:rPr lang="en-US" sz="1100" b="1" dirty="0" err="1">
                <a:latin typeface="Times" pitchFamily="18" charset="0"/>
              </a:rPr>
              <a:t>Edit»Create</a:t>
            </a:r>
            <a:r>
              <a:rPr lang="en-US" sz="1100" b="1" dirty="0">
                <a:latin typeface="Times" pitchFamily="18" charset="0"/>
              </a:rPr>
              <a:t> </a:t>
            </a:r>
            <a:r>
              <a:rPr lang="en-US" sz="1100" b="1" dirty="0" err="1">
                <a:latin typeface="Times" pitchFamily="18" charset="0"/>
              </a:rPr>
              <a:t>SubVI</a:t>
            </a:r>
            <a:r>
              <a:rPr lang="en-US" sz="1100" dirty="0">
                <a:latin typeface="Times" pitchFamily="18" charset="0"/>
              </a:rPr>
              <a:t>. An icon for the new </a:t>
            </a:r>
            <a:r>
              <a:rPr lang="en-US" sz="1100" dirty="0" err="1">
                <a:latin typeface="Times" pitchFamily="18" charset="0"/>
              </a:rPr>
              <a:t>subVI</a:t>
            </a:r>
            <a:r>
              <a:rPr lang="en-US" sz="1100" dirty="0">
                <a:latin typeface="Times" pitchFamily="18" charset="0"/>
              </a:rPr>
              <a:t> replaces the selected section of the block diagram. LabVIEW creates controls and indicators for the new </a:t>
            </a:r>
            <a:r>
              <a:rPr lang="en-US" sz="1100" dirty="0" err="1">
                <a:latin typeface="Times" pitchFamily="18" charset="0"/>
              </a:rPr>
              <a:t>subVI</a:t>
            </a:r>
            <a:r>
              <a:rPr lang="en-US" sz="1100" dirty="0">
                <a:latin typeface="Times" pitchFamily="18" charset="0"/>
              </a:rPr>
              <a:t>, automatically configures the connector pane based on the number of control and indicator terminals you selected, and wires the </a:t>
            </a:r>
            <a:r>
              <a:rPr lang="en-US" sz="1100" dirty="0" err="1">
                <a:latin typeface="Times" pitchFamily="18" charset="0"/>
              </a:rPr>
              <a:t>subVI</a:t>
            </a:r>
            <a:r>
              <a:rPr lang="en-US" sz="1100" dirty="0">
                <a:latin typeface="Times" pitchFamily="18" charset="0"/>
              </a:rPr>
              <a:t> to the existing wires. </a:t>
            </a:r>
          </a:p>
          <a:p>
            <a:pPr>
              <a:spcBef>
                <a:spcPct val="0"/>
              </a:spcBef>
              <a:spcAft>
                <a:spcPct val="30000"/>
              </a:spcAft>
              <a:tabLst>
                <a:tab pos="237698" algn="l"/>
              </a:tabLst>
            </a:pPr>
            <a:r>
              <a:rPr lang="en-US" sz="1100" dirty="0">
                <a:latin typeface="Times" pitchFamily="18" charset="0"/>
              </a:rPr>
              <a:t>See </a:t>
            </a:r>
            <a:r>
              <a:rPr lang="en-US" sz="1100" b="1" dirty="0" err="1">
                <a:latin typeface="Times" pitchFamily="18" charset="0"/>
              </a:rPr>
              <a:t>Help»Search</a:t>
            </a:r>
            <a:r>
              <a:rPr lang="en-US" sz="1100" b="1" dirty="0">
                <a:latin typeface="Times" pitchFamily="18" charset="0"/>
              </a:rPr>
              <a:t> the LabVIEW Help…»</a:t>
            </a:r>
            <a:r>
              <a:rPr lang="en-US" sz="1100" b="1" dirty="0" err="1">
                <a:latin typeface="Times" pitchFamily="18" charset="0"/>
              </a:rPr>
              <a:t>SubVIs</a:t>
            </a:r>
            <a:r>
              <a:rPr lang="en-US" sz="1100" dirty="0">
                <a:latin typeface="Times" pitchFamily="18" charset="0"/>
              </a:rPr>
              <a:t> for more information.</a:t>
            </a: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41	 Introduction to LabVIEW Hands-On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Rot="1" noChangeAspect="1" noChangeArrowheads="1" noTextEdit="1"/>
          </p:cNvSpPr>
          <p:nvPr>
            <p:ph type="sldImg"/>
          </p:nvPr>
        </p:nvSpPr>
        <p:spPr>
          <a:xfrm>
            <a:off x="904875" y="649288"/>
            <a:ext cx="5507038" cy="4130675"/>
          </a:xfrm>
          <a:ln/>
        </p:spPr>
      </p:sp>
      <p:sp>
        <p:nvSpPr>
          <p:cNvPr id="673795" name="Rectangle 3"/>
          <p:cNvSpPr>
            <a:spLocks noGrp="1" noChangeArrowheads="1"/>
          </p:cNvSpPr>
          <p:nvPr>
            <p:ph type="body" idx="1"/>
          </p:nvPr>
        </p:nvSpPr>
        <p:spPr>
          <a:xfrm>
            <a:off x="731853" y="4897599"/>
            <a:ext cx="5851496" cy="4318895"/>
          </a:xfrm>
          <a:noFill/>
          <a:ln/>
        </p:spPr>
        <p:txBody>
          <a:bodyPr/>
          <a:lstStyle/>
          <a:p>
            <a:r>
              <a:rPr lang="en-US" sz="1100" dirty="0">
                <a:latin typeface="Times" pitchFamily="18" charset="0"/>
              </a:rPr>
              <a:t>A </a:t>
            </a:r>
            <a:r>
              <a:rPr lang="en-US" sz="1100" dirty="0" err="1">
                <a:latin typeface="Times" pitchFamily="18" charset="0"/>
              </a:rPr>
              <a:t>subVI</a:t>
            </a:r>
            <a:r>
              <a:rPr lang="en-US" sz="1100" dirty="0">
                <a:latin typeface="Times" pitchFamily="18" charset="0"/>
              </a:rPr>
              <a:t> node corresponds to a subroutine call in text-based programming languages. The node is not the </a:t>
            </a:r>
            <a:r>
              <a:rPr lang="en-US" sz="1100" dirty="0" err="1">
                <a:latin typeface="Times" pitchFamily="18" charset="0"/>
              </a:rPr>
              <a:t>subVI</a:t>
            </a:r>
            <a:r>
              <a:rPr lang="en-US" sz="1100" dirty="0">
                <a:latin typeface="Times" pitchFamily="18" charset="0"/>
              </a:rPr>
              <a:t> itself, just as a subroutine call statement in a program is not the subroutine itself. A block diagram that contains several identical </a:t>
            </a:r>
            <a:r>
              <a:rPr lang="en-US" sz="1100" dirty="0" err="1">
                <a:latin typeface="Times" pitchFamily="18" charset="0"/>
              </a:rPr>
              <a:t>subVI</a:t>
            </a:r>
            <a:r>
              <a:rPr lang="en-US" sz="1100" dirty="0">
                <a:latin typeface="Times" pitchFamily="18" charset="0"/>
              </a:rPr>
              <a:t> nodes calls the same </a:t>
            </a:r>
            <a:r>
              <a:rPr lang="en-US" sz="1100" dirty="0" err="1">
                <a:latin typeface="Times" pitchFamily="18" charset="0"/>
              </a:rPr>
              <a:t>subVI</a:t>
            </a:r>
            <a:r>
              <a:rPr lang="en-US" sz="1100" dirty="0">
                <a:latin typeface="Times" pitchFamily="18" charset="0"/>
              </a:rPr>
              <a:t> several times.</a:t>
            </a:r>
          </a:p>
          <a:p>
            <a:r>
              <a:rPr lang="en-US" sz="1100" dirty="0">
                <a:latin typeface="Times" pitchFamily="18" charset="0"/>
              </a:rPr>
              <a:t>The modular approach makes applications easier to debug and maintain.</a:t>
            </a:r>
          </a:p>
          <a:p>
            <a:r>
              <a:rPr lang="en-US" sz="1100" dirty="0">
                <a:latin typeface="Times" pitchFamily="18" charset="0"/>
              </a:rPr>
              <a:t>The functionality of the </a:t>
            </a:r>
            <a:r>
              <a:rPr lang="en-US" sz="1100" dirty="0" err="1">
                <a:latin typeface="Times" pitchFamily="18" charset="0"/>
              </a:rPr>
              <a:t>subVI</a:t>
            </a:r>
            <a:r>
              <a:rPr lang="en-US" sz="1100" dirty="0">
                <a:latin typeface="Times" pitchFamily="18" charset="0"/>
              </a:rPr>
              <a:t> does not matter for this example. The important point is the passing of two numeric inputs and one numeric output.</a:t>
            </a:r>
          </a:p>
          <a:p>
            <a:endParaRPr lang="en-US" sz="1100" dirty="0">
              <a:latin typeface="Times" pitchFamily="18" charset="0"/>
            </a:endParaRPr>
          </a:p>
          <a:p>
            <a:endParaRPr lang="en-US" sz="1100" dirty="0">
              <a:latin typeface="Times" pitchFamily="18" charset="0"/>
            </a:endParaRP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42	ni.com</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body" idx="1"/>
          </p:nvPr>
        </p:nvSpPr>
        <p:spPr>
          <a:xfrm>
            <a:off x="974144" y="628024"/>
            <a:ext cx="5375211" cy="8225138"/>
          </a:xfrm>
        </p:spPr>
        <p:txBody>
          <a:bodyPr/>
          <a:lstStyle/>
          <a:p>
            <a:pPr marL="237698" indent="-237698"/>
            <a:r>
              <a:rPr lang="en-US" sz="1100" b="1" dirty="0">
                <a:latin typeface="Times" pitchFamily="18" charset="0"/>
              </a:rPr>
              <a:t>Exercise 2.1 – Analysis (Tracks A, B, and C)</a:t>
            </a:r>
          </a:p>
          <a:p>
            <a:pPr marL="237698" indent="-237698"/>
            <a:endParaRPr lang="en-US" sz="1100" dirty="0">
              <a:latin typeface="Times" pitchFamily="18" charset="0"/>
            </a:endParaRPr>
          </a:p>
          <a:p>
            <a:pPr marL="237698" indent="-237698"/>
            <a:r>
              <a:rPr lang="en-US" sz="1100" dirty="0">
                <a:latin typeface="Times" pitchFamily="18" charset="0"/>
              </a:rPr>
              <a:t>	Create a VI that produces a sine wave with a specified frequency and displays the data on a waveform chart until stopped by the user. </a:t>
            </a:r>
          </a:p>
          <a:p>
            <a:pPr marL="237698" indent="-237698"/>
            <a:endParaRPr lang="en-US" sz="1100" dirty="0">
              <a:latin typeface="Times" pitchFamily="18" charset="0"/>
            </a:endParaRPr>
          </a:p>
          <a:p>
            <a:pPr marL="237698" indent="-237698">
              <a:buFontTx/>
              <a:buAutoNum type="arabicPeriod"/>
            </a:pPr>
            <a:r>
              <a:rPr lang="en-US" sz="1100" dirty="0">
                <a:latin typeface="Times" pitchFamily="18" charset="0"/>
              </a:rPr>
              <a:t>Open a blank VI from the Getting Started screen. </a:t>
            </a:r>
          </a:p>
          <a:p>
            <a:pPr marL="237698" indent="-237698">
              <a:buFontTx/>
              <a:buAutoNum type="arabicPeriod"/>
            </a:pPr>
            <a:r>
              <a:rPr lang="en-US" sz="1100" dirty="0">
                <a:latin typeface="Times" pitchFamily="18" charset="0"/>
              </a:rPr>
              <a:t>Place a chart on the front panel. Right-click to open the </a:t>
            </a:r>
            <a:r>
              <a:rPr lang="en-US" sz="1100" b="1" dirty="0">
                <a:latin typeface="Times" pitchFamily="18" charset="0"/>
              </a:rPr>
              <a:t>Controls</a:t>
            </a:r>
            <a:r>
              <a:rPr lang="en-US" sz="1100" dirty="0">
                <a:latin typeface="Times" pitchFamily="18" charset="0"/>
              </a:rPr>
              <a:t> palette and select </a:t>
            </a:r>
            <a:r>
              <a:rPr lang="en-US" sz="1100" b="1" dirty="0" err="1">
                <a:latin typeface="Times" pitchFamily="18" charset="0"/>
              </a:rPr>
              <a:t>Controls»Modern»Graph»Waveform</a:t>
            </a:r>
            <a:r>
              <a:rPr lang="en-US" sz="1100" b="1" dirty="0">
                <a:latin typeface="Times" pitchFamily="18" charset="0"/>
              </a:rPr>
              <a:t> Chart</a:t>
            </a:r>
            <a:r>
              <a:rPr lang="en-US" sz="1100" dirty="0">
                <a:latin typeface="Times" pitchFamily="18" charset="0"/>
              </a:rPr>
              <a:t>. </a:t>
            </a:r>
          </a:p>
          <a:p>
            <a:pPr marL="237698" indent="-237698">
              <a:buFontTx/>
              <a:buAutoNum type="arabicPeriod"/>
            </a:pPr>
            <a:r>
              <a:rPr lang="en-US" sz="1100" dirty="0">
                <a:latin typeface="Times" pitchFamily="18" charset="0"/>
              </a:rPr>
              <a:t>Place a dial control on the front panel. From the </a:t>
            </a:r>
            <a:r>
              <a:rPr lang="en-US" sz="1100" b="1" dirty="0">
                <a:latin typeface="Times" pitchFamily="18" charset="0"/>
              </a:rPr>
              <a:t>Controls</a:t>
            </a:r>
            <a:r>
              <a:rPr lang="en-US" sz="1100" dirty="0">
                <a:latin typeface="Times" pitchFamily="18" charset="0"/>
              </a:rPr>
              <a:t> palette, select </a:t>
            </a:r>
            <a:r>
              <a:rPr lang="en-US" sz="1100" b="1" dirty="0" err="1">
                <a:latin typeface="Times" pitchFamily="18" charset="0"/>
              </a:rPr>
              <a:t>Controls»Modern</a:t>
            </a:r>
            <a:r>
              <a:rPr lang="en-US" sz="1100" b="1" dirty="0">
                <a:latin typeface="Times" pitchFamily="18" charset="0"/>
              </a:rPr>
              <a:t> »</a:t>
            </a:r>
            <a:r>
              <a:rPr lang="en-US" sz="1100" b="1" dirty="0" err="1">
                <a:latin typeface="Times" pitchFamily="18" charset="0"/>
              </a:rPr>
              <a:t>Numeric»</a:t>
            </a:r>
            <a:r>
              <a:rPr lang="en-US" sz="1100" b="1" dirty="0" err="1">
                <a:latin typeface="Times" pitchFamily="18" charset="0"/>
                <a:cs typeface="Times New Roman" pitchFamily="18" charset="0"/>
              </a:rPr>
              <a:t>Dial</a:t>
            </a:r>
            <a:r>
              <a:rPr lang="en-US" sz="1100" dirty="0">
                <a:latin typeface="Times" pitchFamily="18" charset="0"/>
                <a:cs typeface="Times New Roman" pitchFamily="18" charset="0"/>
              </a:rPr>
              <a:t>. Notice that when you first place the control on the front panel, the label text is highlighted. While this text is highlighted, type “Frequency In” to give a name to this control. </a:t>
            </a:r>
          </a:p>
          <a:p>
            <a:pPr marL="237698" indent="-237698">
              <a:buFontTx/>
              <a:buAutoNum type="arabicPeriod"/>
            </a:pPr>
            <a:r>
              <a:rPr lang="en-US" sz="1100" dirty="0">
                <a:latin typeface="Times" pitchFamily="18" charset="0"/>
                <a:cs typeface="Times New Roman" pitchFamily="18" charset="0"/>
              </a:rPr>
              <a:t>Go to the block diagram (&lt;</a:t>
            </a:r>
            <a:r>
              <a:rPr lang="en-US" sz="1100" dirty="0" err="1">
                <a:latin typeface="Times" pitchFamily="18" charset="0"/>
                <a:cs typeface="Times New Roman" pitchFamily="18" charset="0"/>
              </a:rPr>
              <a:t>Ctrl+E</a:t>
            </a:r>
            <a:r>
              <a:rPr lang="en-US" sz="1100" dirty="0">
                <a:latin typeface="Times" pitchFamily="18" charset="0"/>
                <a:cs typeface="Times New Roman" pitchFamily="18" charset="0"/>
              </a:rPr>
              <a:t>&gt;) and place a while loop down. Right-click to open the </a:t>
            </a:r>
            <a:r>
              <a:rPr lang="en-US" sz="1100" b="1" dirty="0">
                <a:latin typeface="Times" pitchFamily="18" charset="0"/>
                <a:cs typeface="Times New Roman" pitchFamily="18" charset="0"/>
              </a:rPr>
              <a:t>Functions</a:t>
            </a:r>
            <a:r>
              <a:rPr lang="en-US" sz="1100" dirty="0">
                <a:latin typeface="Times" pitchFamily="18" charset="0"/>
                <a:cs typeface="Times New Roman" pitchFamily="18" charset="0"/>
              </a:rPr>
              <a:t> palette and select </a:t>
            </a:r>
            <a:r>
              <a:rPr lang="en-US" sz="1100" b="1" dirty="0" err="1">
                <a:latin typeface="Times" pitchFamily="18" charset="0"/>
                <a:cs typeface="Times New Roman" pitchFamily="18" charset="0"/>
              </a:rPr>
              <a:t>Express»Execution</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Control»While</a:t>
            </a:r>
            <a:r>
              <a:rPr lang="en-US" sz="1100" b="1" dirty="0">
                <a:latin typeface="Times" pitchFamily="18" charset="0"/>
                <a:cs typeface="Times New Roman" pitchFamily="18" charset="0"/>
              </a:rPr>
              <a:t> Loop</a:t>
            </a:r>
            <a:r>
              <a:rPr lang="en-US" sz="1100" dirty="0">
                <a:latin typeface="Times" pitchFamily="18" charset="0"/>
                <a:cs typeface="Times New Roman" pitchFamily="18" charset="0"/>
              </a:rPr>
              <a:t>. Click and drag on the block diagram to make the while loop the correct size. Select the waveform chart and dial and drag them inside the while loop if they are not already. Notice that a stop button is already connected to the conditional terminal of the while loop. </a:t>
            </a:r>
          </a:p>
          <a:p>
            <a:pPr marL="237698" indent="-237698">
              <a:buFontTx/>
              <a:buAutoNum type="arabicPeriod"/>
            </a:pPr>
            <a:endParaRPr lang="en-US" sz="1100" dirty="0">
              <a:latin typeface="Times" pitchFamily="18" charset="0"/>
              <a:cs typeface="Times New Roman" pitchFamily="18" charset="0"/>
            </a:endParaRPr>
          </a:p>
          <a:p>
            <a:pPr marL="237698" indent="-237698">
              <a:buFontTx/>
              <a:buAutoNum type="arabicPeriod"/>
            </a:pPr>
            <a:endParaRPr lang="en-US" sz="1100" dirty="0">
              <a:latin typeface="Times" pitchFamily="18" charset="0"/>
              <a:cs typeface="Times New Roman" pitchFamily="18" charset="0"/>
            </a:endParaRPr>
          </a:p>
          <a:p>
            <a:pPr marL="237698" indent="-237698">
              <a:buFontTx/>
              <a:buAutoNum type="arabicPeriod"/>
            </a:pPr>
            <a:endParaRPr lang="en-US" sz="1100" dirty="0">
              <a:latin typeface="Times" pitchFamily="18" charset="0"/>
              <a:cs typeface="Times New Roman" pitchFamily="18" charset="0"/>
            </a:endParaRPr>
          </a:p>
          <a:p>
            <a:pPr marL="237698" indent="-237698">
              <a:buFontTx/>
              <a:buAutoNum type="arabicPeriod"/>
            </a:pPr>
            <a:endParaRPr lang="en-US" sz="1100" dirty="0">
              <a:latin typeface="Times" pitchFamily="18" charset="0"/>
              <a:cs typeface="Times New Roman" pitchFamily="18" charset="0"/>
            </a:endParaRPr>
          </a:p>
          <a:p>
            <a:pPr marL="237698" indent="-237698">
              <a:buFontTx/>
              <a:buAutoNum type="arabicPeriod"/>
            </a:pPr>
            <a:r>
              <a:rPr lang="en-US" sz="1100" dirty="0">
                <a:latin typeface="Times" pitchFamily="18" charset="0"/>
                <a:cs typeface="Times New Roman" pitchFamily="18" charset="0"/>
              </a:rPr>
              <a:t>Place the Simulate Signal Express VI on the block diagram. From the </a:t>
            </a:r>
            <a:r>
              <a:rPr lang="en-US" sz="1100" b="1" dirty="0">
                <a:latin typeface="Times" pitchFamily="18" charset="0"/>
                <a:cs typeface="Times New Roman" pitchFamily="18" charset="0"/>
              </a:rPr>
              <a:t>Functions</a:t>
            </a:r>
            <a:r>
              <a:rPr lang="en-US" sz="1100" dirty="0">
                <a:latin typeface="Times" pitchFamily="18" charset="0"/>
                <a:cs typeface="Times New Roman" pitchFamily="18" charset="0"/>
              </a:rPr>
              <a:t> palette, select </a:t>
            </a:r>
            <a:r>
              <a:rPr lang="en-US" sz="1100" b="1" dirty="0" err="1">
                <a:latin typeface="Times" pitchFamily="18" charset="0"/>
                <a:cs typeface="Times New Roman" pitchFamily="18" charset="0"/>
              </a:rPr>
              <a:t>Express»Signal</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Analysis»Simulate</a:t>
            </a:r>
            <a:r>
              <a:rPr lang="en-US" sz="1100" b="1" dirty="0">
                <a:latin typeface="Times" pitchFamily="18" charset="0"/>
                <a:cs typeface="Times New Roman" pitchFamily="18" charset="0"/>
              </a:rPr>
              <a:t> Signal </a:t>
            </a:r>
            <a:r>
              <a:rPr lang="en-US" sz="1100" dirty="0">
                <a:latin typeface="Times" pitchFamily="18" charset="0"/>
                <a:cs typeface="Times New Roman" pitchFamily="18" charset="0"/>
              </a:rPr>
              <a:t>and place it on the block diagram inside the while loop. In the configuration window under Timing, choose “Simulate acquisition timing.” Click “OK.”</a:t>
            </a:r>
          </a:p>
          <a:p>
            <a:pPr marL="237698" indent="-237698"/>
            <a:endParaRPr lang="en-US" sz="1100" dirty="0">
              <a:latin typeface="Times" pitchFamily="18" charset="0"/>
              <a:cs typeface="Times New Roman" pitchFamily="18" charset="0"/>
            </a:endParaRPr>
          </a:p>
          <a:p>
            <a:pPr marL="237698" indent="-237698">
              <a:buFontTx/>
              <a:buAutoNum type="arabicPeriod"/>
            </a:pPr>
            <a:endParaRPr lang="en-US" sz="1100" dirty="0">
              <a:latin typeface="Times" pitchFamily="18" charset="0"/>
              <a:cs typeface="Times New Roman" pitchFamily="18" charset="0"/>
            </a:endParaRPr>
          </a:p>
          <a:p>
            <a:pPr marL="237698" indent="-237698"/>
            <a:endParaRPr lang="en-US" sz="1100" dirty="0">
              <a:latin typeface="Times" pitchFamily="18" charset="0"/>
              <a:cs typeface="Times New Roman" pitchFamily="18" charset="0"/>
            </a:endParaRPr>
          </a:p>
          <a:p>
            <a:pPr marL="237698" indent="-237698">
              <a:buFontTx/>
              <a:buAutoNum type="arabicPeriod"/>
            </a:pPr>
            <a:endParaRPr lang="en-US" sz="1100" dirty="0">
              <a:latin typeface="Times" pitchFamily="18" charset="0"/>
              <a:cs typeface="Times New Roman" pitchFamily="18" charset="0"/>
            </a:endParaRPr>
          </a:p>
          <a:p>
            <a:pPr marL="237698" indent="-237698"/>
            <a:br>
              <a:rPr lang="en-US" sz="1100" dirty="0">
                <a:latin typeface="Times" pitchFamily="18" charset="0"/>
                <a:cs typeface="Times New Roman" pitchFamily="18" charset="0"/>
              </a:rPr>
            </a:br>
            <a:endParaRPr lang="en-US" sz="1100" dirty="0">
              <a:latin typeface="Times" pitchFamily="18" charset="0"/>
              <a:cs typeface="Times New Roman" pitchFamily="18" charset="0"/>
            </a:endParaRPr>
          </a:p>
          <a:p>
            <a:pPr marL="237698" indent="-237698"/>
            <a:r>
              <a:rPr lang="en-US" sz="1100" dirty="0">
                <a:latin typeface="Times" pitchFamily="18" charset="0"/>
                <a:cs typeface="Times New Roman" pitchFamily="18" charset="0"/>
              </a:rPr>
              <a:t>6. 	Place a Tone Measurements Express VI on the block diagram (</a:t>
            </a:r>
            <a:r>
              <a:rPr lang="en-US" sz="1100" b="1" dirty="0" err="1">
                <a:latin typeface="Times" pitchFamily="18" charset="0"/>
                <a:cs typeface="Times New Roman" pitchFamily="18" charset="0"/>
              </a:rPr>
              <a:t>Express»Signal</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Analysis</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Tone</a:t>
            </a:r>
            <a:r>
              <a:rPr lang="en-US" sz="1100" b="1" dirty="0">
                <a:latin typeface="Times" pitchFamily="18" charset="0"/>
                <a:cs typeface="Times New Roman" pitchFamily="18" charset="0"/>
              </a:rPr>
              <a:t>).  </a:t>
            </a:r>
            <a:r>
              <a:rPr lang="en-US" sz="1100" dirty="0">
                <a:latin typeface="Times" pitchFamily="18" charset="0"/>
                <a:cs typeface="Times New Roman" pitchFamily="18" charset="0"/>
              </a:rPr>
              <a:t>In the configuration window, choose </a:t>
            </a:r>
            <a:r>
              <a:rPr lang="en-US" sz="1100" b="1" dirty="0">
                <a:latin typeface="Times" pitchFamily="18" charset="0"/>
                <a:cs typeface="Times New Roman" pitchFamily="18" charset="0"/>
              </a:rPr>
              <a:t>Amplitude</a:t>
            </a:r>
            <a:r>
              <a:rPr lang="en-US" sz="1100" dirty="0">
                <a:latin typeface="Times" pitchFamily="18" charset="0"/>
                <a:cs typeface="Times New Roman" pitchFamily="18" charset="0"/>
              </a:rPr>
              <a:t> and </a:t>
            </a:r>
            <a:r>
              <a:rPr lang="en-US" sz="1100" b="1" dirty="0">
                <a:latin typeface="Times" pitchFamily="18" charset="0"/>
                <a:cs typeface="Times New Roman" pitchFamily="18" charset="0"/>
              </a:rPr>
              <a:t>Frequency</a:t>
            </a:r>
            <a:r>
              <a:rPr lang="en-US" sz="1100" dirty="0">
                <a:latin typeface="Times" pitchFamily="18" charset="0"/>
                <a:cs typeface="Times New Roman" pitchFamily="18" charset="0"/>
              </a:rPr>
              <a:t> measurements in the Single Tone Measurements section. Click “OK.”</a:t>
            </a:r>
          </a:p>
          <a:p>
            <a:pPr marL="237698" indent="-237698"/>
            <a:endParaRPr lang="en-US" sz="1100" dirty="0">
              <a:latin typeface="Times" pitchFamily="18" charset="0"/>
              <a:cs typeface="Times New Roman" pitchFamily="18" charset="0"/>
            </a:endParaRPr>
          </a:p>
          <a:p>
            <a:pPr marL="237698" indent="-237698"/>
            <a:endParaRPr lang="en-US" sz="1100" dirty="0">
              <a:latin typeface="Times" pitchFamily="18" charset="0"/>
              <a:cs typeface="Times New Roman" pitchFamily="18" charset="0"/>
            </a:endParaRPr>
          </a:p>
        </p:txBody>
      </p:sp>
      <p:pic>
        <p:nvPicPr>
          <p:cNvPr id="805892" name="Picture 4"/>
          <p:cNvPicPr>
            <a:picLocks noChangeAspect="1" noChangeArrowheads="1"/>
          </p:cNvPicPr>
          <p:nvPr/>
        </p:nvPicPr>
        <p:blipFill>
          <a:blip r:embed="rId3"/>
          <a:srcRect/>
          <a:stretch>
            <a:fillRect/>
          </a:stretch>
        </p:blipFill>
        <p:spPr bwMode="auto">
          <a:xfrm>
            <a:off x="2895600" y="5600700"/>
            <a:ext cx="969164" cy="976560"/>
          </a:xfrm>
          <a:prstGeom prst="rect">
            <a:avLst/>
          </a:prstGeom>
          <a:noFill/>
        </p:spPr>
      </p:pic>
      <p:pic>
        <p:nvPicPr>
          <p:cNvPr id="805893" name="Picture 5"/>
          <p:cNvPicPr>
            <a:picLocks noChangeAspect="1" noChangeArrowheads="1"/>
          </p:cNvPicPr>
          <p:nvPr/>
        </p:nvPicPr>
        <p:blipFill>
          <a:blip r:embed="rId4"/>
          <a:srcRect/>
          <a:stretch>
            <a:fillRect/>
          </a:stretch>
        </p:blipFill>
        <p:spPr bwMode="auto">
          <a:xfrm>
            <a:off x="2933700" y="7505700"/>
            <a:ext cx="965845" cy="1210014"/>
          </a:xfrm>
          <a:prstGeom prst="rect">
            <a:avLst/>
          </a:prstGeom>
          <a:noFill/>
        </p:spPr>
      </p:pic>
      <p:grpSp>
        <p:nvGrpSpPr>
          <p:cNvPr id="805894" name="Group 6"/>
          <p:cNvGrpSpPr>
            <a:grpSpLocks/>
          </p:cNvGrpSpPr>
          <p:nvPr/>
        </p:nvGrpSpPr>
        <p:grpSpPr bwMode="auto">
          <a:xfrm>
            <a:off x="467987" y="384706"/>
            <a:ext cx="4072482" cy="5606180"/>
            <a:chOff x="199" y="73"/>
            <a:chExt cx="2565" cy="3532"/>
          </a:xfrm>
        </p:grpSpPr>
        <p:sp>
          <p:nvSpPr>
            <p:cNvPr id="805895" name="Line 7"/>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805896" name="Line 8"/>
            <p:cNvSpPr>
              <a:spLocks noChangeShapeType="1"/>
            </p:cNvSpPr>
            <p:nvPr/>
          </p:nvSpPr>
          <p:spPr bwMode="auto">
            <a:xfrm>
              <a:off x="272" y="145"/>
              <a:ext cx="0" cy="3460"/>
            </a:xfrm>
            <a:prstGeom prst="line">
              <a:avLst/>
            </a:prstGeom>
            <a:noFill/>
            <a:ln w="38100">
              <a:solidFill>
                <a:schemeClr val="tx1"/>
              </a:solidFill>
              <a:round/>
              <a:headEnd/>
              <a:tailEnd/>
            </a:ln>
            <a:effectLst/>
          </p:spPr>
          <p:txBody>
            <a:bodyPr/>
            <a:lstStyle/>
            <a:p>
              <a:endParaRPr lang="en-US"/>
            </a:p>
          </p:txBody>
        </p:sp>
        <p:sp>
          <p:nvSpPr>
            <p:cNvPr id="805897" name="Rectangle 9"/>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805898" name="Picture 10"/>
            <p:cNvPicPr>
              <a:picLocks noChangeAspect="1" noChangeArrowheads="1"/>
            </p:cNvPicPr>
            <p:nvPr/>
          </p:nvPicPr>
          <p:blipFill>
            <a:blip r:embed="rId5"/>
            <a:srcRect/>
            <a:stretch>
              <a:fillRect/>
            </a:stretch>
          </p:blipFill>
          <p:spPr bwMode="auto">
            <a:xfrm>
              <a:off x="217" y="103"/>
              <a:ext cx="285" cy="266"/>
            </a:xfrm>
            <a:prstGeom prst="rect">
              <a:avLst/>
            </a:prstGeom>
            <a:noFill/>
            <a:ln w="12700" algn="ctr">
              <a:noFill/>
              <a:miter lim="800000"/>
              <a:headEnd/>
              <a:tailEnd/>
            </a:ln>
            <a:effectLst/>
          </p:spPr>
        </p:pic>
      </p:grpSp>
      <p:pic>
        <p:nvPicPr>
          <p:cNvPr id="805899" name="Picture 11"/>
          <p:cNvPicPr>
            <a:picLocks noChangeAspect="1" noChangeArrowheads="1"/>
          </p:cNvPicPr>
          <p:nvPr/>
        </p:nvPicPr>
        <p:blipFill>
          <a:blip r:embed="rId6"/>
          <a:srcRect/>
          <a:stretch>
            <a:fillRect/>
          </a:stretch>
        </p:blipFill>
        <p:spPr bwMode="auto">
          <a:xfrm>
            <a:off x="3162300" y="4076700"/>
            <a:ext cx="627302" cy="580347"/>
          </a:xfrm>
          <a:prstGeom prst="rect">
            <a:avLst/>
          </a:prstGeom>
          <a:noFill/>
          <a:ln w="12700" algn="ctr">
            <a:noFill/>
            <a:miter lim="800000"/>
            <a:headEnd/>
            <a:tailEnd/>
          </a:ln>
          <a:effectLst/>
        </p:spPr>
      </p:pic>
      <p:sp>
        <p:nvSpPr>
          <p:cNvPr id="12"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43	 Introduction to LabVIEW Hands-On</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noGrp="1" noChangeArrowheads="1"/>
          </p:cNvSpPr>
          <p:nvPr>
            <p:ph type="body" idx="1"/>
          </p:nvPr>
        </p:nvSpPr>
        <p:spPr>
          <a:xfrm>
            <a:off x="974144" y="669125"/>
            <a:ext cx="5366914" cy="8211985"/>
          </a:xfrm>
        </p:spPr>
        <p:txBody>
          <a:bodyPr/>
          <a:lstStyle/>
          <a:p>
            <a:pPr marL="237698" indent="-237698">
              <a:tabLst>
                <a:tab pos="475397" algn="l"/>
              </a:tabLst>
            </a:pPr>
            <a:r>
              <a:rPr lang="en-US" sz="1100" dirty="0">
                <a:latin typeface="Times" pitchFamily="18" charset="0"/>
                <a:cs typeface="Times New Roman" pitchFamily="18" charset="0"/>
              </a:rPr>
              <a:t>7.	Make the following connections on the block diagram by hovering your mouse over the terminal so that it becomes the wiring tool and clicking once on each of the terminals you wish to connect:</a:t>
            </a:r>
          </a:p>
          <a:p>
            <a:pPr marL="237698" indent="-237698">
              <a:tabLst>
                <a:tab pos="475397" algn="l"/>
              </a:tabLst>
            </a:pPr>
            <a:r>
              <a:rPr lang="en-US" sz="1100" dirty="0">
                <a:latin typeface="Times" pitchFamily="18" charset="0"/>
                <a:cs typeface="Times New Roman" pitchFamily="18" charset="0"/>
              </a:rPr>
              <a:t>	a. 	Connect the “Sine” output terminal of the Simulate Signal VI to the </a:t>
            </a:r>
          </a:p>
          <a:p>
            <a:pPr marL="237698" indent="-237698">
              <a:spcBef>
                <a:spcPct val="0"/>
              </a:spcBef>
              <a:tabLst>
                <a:tab pos="475397" algn="l"/>
              </a:tabLst>
            </a:pPr>
            <a:r>
              <a:rPr lang="en-US" sz="1100" dirty="0">
                <a:latin typeface="Times" pitchFamily="18" charset="0"/>
                <a:cs typeface="Times New Roman" pitchFamily="18" charset="0"/>
              </a:rPr>
              <a:t>		“Signals” input of the Tone Measurements VI. </a:t>
            </a:r>
          </a:p>
          <a:p>
            <a:pPr marL="237698" indent="-237698">
              <a:tabLst>
                <a:tab pos="475397" algn="l"/>
              </a:tabLst>
            </a:pPr>
            <a:r>
              <a:rPr lang="en-US" sz="1100" dirty="0">
                <a:latin typeface="Times" pitchFamily="18" charset="0"/>
                <a:cs typeface="Times New Roman" pitchFamily="18" charset="0"/>
              </a:rPr>
              <a:t> 	b. 	Connect the “Sine” output to the waveform chart.</a:t>
            </a:r>
          </a:p>
          <a:p>
            <a:pPr marL="237698" indent="-237698">
              <a:tabLst>
                <a:tab pos="475397" algn="l"/>
              </a:tabLst>
            </a:pPr>
            <a:r>
              <a:rPr lang="en-US" sz="1100" dirty="0">
                <a:latin typeface="Times" pitchFamily="18" charset="0"/>
                <a:cs typeface="Times New Roman" pitchFamily="18" charset="0"/>
              </a:rPr>
              <a:t> 	c.    Create indicators for the amplitude and frequency measurements by right- 	clicking on each of the terminals of the Tone Measurements Express VI and 	selecting </a:t>
            </a:r>
            <a:r>
              <a:rPr lang="en-US" sz="1100" b="1" dirty="0" err="1">
                <a:latin typeface="Times" pitchFamily="18" charset="0"/>
                <a:cs typeface="Times New Roman" pitchFamily="18" charset="0"/>
              </a:rPr>
              <a:t>Create</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Numeric</a:t>
            </a:r>
            <a:r>
              <a:rPr lang="en-US" sz="1100" b="1" dirty="0">
                <a:latin typeface="Times" pitchFamily="18" charset="0"/>
                <a:cs typeface="Times New Roman" pitchFamily="18" charset="0"/>
              </a:rPr>
              <a:t> Indicator</a:t>
            </a:r>
            <a:r>
              <a:rPr lang="en-US" sz="1100" dirty="0">
                <a:latin typeface="Times" pitchFamily="18" charset="0"/>
                <a:cs typeface="Times New Roman" pitchFamily="18" charset="0"/>
              </a:rPr>
              <a:t>. </a:t>
            </a:r>
          </a:p>
          <a:p>
            <a:pPr marL="237698" indent="-237698">
              <a:tabLst>
                <a:tab pos="475397" algn="l"/>
              </a:tabLst>
            </a:pPr>
            <a:r>
              <a:rPr lang="en-US" sz="1100" dirty="0">
                <a:latin typeface="Times" pitchFamily="18" charset="0"/>
                <a:cs typeface="Times New Roman" pitchFamily="18" charset="0"/>
              </a:rPr>
              <a:t>	d. 	Connect the “Frequency In” control to the “Frequency” terminal of the </a:t>
            </a:r>
          </a:p>
          <a:p>
            <a:pPr marL="237698" indent="-237698">
              <a:spcBef>
                <a:spcPct val="0"/>
              </a:spcBef>
              <a:tabLst>
                <a:tab pos="475397" algn="l"/>
              </a:tabLst>
            </a:pPr>
            <a:r>
              <a:rPr lang="en-US" sz="1100" dirty="0">
                <a:latin typeface="Times" pitchFamily="18" charset="0"/>
                <a:cs typeface="Times New Roman" pitchFamily="18" charset="0"/>
              </a:rPr>
              <a:t>		Simulate Signal VI.</a:t>
            </a:r>
          </a:p>
          <a:p>
            <a:pPr marL="237698" indent="-237698">
              <a:tabLst>
                <a:tab pos="475397" algn="l"/>
              </a:tabLst>
            </a:pPr>
            <a:r>
              <a:rPr lang="en-US" sz="1100" dirty="0">
                <a:latin typeface="Times" pitchFamily="18" charset="0"/>
                <a:cs typeface="Times New Roman" pitchFamily="18" charset="0"/>
              </a:rPr>
              <a:t>8. 	Return to the front panel and run the VI.  Move the “Frequency In” dial and observe the frequency of the signal. Click the Stop button once you are finished. </a:t>
            </a:r>
          </a:p>
          <a:p>
            <a:pPr marL="237698" indent="-237698">
              <a:buFontTx/>
              <a:buAutoNum type="arabicPeriod" startAt="9"/>
              <a:tabLst>
                <a:tab pos="475397" algn="l"/>
              </a:tabLst>
            </a:pPr>
            <a:r>
              <a:rPr lang="en-US" sz="1100" dirty="0">
                <a:latin typeface="Times" pitchFamily="18" charset="0"/>
                <a:cs typeface="Times New Roman" pitchFamily="18" charset="0"/>
              </a:rPr>
              <a:t>Save the VI as “Exercise 3.1 – Simulated.vi”.</a:t>
            </a:r>
          </a:p>
          <a:p>
            <a:pPr marL="237698" indent="-237698">
              <a:buFontTx/>
              <a:buAutoNum type="arabicPeriod" startAt="9"/>
              <a:tabLst>
                <a:tab pos="475397" algn="l"/>
              </a:tabLst>
            </a:pPr>
            <a:r>
              <a:rPr lang="en-US" sz="1100" dirty="0">
                <a:latin typeface="Times" pitchFamily="18" charset="0"/>
                <a:cs typeface="Times New Roman" pitchFamily="18" charset="0"/>
              </a:rPr>
              <a:t>Close the VI.</a:t>
            </a:r>
          </a:p>
          <a:p>
            <a:pPr marL="237698" indent="-237698">
              <a:tabLst>
                <a:tab pos="475397" algn="l"/>
              </a:tabLst>
            </a:pPr>
            <a:r>
              <a:rPr lang="en-US" sz="1100" b="1" dirty="0">
                <a:latin typeface="Times" pitchFamily="18" charset="0"/>
                <a:cs typeface="Times New Roman" pitchFamily="18" charset="0"/>
              </a:rPr>
              <a:t>Notes</a:t>
            </a:r>
            <a:endParaRPr lang="en-US" sz="1100" dirty="0">
              <a:latin typeface="Times" pitchFamily="18" charset="0"/>
              <a:cs typeface="Times New Roman" pitchFamily="18" charset="0"/>
            </a:endParaRPr>
          </a:p>
          <a:p>
            <a:pPr marL="237698" indent="-237698">
              <a:buFontTx/>
              <a:buChar char="•"/>
              <a:tabLst>
                <a:tab pos="475397" algn="l"/>
              </a:tabLst>
            </a:pPr>
            <a:r>
              <a:rPr lang="en-US" sz="1100" dirty="0">
                <a:latin typeface="Times" pitchFamily="18" charset="0"/>
                <a:cs typeface="Times New Roman" pitchFamily="18" charset="0"/>
              </a:rPr>
              <a:t>When you bring up the </a:t>
            </a:r>
            <a:r>
              <a:rPr lang="en-US" sz="1100" b="1" dirty="0">
                <a:latin typeface="Times" pitchFamily="18" charset="0"/>
                <a:cs typeface="Times New Roman" pitchFamily="18" charset="0"/>
              </a:rPr>
              <a:t>Functions</a:t>
            </a:r>
            <a:r>
              <a:rPr lang="en-US" sz="1100" dirty="0">
                <a:latin typeface="Times" pitchFamily="18" charset="0"/>
                <a:cs typeface="Times New Roman" pitchFamily="18" charset="0"/>
              </a:rPr>
              <a:t> palette, press the small pushpin in the upper left-hand corner of the palette. This tacks down the palette so that it doesn’t disappear. This step is omitted in the following exercises, but you should repeat it. </a:t>
            </a:r>
          </a:p>
          <a:p>
            <a:pPr marL="237698" indent="-237698">
              <a:spcBef>
                <a:spcPct val="50000"/>
              </a:spcBef>
              <a:buFontTx/>
              <a:buChar char="•"/>
              <a:tabLst>
                <a:tab pos="475397" algn="l"/>
              </a:tabLst>
            </a:pPr>
            <a:r>
              <a:rPr lang="en-US" sz="1100" dirty="0">
                <a:latin typeface="Times" pitchFamily="18" charset="0"/>
              </a:rPr>
              <a:t>The solution to this exercise is printed in the back of this manual.</a:t>
            </a:r>
          </a:p>
          <a:p>
            <a:pPr marL="237698" indent="-237698">
              <a:buFontTx/>
              <a:buChar char="•"/>
              <a:tabLst>
                <a:tab pos="475397" algn="l"/>
              </a:tabLst>
            </a:pPr>
            <a:endParaRPr lang="en-US" sz="1100" dirty="0">
              <a:latin typeface="Times" pitchFamily="18" charset="0"/>
              <a:cs typeface="Times New Roman" pitchFamily="18" charset="0"/>
            </a:endParaRPr>
          </a:p>
          <a:p>
            <a:pPr marL="237698" indent="-237698">
              <a:tabLst>
                <a:tab pos="475397" algn="l"/>
              </a:tabLst>
            </a:pPr>
            <a:endParaRPr lang="en-US" sz="1100" dirty="0">
              <a:latin typeface="Times" pitchFamily="18" charset="0"/>
            </a:endParaRPr>
          </a:p>
        </p:txBody>
      </p:sp>
      <p:sp>
        <p:nvSpPr>
          <p:cNvPr id="807939" name="Rectangle 3"/>
          <p:cNvSpPr>
            <a:spLocks noChangeArrowheads="1"/>
          </p:cNvSpPr>
          <p:nvPr/>
        </p:nvSpPr>
        <p:spPr bwMode="auto">
          <a:xfrm>
            <a:off x="2935706" y="8846586"/>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44	ni.com</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body" idx="1"/>
          </p:nvPr>
        </p:nvSpPr>
        <p:spPr>
          <a:xfrm>
            <a:off x="974144" y="614871"/>
            <a:ext cx="5366914" cy="8266239"/>
          </a:xfrm>
        </p:spPr>
        <p:txBody>
          <a:bodyPr/>
          <a:lstStyle/>
          <a:p>
            <a:pPr>
              <a:tabLst>
                <a:tab pos="237698" algn="l"/>
              </a:tabLst>
            </a:pPr>
            <a:r>
              <a:rPr lang="en-US" sz="1100" b="1" dirty="0">
                <a:latin typeface="Times" pitchFamily="18" charset="0"/>
              </a:rPr>
              <a:t>Exercise 2.2 – Analysis (Track A)</a:t>
            </a:r>
            <a:endParaRPr lang="en-US" sz="1100" dirty="0">
              <a:latin typeface="Times" pitchFamily="18" charset="0"/>
            </a:endParaRPr>
          </a:p>
          <a:p>
            <a:pPr>
              <a:tabLst>
                <a:tab pos="237698" algn="l"/>
              </a:tabLst>
            </a:pPr>
            <a:endParaRPr lang="en-US" sz="1100" dirty="0">
              <a:latin typeface="Times" pitchFamily="18" charset="0"/>
            </a:endParaRPr>
          </a:p>
          <a:p>
            <a:pPr>
              <a:tabLst>
                <a:tab pos="237698" algn="l"/>
              </a:tabLst>
            </a:pPr>
            <a:r>
              <a:rPr lang="en-US" sz="1100" dirty="0">
                <a:latin typeface="Times" pitchFamily="18" charset="0"/>
              </a:rPr>
              <a:t>Create a VI that measures the frequency of a filtered signal from your USB-6009 DAQ device and displays the acquired signal on a waveform chart. The instructions are similar to Exercise 3.1, but you use DAQ Assistant in place of the Simulate Signal VI and you use Filter Express VI. Try to do this without following the instructions. </a:t>
            </a:r>
          </a:p>
          <a:p>
            <a:pPr marL="257506" lvl="1" indent="-237698">
              <a:buFontTx/>
              <a:buAutoNum type="arabicPeriod"/>
              <a:tabLst>
                <a:tab pos="237698" algn="l"/>
              </a:tabLst>
            </a:pPr>
            <a:r>
              <a:rPr lang="en-US" sz="1100" dirty="0">
                <a:latin typeface="Times" pitchFamily="18" charset="0"/>
              </a:rPr>
              <a:t>Open a blank VI.</a:t>
            </a:r>
          </a:p>
          <a:p>
            <a:pPr marL="257506" lvl="1" indent="-237698">
              <a:buFontTx/>
              <a:buAutoNum type="arabicPeriod"/>
              <a:tabLst>
                <a:tab pos="237698" algn="l"/>
              </a:tabLst>
            </a:pPr>
            <a:r>
              <a:rPr lang="en-US" sz="1100" dirty="0">
                <a:latin typeface="Times" pitchFamily="18" charset="0"/>
              </a:rPr>
              <a:t>Place a waveform chart on the front panel. Right-click to open the </a:t>
            </a:r>
            <a:r>
              <a:rPr lang="en-US" sz="1100" b="1" dirty="0">
                <a:latin typeface="Times" pitchFamily="18" charset="0"/>
              </a:rPr>
              <a:t>Controls</a:t>
            </a:r>
            <a:r>
              <a:rPr lang="en-US" sz="1100" dirty="0">
                <a:latin typeface="Times" pitchFamily="18" charset="0"/>
              </a:rPr>
              <a:t> palette and select </a:t>
            </a:r>
            <a:r>
              <a:rPr lang="en-US" sz="1100" b="1" dirty="0" err="1">
                <a:latin typeface="Times" pitchFamily="18" charset="0"/>
              </a:rPr>
              <a:t>Controls»Modern»Graph»Waveform</a:t>
            </a:r>
            <a:r>
              <a:rPr lang="en-US" sz="1100" b="1" dirty="0">
                <a:latin typeface="Times" pitchFamily="18" charset="0"/>
              </a:rPr>
              <a:t> Chart</a:t>
            </a:r>
            <a:r>
              <a:rPr lang="en-US" sz="1100" dirty="0">
                <a:latin typeface="Times" pitchFamily="18" charset="0"/>
              </a:rPr>
              <a:t>.</a:t>
            </a:r>
          </a:p>
          <a:p>
            <a:pPr marL="257506" lvl="1" indent="-237698">
              <a:buFontTx/>
              <a:buAutoNum type="arabicPeriod"/>
              <a:tabLst>
                <a:tab pos="237698" algn="l"/>
              </a:tabLst>
            </a:pPr>
            <a:r>
              <a:rPr lang="en-US" sz="1100" dirty="0">
                <a:latin typeface="Times" pitchFamily="18" charset="0"/>
              </a:rPr>
              <a:t>Place a numeric meter on the front panel. The meter is found in </a:t>
            </a:r>
            <a:r>
              <a:rPr lang="en-US" sz="1100" b="1" dirty="0" err="1">
                <a:latin typeface="Times" pitchFamily="18" charset="0"/>
              </a:rPr>
              <a:t>Controls»Moden»Numeric»Meter</a:t>
            </a:r>
            <a:r>
              <a:rPr lang="en-US" sz="1100" dirty="0">
                <a:latin typeface="Times" pitchFamily="18" charset="0"/>
              </a:rPr>
              <a:t>.</a:t>
            </a:r>
          </a:p>
          <a:p>
            <a:pPr marL="257506" lvl="1" indent="-237698">
              <a:buFontTx/>
              <a:buAutoNum type="arabicPeriod"/>
              <a:tabLst>
                <a:tab pos="237698" algn="l"/>
              </a:tabLst>
            </a:pPr>
            <a:r>
              <a:rPr lang="en-US" sz="1100" dirty="0">
                <a:latin typeface="Times" pitchFamily="18" charset="0"/>
              </a:rPr>
              <a:t>Right-click the y-axis on the waveform chart and deselect “</a:t>
            </a:r>
            <a:r>
              <a:rPr lang="en-US" sz="1100" b="1" dirty="0" err="1">
                <a:latin typeface="Times" pitchFamily="18" charset="0"/>
              </a:rPr>
              <a:t>AutoScale</a:t>
            </a:r>
            <a:r>
              <a:rPr lang="en-US" sz="1100" b="1" dirty="0">
                <a:latin typeface="Times" pitchFamily="18" charset="0"/>
              </a:rPr>
              <a:t> Y.</a:t>
            </a:r>
            <a:r>
              <a:rPr lang="en-US" sz="1100" dirty="0">
                <a:latin typeface="Times" pitchFamily="18" charset="0"/>
              </a:rPr>
              <a:t>” </a:t>
            </a:r>
          </a:p>
          <a:p>
            <a:pPr marL="257506" lvl="1" indent="-237698">
              <a:buFontTx/>
              <a:buAutoNum type="arabicPeriod"/>
              <a:tabLst>
                <a:tab pos="237698" algn="l"/>
              </a:tabLst>
            </a:pPr>
            <a:r>
              <a:rPr lang="en-US" sz="1100" dirty="0">
                <a:latin typeface="Times" pitchFamily="18" charset="0"/>
              </a:rPr>
              <a:t>Change the scale on the y-axis to -0.15 to 0.15 v by double-clicking the maximum and minimum axis values and typing the new value. Change the scale of the meter to 100 to 2000. </a:t>
            </a:r>
          </a:p>
          <a:p>
            <a:pPr marL="257506" lvl="1" indent="-237698">
              <a:buFontTx/>
              <a:buAutoNum type="arabicPeriod"/>
              <a:tabLst>
                <a:tab pos="237698" algn="l"/>
              </a:tabLst>
            </a:pPr>
            <a:r>
              <a:rPr lang="en-US" sz="1100" dirty="0">
                <a:latin typeface="Times" pitchFamily="18" charset="0"/>
              </a:rPr>
              <a:t>Go to the block diagram and place a while loop around the chart and the meter (</a:t>
            </a:r>
            <a:r>
              <a:rPr lang="en-US" sz="1100" b="1" dirty="0" err="1">
                <a:latin typeface="Times" pitchFamily="18" charset="0"/>
                <a:cs typeface="Times New Roman" pitchFamily="18" charset="0"/>
              </a:rPr>
              <a:t>Express»Execution</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Control</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While</a:t>
            </a:r>
            <a:r>
              <a:rPr lang="en-US" sz="1100" b="1" dirty="0">
                <a:latin typeface="Times" pitchFamily="18" charset="0"/>
                <a:cs typeface="Times New Roman" pitchFamily="18" charset="0"/>
              </a:rPr>
              <a:t> Loop</a:t>
            </a:r>
            <a:r>
              <a:rPr lang="en-US" sz="1100" dirty="0">
                <a:latin typeface="Times" pitchFamily="18" charset="0"/>
                <a:cs typeface="Times New Roman" pitchFamily="18" charset="0"/>
              </a:rPr>
              <a:t>).</a:t>
            </a:r>
          </a:p>
          <a:p>
            <a:pPr marL="257506" lvl="1" indent="-237698">
              <a:buFontTx/>
              <a:buAutoNum type="arabicPeriod"/>
              <a:tabLst>
                <a:tab pos="237698" algn="l"/>
              </a:tabLst>
            </a:pPr>
            <a:r>
              <a:rPr lang="en-US" sz="1100" dirty="0">
                <a:latin typeface="Times" pitchFamily="18" charset="0"/>
                <a:cs typeface="Times New Roman" pitchFamily="18" charset="0"/>
              </a:rPr>
              <a:t>Place the DAQ Assistant on the block diagram (</a:t>
            </a:r>
            <a:r>
              <a:rPr lang="en-US" sz="1100" b="1" dirty="0" err="1">
                <a:latin typeface="Times" pitchFamily="18" charset="0"/>
                <a:cs typeface="Times New Roman" pitchFamily="18" charset="0"/>
              </a:rPr>
              <a:t>Express»Input</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DAQ</a:t>
            </a:r>
            <a:r>
              <a:rPr lang="en-US" sz="1100" b="1" dirty="0">
                <a:latin typeface="Times" pitchFamily="18" charset="0"/>
                <a:cs typeface="Times New Roman" pitchFamily="18" charset="0"/>
              </a:rPr>
              <a:t> Assistant</a:t>
            </a:r>
            <a:r>
              <a:rPr lang="en-US" sz="1100" dirty="0">
                <a:latin typeface="Times" pitchFamily="18" charset="0"/>
                <a:cs typeface="Times New Roman" pitchFamily="18" charset="0"/>
              </a:rPr>
              <a:t>). Choose analog input on channel ai0 of your device and click “Finish.” On the Task Timing tab, choose “continuous” for the acquisition mode. If you are using the USB-6009, change the Input Range to -2 to 2, the number of Samples to Read to 1000, and the Rate (Hz) to 44100.</a:t>
            </a:r>
          </a:p>
          <a:p>
            <a:pPr marL="257506" lvl="1" indent="-237698">
              <a:buFontTx/>
              <a:buAutoNum type="arabicPeriod"/>
              <a:tabLst>
                <a:tab pos="237698" algn="l"/>
              </a:tabLst>
            </a:pPr>
            <a:r>
              <a:rPr lang="en-US" sz="1100" dirty="0">
                <a:latin typeface="Times" pitchFamily="18" charset="0"/>
              </a:rPr>
              <a:t>Place the Filter Express VI to the right of the DAQ Assistant on the block diagram. From the </a:t>
            </a:r>
            <a:r>
              <a:rPr lang="en-US" sz="1100" b="1" dirty="0">
                <a:latin typeface="Times" pitchFamily="18" charset="0"/>
              </a:rPr>
              <a:t>Functions</a:t>
            </a:r>
            <a:r>
              <a:rPr lang="en-US" sz="1100" dirty="0">
                <a:latin typeface="Times" pitchFamily="18" charset="0"/>
              </a:rPr>
              <a:t> palette, select </a:t>
            </a:r>
            <a:r>
              <a:rPr lang="en-US" sz="1100" b="1" dirty="0" err="1">
                <a:latin typeface="Times" pitchFamily="18" charset="0"/>
              </a:rPr>
              <a:t>Express»Signal</a:t>
            </a:r>
            <a:r>
              <a:rPr lang="en-US" sz="1100" b="1" dirty="0">
                <a:latin typeface="Times" pitchFamily="18" charset="0"/>
              </a:rPr>
              <a:t> </a:t>
            </a:r>
            <a:r>
              <a:rPr lang="en-US" sz="1100" b="1" dirty="0" err="1">
                <a:latin typeface="Times" pitchFamily="18" charset="0"/>
              </a:rPr>
              <a:t>Analysis</a:t>
            </a:r>
            <a:r>
              <a:rPr lang="en-US" sz="1100" dirty="0" err="1">
                <a:latin typeface="Times" pitchFamily="18" charset="0"/>
              </a:rPr>
              <a:t>»</a:t>
            </a:r>
            <a:r>
              <a:rPr lang="en-US" sz="1100" b="1" dirty="0" err="1">
                <a:latin typeface="Times" pitchFamily="18" charset="0"/>
              </a:rPr>
              <a:t>Filter</a:t>
            </a:r>
            <a:r>
              <a:rPr lang="en-US" sz="1100" b="1" dirty="0">
                <a:latin typeface="Times" pitchFamily="18" charset="0"/>
              </a:rPr>
              <a:t> </a:t>
            </a:r>
            <a:r>
              <a:rPr lang="en-US" sz="1100" dirty="0">
                <a:latin typeface="Times" pitchFamily="18" charset="0"/>
              </a:rPr>
              <a:t>and place it on the block diagram inside the while loop. In the configuration window under Filtering Type, choose “</a:t>
            </a:r>
            <a:r>
              <a:rPr lang="en-US" sz="1100" dirty="0" err="1">
                <a:latin typeface="Times" pitchFamily="18" charset="0"/>
              </a:rPr>
              <a:t>Highpass</a:t>
            </a:r>
            <a:r>
              <a:rPr lang="en-US" sz="1100" dirty="0">
                <a:latin typeface="Times" pitchFamily="18" charset="0"/>
              </a:rPr>
              <a:t>.” Under Cutoff Frequency, use a value of 300 Hz. Click “OK.” </a:t>
            </a:r>
          </a:p>
          <a:p>
            <a:pPr marL="257506" lvl="1" indent="-237698">
              <a:buFontTx/>
              <a:buAutoNum type="arabicPeriod"/>
              <a:tabLst>
                <a:tab pos="237698" algn="l"/>
              </a:tabLst>
            </a:pPr>
            <a:r>
              <a:rPr lang="en-US" sz="1100" dirty="0">
                <a:latin typeface="Times" pitchFamily="18" charset="0"/>
              </a:rPr>
              <a:t>Connect the “Data” output terminal of the DAQ Assistant to the “Signal” input of the Filter VI.</a:t>
            </a:r>
          </a:p>
          <a:p>
            <a:pPr marL="257506" lvl="1" indent="-237698">
              <a:buFontTx/>
              <a:buAutoNum type="arabicPeriod"/>
              <a:tabLst>
                <a:tab pos="237698" algn="l"/>
              </a:tabLst>
            </a:pPr>
            <a:r>
              <a:rPr lang="en-US" sz="1100" dirty="0">
                <a:latin typeface="Times" pitchFamily="18" charset="0"/>
              </a:rPr>
              <a:t>Connect the waveform chart to the “Filtered Signal” output.</a:t>
            </a:r>
          </a:p>
          <a:p>
            <a:pPr marL="257506" lvl="1" indent="-237698">
              <a:buFontTx/>
              <a:buAutoNum type="arabicPeriod"/>
              <a:tabLst>
                <a:tab pos="237698" algn="l"/>
              </a:tabLst>
            </a:pPr>
            <a:r>
              <a:rPr lang="en-US" sz="1100" dirty="0">
                <a:latin typeface="Times" pitchFamily="18" charset="0"/>
                <a:cs typeface="Times New Roman" pitchFamily="18" charset="0"/>
              </a:rPr>
              <a:t>Place a Tone Measurements Express VI on the block diagram (</a:t>
            </a:r>
            <a:r>
              <a:rPr lang="en-US" sz="1100" b="1" dirty="0" err="1">
                <a:latin typeface="Times" pitchFamily="18" charset="0"/>
                <a:cs typeface="Times New Roman" pitchFamily="18" charset="0"/>
              </a:rPr>
              <a:t>Express»Signal</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Analysis</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Tone</a:t>
            </a:r>
            <a:r>
              <a:rPr lang="en-US" sz="1100" dirty="0">
                <a:latin typeface="Times" pitchFamily="18" charset="0"/>
                <a:cs typeface="Times New Roman" pitchFamily="18" charset="0"/>
              </a:rPr>
              <a:t>). Select “Frequency” under Single Tone Measurements</a:t>
            </a:r>
            <a:r>
              <a:rPr lang="en-US" sz="1100" b="1" dirty="0">
                <a:latin typeface="Times" pitchFamily="18" charset="0"/>
                <a:cs typeface="Times New Roman" pitchFamily="18" charset="0"/>
              </a:rPr>
              <a:t>.</a:t>
            </a:r>
          </a:p>
          <a:p>
            <a:pPr marL="257506" lvl="1" indent="-237698">
              <a:buFontTx/>
              <a:buAutoNum type="arabicPeriod"/>
              <a:tabLst>
                <a:tab pos="237698" algn="l"/>
              </a:tabLst>
            </a:pPr>
            <a:r>
              <a:rPr lang="en-US" sz="1100" dirty="0">
                <a:latin typeface="Times" pitchFamily="18" charset="0"/>
                <a:cs typeface="Times New Roman" pitchFamily="18" charset="0"/>
              </a:rPr>
              <a:t>Connect the output of the Filter VI to the “Signals” input of the Tone Measurements Express VI.  Also, connect the “Frequency” output to the meter.</a:t>
            </a:r>
          </a:p>
          <a:p>
            <a:pPr marL="257506" lvl="1" indent="-237698">
              <a:buFontTx/>
              <a:buAutoNum type="arabicPeriod"/>
              <a:tabLst>
                <a:tab pos="237698" algn="l"/>
              </a:tabLst>
            </a:pPr>
            <a:r>
              <a:rPr lang="en-US" sz="1100" dirty="0">
                <a:latin typeface="Times" pitchFamily="18" charset="0"/>
                <a:cs typeface="Times New Roman" pitchFamily="18" charset="0"/>
              </a:rPr>
              <a:t>Return to the front panel and run the VI. Observe your acquired signal and its frequency and amplitude. Hum or whistle into the microphone and observe the frequency that you are producing.</a:t>
            </a:r>
          </a:p>
          <a:p>
            <a:pPr marL="257506" lvl="1" indent="-237698">
              <a:buFontTx/>
              <a:buAutoNum type="arabicPeriod"/>
              <a:tabLst>
                <a:tab pos="237698" algn="l"/>
              </a:tabLst>
            </a:pPr>
            <a:r>
              <a:rPr lang="en-US" sz="1100" dirty="0">
                <a:latin typeface="Times" pitchFamily="18" charset="0"/>
                <a:cs typeface="Times New Roman" pitchFamily="18" charset="0"/>
              </a:rPr>
              <a:t>Save the VI as “Exercise 3.2 - Data.vi.”</a:t>
            </a:r>
          </a:p>
          <a:p>
            <a:pPr marL="257506" lvl="1" indent="-237698">
              <a:buFontTx/>
              <a:buAutoNum type="arabicPeriod"/>
              <a:tabLst>
                <a:tab pos="237698" algn="l"/>
              </a:tabLst>
            </a:pPr>
            <a:r>
              <a:rPr lang="en-US" sz="1100" dirty="0">
                <a:latin typeface="Times" pitchFamily="18" charset="0"/>
                <a:cs typeface="Times New Roman" pitchFamily="18" charset="0"/>
              </a:rPr>
              <a:t>Close the VI.</a:t>
            </a:r>
          </a:p>
          <a:p>
            <a:pPr>
              <a:spcBef>
                <a:spcPct val="50000"/>
              </a:spcBef>
              <a:tabLst>
                <a:tab pos="237698" algn="l"/>
              </a:tabLst>
            </a:pPr>
            <a:r>
              <a:rPr lang="en-US" sz="1100" b="1" dirty="0">
                <a:latin typeface="Times" pitchFamily="18" charset="0"/>
              </a:rPr>
              <a:t>Note:</a:t>
            </a:r>
            <a:r>
              <a:rPr lang="en-US" sz="1100" dirty="0">
                <a:latin typeface="Times" pitchFamily="18" charset="0"/>
              </a:rPr>
              <a:t> The solution to this exercise is printed in the back of this manual.</a:t>
            </a:r>
          </a:p>
        </p:txBody>
      </p:sp>
      <p:sp>
        <p:nvSpPr>
          <p:cNvPr id="809987" name="Rectangle 3"/>
          <p:cNvSpPr>
            <a:spLocks noChangeArrowheads="1"/>
          </p:cNvSpPr>
          <p:nvPr/>
        </p:nvSpPr>
        <p:spPr bwMode="auto">
          <a:xfrm>
            <a:off x="2935706" y="8846586"/>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grpSp>
        <p:nvGrpSpPr>
          <p:cNvPr id="2" name="Group 4"/>
          <p:cNvGrpSpPr>
            <a:grpSpLocks/>
          </p:cNvGrpSpPr>
          <p:nvPr/>
        </p:nvGrpSpPr>
        <p:grpSpPr bwMode="auto">
          <a:xfrm>
            <a:off x="467987" y="384706"/>
            <a:ext cx="4072482" cy="5606180"/>
            <a:chOff x="199" y="73"/>
            <a:chExt cx="2565" cy="3532"/>
          </a:xfrm>
        </p:grpSpPr>
        <p:sp>
          <p:nvSpPr>
            <p:cNvPr id="809989" name="Line 5"/>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809990" name="Line 6"/>
            <p:cNvSpPr>
              <a:spLocks noChangeShapeType="1"/>
            </p:cNvSpPr>
            <p:nvPr/>
          </p:nvSpPr>
          <p:spPr bwMode="auto">
            <a:xfrm>
              <a:off x="272" y="145"/>
              <a:ext cx="0" cy="3460"/>
            </a:xfrm>
            <a:prstGeom prst="line">
              <a:avLst/>
            </a:prstGeom>
            <a:noFill/>
            <a:ln w="38100">
              <a:solidFill>
                <a:schemeClr val="tx1"/>
              </a:solidFill>
              <a:round/>
              <a:headEnd/>
              <a:tailEnd/>
            </a:ln>
            <a:effectLst/>
          </p:spPr>
          <p:txBody>
            <a:bodyPr/>
            <a:lstStyle/>
            <a:p>
              <a:endParaRPr lang="en-US"/>
            </a:p>
          </p:txBody>
        </p:sp>
        <p:sp>
          <p:nvSpPr>
            <p:cNvPr id="809991" name="Rectangle 7"/>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809992" name="Picture 8"/>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a:effectLst/>
          </p:spPr>
        </p:pic>
      </p:grpSp>
      <p:sp>
        <p:nvSpPr>
          <p:cNvPr id="10"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45	 Introduction to LabVIEW Hands-On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body" idx="1"/>
          </p:nvPr>
        </p:nvSpPr>
        <p:spPr>
          <a:xfrm>
            <a:off x="974144" y="614871"/>
            <a:ext cx="5366914" cy="8266239"/>
          </a:xfrm>
        </p:spPr>
        <p:txBody>
          <a:bodyPr/>
          <a:lstStyle/>
          <a:p>
            <a:pPr>
              <a:tabLst>
                <a:tab pos="237698" algn="l"/>
              </a:tabLst>
            </a:pPr>
            <a:r>
              <a:rPr lang="en-US" sz="1100" b="1" dirty="0">
                <a:latin typeface="Times" pitchFamily="18" charset="0"/>
              </a:rPr>
              <a:t>Exercise 2.2 – Analysis (Track B)</a:t>
            </a:r>
            <a:endParaRPr lang="en-US" sz="1100" dirty="0">
              <a:latin typeface="Times" pitchFamily="18" charset="0"/>
            </a:endParaRPr>
          </a:p>
          <a:p>
            <a:pPr>
              <a:tabLst>
                <a:tab pos="237698" algn="l"/>
              </a:tabLst>
            </a:pPr>
            <a:endParaRPr lang="en-US" sz="1100" dirty="0">
              <a:latin typeface="Times" pitchFamily="18" charset="0"/>
            </a:endParaRPr>
          </a:p>
          <a:p>
            <a:pPr>
              <a:tabLst>
                <a:tab pos="237698" algn="l"/>
              </a:tabLst>
            </a:pPr>
            <a:r>
              <a:rPr lang="en-US" sz="1100" dirty="0">
                <a:latin typeface="Times" pitchFamily="18" charset="0"/>
              </a:rPr>
              <a:t>Create a VI that measures the frequency of a filtered simulated signal and shows the difference between the filtered  and unfiltered signal. You have to simulate the noise in the Simulate Signal Express VI.  Try to do this without following the instructions. </a:t>
            </a:r>
          </a:p>
          <a:p>
            <a:pPr marL="257506" lvl="1" indent="-237698">
              <a:buFontTx/>
              <a:buAutoNum type="arabicPeriod"/>
              <a:tabLst>
                <a:tab pos="237698" algn="l"/>
              </a:tabLst>
            </a:pPr>
            <a:r>
              <a:rPr lang="en-US" sz="1100" dirty="0">
                <a:latin typeface="Times" pitchFamily="18" charset="0"/>
              </a:rPr>
              <a:t>Open a blank VI.</a:t>
            </a:r>
          </a:p>
          <a:p>
            <a:pPr marL="257506" lvl="1" indent="-237698">
              <a:buFontTx/>
              <a:buAutoNum type="arabicPeriod"/>
              <a:tabLst>
                <a:tab pos="237698" algn="l"/>
              </a:tabLst>
            </a:pPr>
            <a:r>
              <a:rPr lang="en-US" sz="1100" dirty="0">
                <a:latin typeface="Times" pitchFamily="18" charset="0"/>
              </a:rPr>
              <a:t>Place two waveform charts on the front panel. Right-click to open the </a:t>
            </a:r>
            <a:r>
              <a:rPr lang="en-US" sz="1100" b="1" dirty="0">
                <a:latin typeface="Times" pitchFamily="18" charset="0"/>
              </a:rPr>
              <a:t>Controls</a:t>
            </a:r>
            <a:r>
              <a:rPr lang="en-US" sz="1100" dirty="0">
                <a:latin typeface="Times" pitchFamily="18" charset="0"/>
              </a:rPr>
              <a:t> palette and select </a:t>
            </a:r>
            <a:r>
              <a:rPr lang="en-US" sz="1100" b="1" dirty="0" err="1">
                <a:latin typeface="Times" pitchFamily="18" charset="0"/>
              </a:rPr>
              <a:t>Controls»Modern»Graph»Waveform</a:t>
            </a:r>
            <a:r>
              <a:rPr lang="en-US" sz="1100" b="1" dirty="0">
                <a:latin typeface="Times" pitchFamily="18" charset="0"/>
              </a:rPr>
              <a:t> Chart</a:t>
            </a:r>
            <a:r>
              <a:rPr lang="en-US" sz="1100" dirty="0">
                <a:latin typeface="Times" pitchFamily="18" charset="0"/>
              </a:rPr>
              <a:t>.</a:t>
            </a:r>
          </a:p>
          <a:p>
            <a:pPr marL="257506" lvl="1" indent="-237698">
              <a:buFontTx/>
              <a:buAutoNum type="arabicPeriod"/>
              <a:tabLst>
                <a:tab pos="237698" algn="l"/>
              </a:tabLst>
            </a:pPr>
            <a:r>
              <a:rPr lang="en-US" sz="1100" dirty="0">
                <a:latin typeface="Times" pitchFamily="18" charset="0"/>
              </a:rPr>
              <a:t>Place a numeric meter on the front panel. The Meter is found in </a:t>
            </a:r>
            <a:r>
              <a:rPr lang="en-US" sz="1100" b="1" dirty="0" err="1">
                <a:latin typeface="Times" pitchFamily="18" charset="0"/>
              </a:rPr>
              <a:t>Controls»Modern»Numeric»Meter</a:t>
            </a:r>
            <a:r>
              <a:rPr lang="en-US" sz="1100" dirty="0">
                <a:latin typeface="Times" pitchFamily="18" charset="0"/>
              </a:rPr>
              <a:t>.</a:t>
            </a:r>
          </a:p>
          <a:p>
            <a:pPr marL="257506" lvl="1" indent="-237698">
              <a:buFontTx/>
              <a:buAutoNum type="arabicPeriod"/>
              <a:tabLst>
                <a:tab pos="237698" algn="l"/>
              </a:tabLst>
            </a:pPr>
            <a:r>
              <a:rPr lang="en-US" sz="1100" dirty="0">
                <a:latin typeface="Times" pitchFamily="18" charset="0"/>
              </a:rPr>
              <a:t>Right-click the y-axis on each waveform chart and deselect “</a:t>
            </a:r>
            <a:r>
              <a:rPr lang="en-US" sz="1100" b="1" dirty="0" err="1">
                <a:latin typeface="Times" pitchFamily="18" charset="0"/>
              </a:rPr>
              <a:t>AutoScale</a:t>
            </a:r>
            <a:r>
              <a:rPr lang="en-US" sz="1100" b="1" dirty="0">
                <a:latin typeface="Times" pitchFamily="18" charset="0"/>
              </a:rPr>
              <a:t> Y.</a:t>
            </a:r>
            <a:r>
              <a:rPr lang="en-US" sz="1100" dirty="0">
                <a:latin typeface="Times" pitchFamily="18" charset="0"/>
              </a:rPr>
              <a:t>” </a:t>
            </a:r>
          </a:p>
          <a:p>
            <a:pPr marL="257506" lvl="1" indent="-237698">
              <a:buFontTx/>
              <a:buAutoNum type="arabicPeriod"/>
              <a:tabLst>
                <a:tab pos="237698" algn="l"/>
              </a:tabLst>
            </a:pPr>
            <a:r>
              <a:rPr lang="en-US" sz="1100" dirty="0">
                <a:latin typeface="Times" pitchFamily="18" charset="0"/>
              </a:rPr>
              <a:t>Change the scale on the y-axis on both charts to -1 to 1 v by double-clicking the maximum and minimum axis values and typing the new value. Change the scale of the meter to 0 to 30.</a:t>
            </a:r>
          </a:p>
          <a:p>
            <a:pPr marL="257506" lvl="1" indent="-237698">
              <a:buFontTx/>
              <a:buAutoNum type="arabicPeriod"/>
              <a:tabLst>
                <a:tab pos="237698" algn="l"/>
              </a:tabLst>
            </a:pPr>
            <a:r>
              <a:rPr lang="en-US" sz="1100" dirty="0">
                <a:latin typeface="Times" pitchFamily="18" charset="0"/>
              </a:rPr>
              <a:t>Go to the block diagram and place a while loop around the charts and the meters (</a:t>
            </a:r>
            <a:r>
              <a:rPr lang="en-US" sz="1100" b="1" dirty="0" err="1">
                <a:latin typeface="Times" pitchFamily="18" charset="0"/>
                <a:cs typeface="Times New Roman" pitchFamily="18" charset="0"/>
              </a:rPr>
              <a:t>Express»Execution</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Control</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While</a:t>
            </a:r>
            <a:r>
              <a:rPr lang="en-US" sz="1100" b="1" dirty="0">
                <a:latin typeface="Times" pitchFamily="18" charset="0"/>
                <a:cs typeface="Times New Roman" pitchFamily="18" charset="0"/>
              </a:rPr>
              <a:t> Loop</a:t>
            </a:r>
            <a:r>
              <a:rPr lang="en-US" sz="1100" dirty="0">
                <a:latin typeface="Times" pitchFamily="18" charset="0"/>
                <a:cs typeface="Times New Roman" pitchFamily="18" charset="0"/>
              </a:rPr>
              <a:t>).</a:t>
            </a:r>
          </a:p>
          <a:p>
            <a:pPr marL="257506" lvl="1" indent="-237698">
              <a:buFontTx/>
              <a:buAutoNum type="arabicPeriod"/>
              <a:tabLst>
                <a:tab pos="237698" algn="l"/>
              </a:tabLst>
            </a:pPr>
            <a:r>
              <a:rPr lang="en-US" sz="1100" dirty="0">
                <a:latin typeface="Times" pitchFamily="18" charset="0"/>
                <a:cs typeface="Times New Roman" pitchFamily="18" charset="0"/>
              </a:rPr>
              <a:t>Place a Simulate Signal Express VI on the block diagram (</a:t>
            </a:r>
            <a:r>
              <a:rPr lang="en-US" sz="1100" b="1" dirty="0" err="1">
                <a:latin typeface="Times" pitchFamily="18" charset="0"/>
                <a:cs typeface="Times New Roman" pitchFamily="18" charset="0"/>
              </a:rPr>
              <a:t>Express»Input</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Simulate</a:t>
            </a:r>
            <a:r>
              <a:rPr lang="en-US" sz="1100" b="1" dirty="0">
                <a:latin typeface="Times" pitchFamily="18" charset="0"/>
                <a:cs typeface="Times New Roman" pitchFamily="18" charset="0"/>
              </a:rPr>
              <a:t> Sig</a:t>
            </a:r>
            <a:r>
              <a:rPr lang="en-US" sz="1100" dirty="0">
                <a:latin typeface="Times" pitchFamily="18" charset="0"/>
                <a:cs typeface="Times New Roman" pitchFamily="18" charset="0"/>
              </a:rPr>
              <a:t>). Change the Frequency (Hz) to 20, Select to add noise, and set the Samples per Second (Hz) to 10000.</a:t>
            </a:r>
          </a:p>
          <a:p>
            <a:pPr marL="257506" lvl="1" indent="-237698">
              <a:buFontTx/>
              <a:buAutoNum type="arabicPeriod"/>
              <a:tabLst>
                <a:tab pos="237698" algn="l"/>
              </a:tabLst>
            </a:pPr>
            <a:r>
              <a:rPr lang="en-US" sz="1100" dirty="0">
                <a:latin typeface="Times" pitchFamily="18" charset="0"/>
                <a:cs typeface="Times New Roman" pitchFamily="18" charset="0"/>
              </a:rPr>
              <a:t>Ensure that the Noise Type is “Uniform White Noise” and the Noise Amplitude is “0.2.” </a:t>
            </a:r>
          </a:p>
          <a:p>
            <a:pPr marL="257506" lvl="1" indent="-237698">
              <a:buFontTx/>
              <a:buAutoNum type="arabicPeriod"/>
              <a:tabLst>
                <a:tab pos="237698" algn="l"/>
              </a:tabLst>
            </a:pPr>
            <a:r>
              <a:rPr lang="en-US" sz="1100" dirty="0">
                <a:latin typeface="Times" pitchFamily="18" charset="0"/>
              </a:rPr>
              <a:t>Place the Filter Express VI to the right of the DAQ Assistant on the block diagram. From the </a:t>
            </a:r>
            <a:r>
              <a:rPr lang="en-US" sz="1100" b="1" dirty="0">
                <a:latin typeface="Times" pitchFamily="18" charset="0"/>
              </a:rPr>
              <a:t>Functions</a:t>
            </a:r>
            <a:r>
              <a:rPr lang="en-US" sz="1100" dirty="0">
                <a:latin typeface="Times" pitchFamily="18" charset="0"/>
              </a:rPr>
              <a:t> palette, select </a:t>
            </a:r>
            <a:r>
              <a:rPr lang="en-US" sz="1100" b="1" dirty="0" err="1">
                <a:latin typeface="Times" pitchFamily="18" charset="0"/>
              </a:rPr>
              <a:t>Express»Signal</a:t>
            </a:r>
            <a:r>
              <a:rPr lang="en-US" sz="1100" b="1" dirty="0">
                <a:latin typeface="Times" pitchFamily="18" charset="0"/>
              </a:rPr>
              <a:t> </a:t>
            </a:r>
            <a:r>
              <a:rPr lang="en-US" sz="1100" b="1" dirty="0" err="1">
                <a:latin typeface="Times" pitchFamily="18" charset="0"/>
              </a:rPr>
              <a:t>Analysis</a:t>
            </a:r>
            <a:r>
              <a:rPr lang="en-US" sz="1100" dirty="0" err="1">
                <a:latin typeface="Times" pitchFamily="18" charset="0"/>
              </a:rPr>
              <a:t>»</a:t>
            </a:r>
            <a:r>
              <a:rPr lang="en-US" sz="1100" b="1" dirty="0" err="1">
                <a:latin typeface="Times" pitchFamily="18" charset="0"/>
              </a:rPr>
              <a:t>Filter</a:t>
            </a:r>
            <a:r>
              <a:rPr lang="en-US" sz="1100" b="1" dirty="0">
                <a:latin typeface="Times" pitchFamily="18" charset="0"/>
              </a:rPr>
              <a:t> </a:t>
            </a:r>
            <a:r>
              <a:rPr lang="en-US" sz="1100" dirty="0">
                <a:latin typeface="Times" pitchFamily="18" charset="0"/>
              </a:rPr>
              <a:t>and place it on the block diagram inside the while loop. In the configuration window under Filtering Type, choose “</a:t>
            </a:r>
            <a:r>
              <a:rPr lang="en-US" sz="1100" dirty="0" err="1">
                <a:latin typeface="Times" pitchFamily="18" charset="0"/>
              </a:rPr>
              <a:t>Lowpass</a:t>
            </a:r>
            <a:r>
              <a:rPr lang="en-US" sz="1100" dirty="0">
                <a:latin typeface="Times" pitchFamily="18" charset="0"/>
              </a:rPr>
              <a:t>.” Under Cutoff Frequency, use a value of 35 Hz. Click “OK.” </a:t>
            </a:r>
          </a:p>
          <a:p>
            <a:pPr marL="257506" lvl="1" indent="-237698">
              <a:buFontTx/>
              <a:buAutoNum type="arabicPeriod"/>
              <a:tabLst>
                <a:tab pos="237698" algn="l"/>
              </a:tabLst>
            </a:pPr>
            <a:r>
              <a:rPr lang="en-US" sz="1100" dirty="0">
                <a:latin typeface="Times" pitchFamily="18" charset="0"/>
              </a:rPr>
              <a:t>Connect the output terminal of the Simulate Signal VI to the “Signal” input of the Filter VI. Connect the waveform charts to the “Filtered Signal” output and the output of the Simulate Signal VI.  </a:t>
            </a:r>
          </a:p>
          <a:p>
            <a:pPr marL="257506" lvl="1" indent="-237698">
              <a:buFontTx/>
              <a:buAutoNum type="arabicPeriod"/>
              <a:tabLst>
                <a:tab pos="237698" algn="l"/>
              </a:tabLst>
            </a:pPr>
            <a:r>
              <a:rPr lang="en-US" sz="1100" dirty="0">
                <a:latin typeface="Times" pitchFamily="18" charset="0"/>
                <a:cs typeface="Times New Roman" pitchFamily="18" charset="0"/>
              </a:rPr>
              <a:t>Place a Tone Measurements Express VI on the block diagram (</a:t>
            </a:r>
            <a:r>
              <a:rPr lang="en-US" sz="1100" b="1" dirty="0" err="1">
                <a:latin typeface="Times" pitchFamily="18" charset="0"/>
                <a:cs typeface="Times New Roman" pitchFamily="18" charset="0"/>
              </a:rPr>
              <a:t>Express»Signal</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Analysis</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Tone</a:t>
            </a:r>
            <a:r>
              <a:rPr lang="en-US" sz="1100" dirty="0">
                <a:latin typeface="Times" pitchFamily="18" charset="0"/>
                <a:cs typeface="Times New Roman" pitchFamily="18" charset="0"/>
              </a:rPr>
              <a:t>). Select “Frequency” under Single Tone Measurements</a:t>
            </a:r>
            <a:r>
              <a:rPr lang="en-US" sz="1100" b="1" dirty="0">
                <a:latin typeface="Times" pitchFamily="18" charset="0"/>
                <a:cs typeface="Times New Roman" pitchFamily="18" charset="0"/>
              </a:rPr>
              <a:t>.</a:t>
            </a:r>
            <a:endParaRPr lang="en-US" sz="1100" dirty="0">
              <a:latin typeface="Times" pitchFamily="18" charset="0"/>
              <a:cs typeface="Times New Roman" pitchFamily="18" charset="0"/>
            </a:endParaRPr>
          </a:p>
          <a:p>
            <a:pPr marL="257506" lvl="1" indent="-237698">
              <a:buFontTx/>
              <a:buAutoNum type="arabicPeriod"/>
              <a:tabLst>
                <a:tab pos="237698" algn="l"/>
              </a:tabLst>
            </a:pPr>
            <a:r>
              <a:rPr lang="en-US" sz="1100" dirty="0">
                <a:latin typeface="Times" pitchFamily="18" charset="0"/>
                <a:cs typeface="Times New Roman" pitchFamily="18" charset="0"/>
              </a:rPr>
              <a:t>Connect the output of the Filter VI to the “Signals” input of the Tone Measurements Express VI. Also, connect the “Frequency” output to the meter.</a:t>
            </a:r>
          </a:p>
          <a:p>
            <a:pPr marL="257506" lvl="1" indent="-237698">
              <a:buFontTx/>
              <a:buAutoNum type="arabicPeriod"/>
              <a:tabLst>
                <a:tab pos="237698" algn="l"/>
              </a:tabLst>
            </a:pPr>
            <a:r>
              <a:rPr lang="en-US" sz="1100" dirty="0">
                <a:latin typeface="Times" pitchFamily="18" charset="0"/>
                <a:cs typeface="Times New Roman" pitchFamily="18" charset="0"/>
              </a:rPr>
              <a:t>Return to the front panel and run the VI. Observe your acquired signal and its frequency and amplitude. Hum or whistle into the microphone and observe the frequency that you are producing.</a:t>
            </a:r>
          </a:p>
          <a:p>
            <a:pPr marL="257506" lvl="1" indent="-237698">
              <a:buFontTx/>
              <a:buAutoNum type="arabicPeriod"/>
              <a:tabLst>
                <a:tab pos="237698" algn="l"/>
              </a:tabLst>
            </a:pPr>
            <a:r>
              <a:rPr lang="en-US" sz="1100" dirty="0">
                <a:latin typeface="Times" pitchFamily="18" charset="0"/>
                <a:cs typeface="Times New Roman" pitchFamily="18" charset="0"/>
              </a:rPr>
              <a:t>Save the VI as “Exercise 3.2 - Data.vi.”</a:t>
            </a:r>
          </a:p>
          <a:p>
            <a:pPr marL="257506" lvl="1" indent="-237698">
              <a:buFontTx/>
              <a:buAutoNum type="arabicPeriod"/>
              <a:tabLst>
                <a:tab pos="237698" algn="l"/>
              </a:tabLst>
            </a:pPr>
            <a:r>
              <a:rPr lang="en-US" sz="1100" dirty="0">
                <a:latin typeface="Times" pitchFamily="18" charset="0"/>
                <a:cs typeface="Times New Roman" pitchFamily="18" charset="0"/>
              </a:rPr>
              <a:t>Close the VI.</a:t>
            </a:r>
          </a:p>
          <a:p>
            <a:pPr>
              <a:spcBef>
                <a:spcPct val="50000"/>
              </a:spcBef>
              <a:tabLst>
                <a:tab pos="237698" algn="l"/>
              </a:tabLst>
            </a:pPr>
            <a:r>
              <a:rPr lang="en-US" sz="1100" b="1" dirty="0">
                <a:latin typeface="Times" pitchFamily="18" charset="0"/>
              </a:rPr>
              <a:t>Note:</a:t>
            </a:r>
            <a:r>
              <a:rPr lang="en-US" sz="1100" dirty="0">
                <a:latin typeface="Times" pitchFamily="18" charset="0"/>
              </a:rPr>
              <a:t> The solution to this exercise is printed in the back of this manual.</a:t>
            </a:r>
          </a:p>
        </p:txBody>
      </p:sp>
      <p:sp>
        <p:nvSpPr>
          <p:cNvPr id="809987" name="Rectangle 3"/>
          <p:cNvSpPr>
            <a:spLocks noChangeArrowheads="1"/>
          </p:cNvSpPr>
          <p:nvPr/>
        </p:nvSpPr>
        <p:spPr bwMode="auto">
          <a:xfrm>
            <a:off x="2935706" y="8846586"/>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grpSp>
        <p:nvGrpSpPr>
          <p:cNvPr id="2" name="Group 4"/>
          <p:cNvGrpSpPr>
            <a:grpSpLocks/>
          </p:cNvGrpSpPr>
          <p:nvPr/>
        </p:nvGrpSpPr>
        <p:grpSpPr bwMode="auto">
          <a:xfrm>
            <a:off x="467987" y="384706"/>
            <a:ext cx="4072482" cy="5606180"/>
            <a:chOff x="199" y="73"/>
            <a:chExt cx="2565" cy="3532"/>
          </a:xfrm>
        </p:grpSpPr>
        <p:sp>
          <p:nvSpPr>
            <p:cNvPr id="809989" name="Line 5"/>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809990" name="Line 6"/>
            <p:cNvSpPr>
              <a:spLocks noChangeShapeType="1"/>
            </p:cNvSpPr>
            <p:nvPr/>
          </p:nvSpPr>
          <p:spPr bwMode="auto">
            <a:xfrm>
              <a:off x="272" y="145"/>
              <a:ext cx="0" cy="3460"/>
            </a:xfrm>
            <a:prstGeom prst="line">
              <a:avLst/>
            </a:prstGeom>
            <a:noFill/>
            <a:ln w="38100">
              <a:solidFill>
                <a:schemeClr val="tx1"/>
              </a:solidFill>
              <a:round/>
              <a:headEnd/>
              <a:tailEnd/>
            </a:ln>
            <a:effectLst/>
          </p:spPr>
          <p:txBody>
            <a:bodyPr/>
            <a:lstStyle/>
            <a:p>
              <a:endParaRPr lang="en-US"/>
            </a:p>
          </p:txBody>
        </p:sp>
        <p:sp>
          <p:nvSpPr>
            <p:cNvPr id="809991" name="Rectangle 7"/>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809992" name="Picture 8"/>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a:effectLst/>
          </p:spPr>
        </p:pic>
      </p:grpSp>
      <p:sp>
        <p:nvSpPr>
          <p:cNvPr id="11"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46	ni.com</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p:cNvSpPr>
            <a:spLocks noGrp="1" noChangeArrowheads="1"/>
          </p:cNvSpPr>
          <p:nvPr>
            <p:ph type="body" idx="1"/>
          </p:nvPr>
        </p:nvSpPr>
        <p:spPr>
          <a:xfrm>
            <a:off x="974144" y="572126"/>
            <a:ext cx="5366914" cy="8332000"/>
          </a:xfrm>
        </p:spPr>
        <p:txBody>
          <a:bodyPr/>
          <a:lstStyle/>
          <a:p>
            <a:pPr marL="237698" indent="-237698"/>
            <a:r>
              <a:rPr lang="en-US" sz="1100" b="1" dirty="0">
                <a:latin typeface="Times" pitchFamily="18" charset="0"/>
              </a:rPr>
              <a:t>Exercise 2.2 – Analysis (Track C)</a:t>
            </a:r>
          </a:p>
          <a:p>
            <a:pPr marL="237698" indent="-237698"/>
            <a:endParaRPr lang="en-US" sz="1100" dirty="0">
              <a:latin typeface="Times" pitchFamily="18" charset="0"/>
            </a:endParaRPr>
          </a:p>
          <a:p>
            <a:pPr>
              <a:spcBef>
                <a:spcPct val="0"/>
              </a:spcBef>
            </a:pPr>
            <a:r>
              <a:rPr lang="en-US" sz="1100" dirty="0">
                <a:latin typeface="Times" pitchFamily="18" charset="0"/>
              </a:rPr>
              <a:t>Create a VI that measures the frequency of the signal from your sound card and displays the acquired signal on a waveform chart. The instructions are similar to Exercise 3.1, but you use the Acquire Sound Signal VI in place of the Simulate Signal VI and a Filter Express VI. Try to do this without following the instructions. </a:t>
            </a:r>
          </a:p>
          <a:p>
            <a:pPr marL="257506" lvl="1" indent="-237698">
              <a:buFontTx/>
              <a:buAutoNum type="arabicPeriod"/>
              <a:tabLst>
                <a:tab pos="237698" algn="l"/>
              </a:tabLst>
            </a:pPr>
            <a:r>
              <a:rPr lang="en-US" sz="1100" dirty="0">
                <a:latin typeface="Times" pitchFamily="18" charset="0"/>
              </a:rPr>
              <a:t>Open a blank VI.</a:t>
            </a:r>
          </a:p>
          <a:p>
            <a:pPr marL="257506" lvl="1" indent="-237698">
              <a:buFontTx/>
              <a:buAutoNum type="arabicPeriod"/>
              <a:tabLst>
                <a:tab pos="237698" algn="l"/>
              </a:tabLst>
            </a:pPr>
            <a:r>
              <a:rPr lang="en-US" sz="1100" dirty="0">
                <a:latin typeface="Times" pitchFamily="18" charset="0"/>
              </a:rPr>
              <a:t>Place a waveform chart on the front panel. Right-click to open the </a:t>
            </a:r>
            <a:r>
              <a:rPr lang="en-US" sz="1100" b="1" dirty="0">
                <a:latin typeface="Times" pitchFamily="18" charset="0"/>
              </a:rPr>
              <a:t>Controls</a:t>
            </a:r>
            <a:r>
              <a:rPr lang="en-US" sz="1100" dirty="0">
                <a:latin typeface="Times" pitchFamily="18" charset="0"/>
              </a:rPr>
              <a:t> palette and select </a:t>
            </a:r>
            <a:r>
              <a:rPr lang="en-US" sz="1100" b="1" dirty="0" err="1">
                <a:latin typeface="Times" pitchFamily="18" charset="0"/>
              </a:rPr>
              <a:t>Controls»Modern»Graph»Waveform</a:t>
            </a:r>
            <a:r>
              <a:rPr lang="en-US" sz="1100" b="1" dirty="0">
                <a:latin typeface="Times" pitchFamily="18" charset="0"/>
              </a:rPr>
              <a:t> Chart</a:t>
            </a:r>
            <a:r>
              <a:rPr lang="en-US" sz="1100" dirty="0">
                <a:latin typeface="Times" pitchFamily="18" charset="0"/>
              </a:rPr>
              <a:t>.</a:t>
            </a:r>
          </a:p>
          <a:p>
            <a:pPr marL="257506" lvl="1" indent="-237698">
              <a:buFontTx/>
              <a:buAutoNum type="arabicPeriod"/>
              <a:tabLst>
                <a:tab pos="237698" algn="l"/>
              </a:tabLst>
            </a:pPr>
            <a:r>
              <a:rPr lang="en-US" sz="1100" dirty="0">
                <a:latin typeface="Times" pitchFamily="18" charset="0"/>
              </a:rPr>
              <a:t>Place a numeric meter on the front panel. The meter is found in </a:t>
            </a:r>
            <a:r>
              <a:rPr lang="en-US" sz="1100" b="1" dirty="0" err="1">
                <a:latin typeface="Times" pitchFamily="18" charset="0"/>
              </a:rPr>
              <a:t>Controls»Numeric»Meter</a:t>
            </a:r>
            <a:r>
              <a:rPr lang="en-US" sz="1100" dirty="0">
                <a:latin typeface="Times" pitchFamily="18" charset="0"/>
              </a:rPr>
              <a:t>.</a:t>
            </a:r>
          </a:p>
          <a:p>
            <a:pPr marL="257506" lvl="1" indent="-237698">
              <a:buFontTx/>
              <a:buAutoNum type="arabicPeriod"/>
              <a:tabLst>
                <a:tab pos="237698" algn="l"/>
              </a:tabLst>
            </a:pPr>
            <a:r>
              <a:rPr lang="en-US" sz="1100" dirty="0">
                <a:latin typeface="Times" pitchFamily="18" charset="0"/>
              </a:rPr>
              <a:t>Right-click the y-axis on the waveform chart and deselect “</a:t>
            </a:r>
            <a:r>
              <a:rPr lang="en-US" sz="1100" b="1" dirty="0" err="1">
                <a:latin typeface="Times" pitchFamily="18" charset="0"/>
              </a:rPr>
              <a:t>AutoScale</a:t>
            </a:r>
            <a:r>
              <a:rPr lang="en-US" sz="1100" b="1" dirty="0">
                <a:latin typeface="Times" pitchFamily="18" charset="0"/>
              </a:rPr>
              <a:t> Y.</a:t>
            </a:r>
            <a:r>
              <a:rPr lang="en-US" sz="1100" dirty="0">
                <a:latin typeface="Times" pitchFamily="18" charset="0"/>
              </a:rPr>
              <a:t>” </a:t>
            </a:r>
          </a:p>
          <a:p>
            <a:pPr marL="257506" lvl="1" indent="-237698">
              <a:buFontTx/>
              <a:buAutoNum type="arabicPeriod"/>
              <a:tabLst>
                <a:tab pos="237698" algn="l"/>
              </a:tabLst>
            </a:pPr>
            <a:r>
              <a:rPr lang="en-US" sz="1100" dirty="0">
                <a:latin typeface="Times" pitchFamily="18" charset="0"/>
              </a:rPr>
              <a:t>Change the scale on the Y-Axis to -1 to 1 v by double-clicking the maximum and minimum axis values and typing the new value. Change the scale of the meter to 100 to 2000.</a:t>
            </a:r>
          </a:p>
          <a:p>
            <a:pPr marL="257506" lvl="1" indent="-237698">
              <a:buFontTx/>
              <a:buAutoNum type="arabicPeriod"/>
              <a:tabLst>
                <a:tab pos="237698" algn="l"/>
              </a:tabLst>
            </a:pPr>
            <a:r>
              <a:rPr lang="en-US" sz="1100" dirty="0">
                <a:latin typeface="Times" pitchFamily="18" charset="0"/>
              </a:rPr>
              <a:t>Go to the block diagram and place a while loop down (</a:t>
            </a:r>
            <a:r>
              <a:rPr lang="en-US" sz="1100" b="1" dirty="0" err="1">
                <a:latin typeface="Times" pitchFamily="18" charset="0"/>
                <a:cs typeface="Times New Roman" pitchFamily="18" charset="0"/>
              </a:rPr>
              <a:t>Express»Execution</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Control»While</a:t>
            </a:r>
            <a:r>
              <a:rPr lang="en-US" sz="1100" b="1" dirty="0">
                <a:latin typeface="Times" pitchFamily="18" charset="0"/>
                <a:cs typeface="Times New Roman" pitchFamily="18" charset="0"/>
              </a:rPr>
              <a:t> Loop</a:t>
            </a:r>
            <a:r>
              <a:rPr lang="en-US" sz="1100" dirty="0">
                <a:latin typeface="Times" pitchFamily="18" charset="0"/>
                <a:cs typeface="Times New Roman" pitchFamily="18" charset="0"/>
              </a:rPr>
              <a:t>).</a:t>
            </a:r>
          </a:p>
          <a:p>
            <a:pPr marL="257506" lvl="1" indent="-237698">
              <a:buFontTx/>
              <a:buAutoNum type="arabicPeriod"/>
              <a:tabLst>
                <a:tab pos="237698" algn="l"/>
              </a:tabLst>
            </a:pPr>
            <a:r>
              <a:rPr lang="en-US" sz="1100" dirty="0">
                <a:latin typeface="Times" pitchFamily="18" charset="0"/>
                <a:cs typeface="Times New Roman" pitchFamily="18" charset="0"/>
              </a:rPr>
              <a:t>Place the Acquire Sound Express VI on the block diagram (</a:t>
            </a:r>
            <a:r>
              <a:rPr lang="en-US" sz="1100" b="1" dirty="0" err="1">
                <a:latin typeface="Times" pitchFamily="18" charset="0"/>
                <a:cs typeface="Times New Roman" pitchFamily="18" charset="0"/>
              </a:rPr>
              <a:t>Express»Input»Acquire</a:t>
            </a:r>
            <a:r>
              <a:rPr lang="en-US" sz="1100" b="1" dirty="0">
                <a:latin typeface="Times" pitchFamily="18" charset="0"/>
                <a:cs typeface="Times New Roman" pitchFamily="18" charset="0"/>
              </a:rPr>
              <a:t> Sound</a:t>
            </a:r>
            <a:r>
              <a:rPr lang="en-US" sz="1100" dirty="0">
                <a:latin typeface="Times" pitchFamily="18" charset="0"/>
                <a:cs typeface="Times New Roman" pitchFamily="18" charset="0"/>
              </a:rPr>
              <a:t>). </a:t>
            </a:r>
          </a:p>
          <a:p>
            <a:pPr marL="257506" lvl="1" indent="-237698">
              <a:buFontTx/>
              <a:buAutoNum type="arabicPeriod"/>
              <a:tabLst>
                <a:tab pos="237698" algn="l"/>
              </a:tabLst>
            </a:pPr>
            <a:r>
              <a:rPr lang="en-US" sz="1100" dirty="0">
                <a:latin typeface="Times" pitchFamily="18" charset="0"/>
                <a:cs typeface="Times New Roman" pitchFamily="18" charset="0"/>
              </a:rPr>
              <a:t>Change the sample rate to 44100 and Click “OK.”</a:t>
            </a:r>
          </a:p>
          <a:p>
            <a:pPr marL="257506" lvl="1" indent="-237698">
              <a:buFontTx/>
              <a:buAutoNum type="arabicPeriod"/>
              <a:tabLst>
                <a:tab pos="237698" algn="l"/>
              </a:tabLst>
            </a:pPr>
            <a:r>
              <a:rPr lang="en-US" sz="1100" dirty="0">
                <a:latin typeface="Times" pitchFamily="18" charset="0"/>
                <a:cs typeface="Times New Roman" pitchFamily="18" charset="0"/>
              </a:rPr>
              <a:t>Place a Filter Express VI on the block diagram. In the configuration window, choose a </a:t>
            </a:r>
            <a:r>
              <a:rPr lang="en-US" sz="1100" dirty="0" err="1">
                <a:latin typeface="Times" pitchFamily="18" charset="0"/>
                <a:cs typeface="Times New Roman" pitchFamily="18" charset="0"/>
              </a:rPr>
              <a:t>highpass</a:t>
            </a:r>
            <a:r>
              <a:rPr lang="en-US" sz="1100" dirty="0">
                <a:latin typeface="Times" pitchFamily="18" charset="0"/>
                <a:cs typeface="Times New Roman" pitchFamily="18" charset="0"/>
              </a:rPr>
              <a:t> filter and a cutoff frequency of 300 Hz. </a:t>
            </a:r>
          </a:p>
          <a:p>
            <a:pPr marL="257506" lvl="1" indent="-237698">
              <a:buFontTx/>
              <a:buAutoNum type="arabicPeriod"/>
              <a:tabLst>
                <a:tab pos="237698" algn="l"/>
              </a:tabLst>
            </a:pPr>
            <a:r>
              <a:rPr lang="en-US" sz="1100" dirty="0">
                <a:latin typeface="Times" pitchFamily="18" charset="0"/>
                <a:cs typeface="Times New Roman" pitchFamily="18" charset="0"/>
              </a:rPr>
              <a:t>Place a Tone Measurements Express VI on the block diagram (</a:t>
            </a:r>
            <a:r>
              <a:rPr lang="en-US" sz="1100" b="1" dirty="0" err="1">
                <a:latin typeface="Times" pitchFamily="18" charset="0"/>
                <a:cs typeface="Times New Roman" pitchFamily="18" charset="0"/>
              </a:rPr>
              <a:t>Express»Signal</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Analysis</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Tone</a:t>
            </a:r>
            <a:r>
              <a:rPr lang="en-US" sz="1100" dirty="0">
                <a:latin typeface="Times" pitchFamily="18" charset="0"/>
                <a:cs typeface="Times New Roman" pitchFamily="18" charset="0"/>
              </a:rPr>
              <a:t>). In the configuration window, choose “Amplitude” and “Frequency” measurements in the Single Tone Measurements section.</a:t>
            </a:r>
          </a:p>
          <a:p>
            <a:pPr marL="257506" lvl="1" indent="-237698">
              <a:buFontTx/>
              <a:buAutoNum type="arabicPeriod"/>
              <a:tabLst>
                <a:tab pos="237698" algn="l"/>
              </a:tabLst>
            </a:pPr>
            <a:r>
              <a:rPr lang="en-US" sz="1100" dirty="0">
                <a:latin typeface="Times" pitchFamily="18" charset="0"/>
                <a:cs typeface="Times New Roman" pitchFamily="18" charset="0"/>
              </a:rPr>
              <a:t>Connect the meter to the “Frequency” output of the Tone Measurements VI.</a:t>
            </a:r>
          </a:p>
          <a:p>
            <a:pPr marL="257506" lvl="1" indent="-237698">
              <a:buFontTx/>
              <a:buAutoNum type="arabicPeriod"/>
              <a:tabLst>
                <a:tab pos="237698" algn="l"/>
              </a:tabLst>
            </a:pPr>
            <a:r>
              <a:rPr lang="en-US" sz="1100" dirty="0">
                <a:latin typeface="Times" pitchFamily="18" charset="0"/>
                <a:cs typeface="Times New Roman" pitchFamily="18" charset="0"/>
              </a:rPr>
              <a:t>Connect the “Data” terminal of the Acquire Sound Express VI to the “Signal” input of the Filter VI. </a:t>
            </a:r>
          </a:p>
          <a:p>
            <a:pPr marL="257506" lvl="1" indent="-237698">
              <a:buFontTx/>
              <a:buAutoNum type="arabicPeriod"/>
              <a:tabLst>
                <a:tab pos="237698" algn="l"/>
              </a:tabLst>
            </a:pPr>
            <a:r>
              <a:rPr lang="en-US" sz="1100" dirty="0">
                <a:latin typeface="Times" pitchFamily="18" charset="0"/>
                <a:cs typeface="Times New Roman" pitchFamily="18" charset="0"/>
              </a:rPr>
              <a:t>Connect the “Filtered Signal” terminal of the Filter VI to the “Signals” input of the Tone Measurements VI. Select “Frequency” under Single Tone Measurements</a:t>
            </a:r>
            <a:r>
              <a:rPr lang="en-US" sz="1100" b="1" dirty="0">
                <a:latin typeface="Times" pitchFamily="18" charset="0"/>
                <a:cs typeface="Times New Roman" pitchFamily="18" charset="0"/>
              </a:rPr>
              <a:t>.</a:t>
            </a:r>
            <a:endParaRPr lang="en-US" sz="1100" dirty="0">
              <a:latin typeface="Times" pitchFamily="18" charset="0"/>
              <a:cs typeface="Times New Roman" pitchFamily="18" charset="0"/>
            </a:endParaRPr>
          </a:p>
          <a:p>
            <a:pPr marL="257506" lvl="1" indent="-237698">
              <a:buFontTx/>
              <a:buAutoNum type="arabicPeriod"/>
              <a:tabLst>
                <a:tab pos="237698" algn="l"/>
              </a:tabLst>
            </a:pPr>
            <a:r>
              <a:rPr lang="en-US" sz="1100" dirty="0">
                <a:latin typeface="Times" pitchFamily="18" charset="0"/>
                <a:cs typeface="Times New Roman" pitchFamily="18" charset="0"/>
              </a:rPr>
              <a:t>Return to the front panel and run the VI. Observe the signal from your sound card and its amplitude and frequency. Hum or whistle into the microphone and observe the amplitude and frequency you are producing.</a:t>
            </a:r>
          </a:p>
          <a:p>
            <a:pPr marL="257506" lvl="1" indent="-237698">
              <a:buFontTx/>
              <a:buAutoNum type="arabicPeriod"/>
              <a:tabLst>
                <a:tab pos="237698" algn="l"/>
              </a:tabLst>
            </a:pPr>
            <a:r>
              <a:rPr lang="en-US" sz="1100" dirty="0">
                <a:latin typeface="Times" pitchFamily="18" charset="0"/>
                <a:cs typeface="Times New Roman" pitchFamily="18" charset="0"/>
              </a:rPr>
              <a:t>Save the VI as “Exercise 3.2-Data.vi.” Close the VI.</a:t>
            </a:r>
          </a:p>
          <a:p>
            <a:pPr marL="237698" indent="-237698">
              <a:spcBef>
                <a:spcPct val="50000"/>
              </a:spcBef>
            </a:pPr>
            <a:r>
              <a:rPr lang="en-US" sz="1100" b="1" dirty="0">
                <a:latin typeface="Times" pitchFamily="18" charset="0"/>
              </a:rPr>
              <a:t>Note</a:t>
            </a:r>
            <a:r>
              <a:rPr lang="en-US" sz="1100" dirty="0">
                <a:latin typeface="Times" pitchFamily="18" charset="0"/>
              </a:rPr>
              <a:t>: The solution to this exercise is printed in the back of this manual.</a:t>
            </a:r>
          </a:p>
        </p:txBody>
      </p:sp>
      <p:sp>
        <p:nvSpPr>
          <p:cNvPr id="812035" name="Rectangle 3"/>
          <p:cNvSpPr>
            <a:spLocks noChangeArrowheads="1"/>
          </p:cNvSpPr>
          <p:nvPr/>
        </p:nvSpPr>
        <p:spPr bwMode="auto">
          <a:xfrm>
            <a:off x="2935706" y="8846586"/>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grpSp>
        <p:nvGrpSpPr>
          <p:cNvPr id="2" name="Group 4"/>
          <p:cNvGrpSpPr>
            <a:grpSpLocks/>
          </p:cNvGrpSpPr>
          <p:nvPr/>
        </p:nvGrpSpPr>
        <p:grpSpPr bwMode="auto">
          <a:xfrm>
            <a:off x="467987" y="384706"/>
            <a:ext cx="4072482" cy="5606180"/>
            <a:chOff x="199" y="73"/>
            <a:chExt cx="2565" cy="3532"/>
          </a:xfrm>
        </p:grpSpPr>
        <p:sp>
          <p:nvSpPr>
            <p:cNvPr id="812037" name="Line 5"/>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812038" name="Line 6"/>
            <p:cNvSpPr>
              <a:spLocks noChangeShapeType="1"/>
            </p:cNvSpPr>
            <p:nvPr/>
          </p:nvSpPr>
          <p:spPr bwMode="auto">
            <a:xfrm>
              <a:off x="272" y="145"/>
              <a:ext cx="0" cy="3460"/>
            </a:xfrm>
            <a:prstGeom prst="line">
              <a:avLst/>
            </a:prstGeom>
            <a:noFill/>
            <a:ln w="38100">
              <a:solidFill>
                <a:schemeClr val="tx1"/>
              </a:solidFill>
              <a:round/>
              <a:headEnd/>
              <a:tailEnd/>
            </a:ln>
            <a:effectLst/>
          </p:spPr>
          <p:txBody>
            <a:bodyPr/>
            <a:lstStyle/>
            <a:p>
              <a:endParaRPr lang="en-US"/>
            </a:p>
          </p:txBody>
        </p:sp>
        <p:sp>
          <p:nvSpPr>
            <p:cNvPr id="812039" name="Rectangle 7"/>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812040" name="Picture 8"/>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a:effectLst/>
          </p:spPr>
        </p:pic>
      </p:grpSp>
      <p:sp>
        <p:nvSpPr>
          <p:cNvPr id="11"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47	 Introduction to LabVIEW Hands-On</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Rot="1" noChangeAspect="1" noChangeArrowheads="1" noTextEdit="1"/>
          </p:cNvSpPr>
          <p:nvPr>
            <p:ph type="sldImg"/>
          </p:nvPr>
        </p:nvSpPr>
        <p:spPr>
          <a:ln/>
        </p:spPr>
      </p:sp>
      <p:sp>
        <p:nvSpPr>
          <p:cNvPr id="740355" name="Rectangle 3"/>
          <p:cNvSpPr>
            <a:spLocks noGrp="1" noChangeArrowheads="1"/>
          </p:cNvSpPr>
          <p:nvPr>
            <p:ph type="body" idx="1"/>
          </p:nvPr>
        </p:nvSpPr>
        <p:spPr>
          <a:xfrm>
            <a:off x="974144" y="4790736"/>
            <a:ext cx="5366914" cy="4542486"/>
          </a:xfrm>
        </p:spPr>
        <p:txBody>
          <a:bodyPr/>
          <a:lstStyle/>
          <a:p>
            <a:pPr>
              <a:spcBef>
                <a:spcPct val="0"/>
              </a:spcBef>
              <a:spcAft>
                <a:spcPct val="30000"/>
              </a:spcAft>
              <a:tabLst>
                <a:tab pos="237698" algn="l"/>
              </a:tabLst>
            </a:pPr>
            <a:r>
              <a:rPr lang="en-US" sz="1100" b="1" dirty="0">
                <a:latin typeface="Times" pitchFamily="18" charset="0"/>
              </a:rPr>
              <a:t>Case Structure</a:t>
            </a:r>
          </a:p>
          <a:p>
            <a:pPr>
              <a:spcBef>
                <a:spcPct val="0"/>
              </a:spcBef>
              <a:spcAft>
                <a:spcPct val="30000"/>
              </a:spcAft>
              <a:tabLst>
                <a:tab pos="237698" algn="l"/>
              </a:tabLst>
            </a:pPr>
            <a:r>
              <a:rPr lang="en-US" sz="1100" dirty="0">
                <a:latin typeface="Times" pitchFamily="18" charset="0"/>
              </a:rPr>
              <a:t>The case structure has one or more </a:t>
            </a:r>
            <a:r>
              <a:rPr lang="en-US" sz="1100" dirty="0" err="1">
                <a:latin typeface="Times" pitchFamily="18" charset="0"/>
              </a:rPr>
              <a:t>subdiagrams</a:t>
            </a:r>
            <a:r>
              <a:rPr lang="en-US" sz="1100" dirty="0">
                <a:latin typeface="Times" pitchFamily="18" charset="0"/>
              </a:rPr>
              <a:t>, or cases, one of which executes when the structure executes. The value wired to the selector terminal determines which case to execute and can be Boolean, string, integer, or enumerated type. Right-click the structure border to add or delete cases. Use the Labeling tool to enter value(s) in the case selector label and configure the value(s) handled by each case. It is found at </a:t>
            </a:r>
            <a:r>
              <a:rPr lang="en-US" sz="1100" b="1" dirty="0" err="1">
                <a:latin typeface="Times" pitchFamily="18" charset="0"/>
              </a:rPr>
              <a:t>Functions»Programming»Structures»Case</a:t>
            </a:r>
            <a:r>
              <a:rPr lang="en-US" sz="1100" b="1" dirty="0">
                <a:latin typeface="Times" pitchFamily="18" charset="0"/>
              </a:rPr>
              <a:t> Structure</a:t>
            </a:r>
            <a:r>
              <a:rPr lang="en-US" sz="1100" dirty="0">
                <a:latin typeface="Times" pitchFamily="18" charset="0"/>
              </a:rPr>
              <a:t>.</a:t>
            </a:r>
            <a:endParaRPr lang="en-US" sz="1100" b="1" dirty="0">
              <a:latin typeface="Times" pitchFamily="18" charset="0"/>
            </a:endParaRPr>
          </a:p>
          <a:p>
            <a:pPr>
              <a:spcBef>
                <a:spcPct val="0"/>
              </a:spcBef>
              <a:spcAft>
                <a:spcPct val="30000"/>
              </a:spcAft>
              <a:tabLst>
                <a:tab pos="237698" algn="l"/>
              </a:tabLst>
            </a:pPr>
            <a:r>
              <a:rPr lang="en-US" sz="1100" b="1" dirty="0">
                <a:latin typeface="Times" pitchFamily="18" charset="0"/>
              </a:rPr>
              <a:t>Select </a:t>
            </a:r>
          </a:p>
          <a:p>
            <a:pPr>
              <a:spcBef>
                <a:spcPct val="0"/>
              </a:spcBef>
              <a:spcAft>
                <a:spcPct val="30000"/>
              </a:spcAft>
              <a:tabLst>
                <a:tab pos="237698" algn="l"/>
              </a:tabLst>
            </a:pPr>
            <a:r>
              <a:rPr lang="en-US" sz="1100" dirty="0">
                <a:latin typeface="Times" pitchFamily="18" charset="0"/>
              </a:rPr>
              <a:t>Returns the value wired to the </a:t>
            </a:r>
            <a:r>
              <a:rPr lang="en-US" sz="1100" b="1" dirty="0">
                <a:latin typeface="Times" pitchFamily="18" charset="0"/>
              </a:rPr>
              <a:t>t</a:t>
            </a:r>
            <a:r>
              <a:rPr lang="en-US" sz="1100" dirty="0">
                <a:latin typeface="Times" pitchFamily="18" charset="0"/>
              </a:rPr>
              <a:t> input or </a:t>
            </a:r>
            <a:r>
              <a:rPr lang="en-US" sz="1100" b="1" dirty="0">
                <a:latin typeface="Times" pitchFamily="18" charset="0"/>
              </a:rPr>
              <a:t>f</a:t>
            </a:r>
            <a:r>
              <a:rPr lang="en-US" sz="1100" dirty="0">
                <a:latin typeface="Times" pitchFamily="18" charset="0"/>
              </a:rPr>
              <a:t> input, depending on the value of </a:t>
            </a:r>
            <a:r>
              <a:rPr lang="en-US" sz="1100" b="1" dirty="0">
                <a:latin typeface="Times" pitchFamily="18" charset="0"/>
              </a:rPr>
              <a:t>s</a:t>
            </a:r>
            <a:r>
              <a:rPr lang="en-US" sz="1100" dirty="0">
                <a:latin typeface="Times" pitchFamily="18" charset="0"/>
              </a:rPr>
              <a:t>. If </a:t>
            </a:r>
            <a:r>
              <a:rPr lang="en-US" sz="1100" b="1" dirty="0">
                <a:latin typeface="Times" pitchFamily="18" charset="0"/>
              </a:rPr>
              <a:t>s</a:t>
            </a:r>
            <a:r>
              <a:rPr lang="en-US" sz="1100" dirty="0">
                <a:latin typeface="Times" pitchFamily="18" charset="0"/>
              </a:rPr>
              <a:t> is TRUE, this function returns the value wired to </a:t>
            </a:r>
            <a:r>
              <a:rPr lang="en-US" sz="1100" b="1" dirty="0">
                <a:latin typeface="Times" pitchFamily="18" charset="0"/>
              </a:rPr>
              <a:t>t</a:t>
            </a:r>
            <a:r>
              <a:rPr lang="en-US" sz="1100" dirty="0">
                <a:latin typeface="Times" pitchFamily="18" charset="0"/>
              </a:rPr>
              <a:t>. If </a:t>
            </a:r>
            <a:r>
              <a:rPr lang="en-US" sz="1100" b="1" dirty="0">
                <a:latin typeface="Times" pitchFamily="18" charset="0"/>
              </a:rPr>
              <a:t>s</a:t>
            </a:r>
            <a:r>
              <a:rPr lang="en-US" sz="1100" dirty="0">
                <a:latin typeface="Times" pitchFamily="18" charset="0"/>
              </a:rPr>
              <a:t> is FALSE, this function returns the value wired to </a:t>
            </a:r>
            <a:r>
              <a:rPr lang="en-US" sz="1100" b="1" dirty="0">
                <a:latin typeface="Times" pitchFamily="18" charset="0"/>
              </a:rPr>
              <a:t>f</a:t>
            </a:r>
            <a:r>
              <a:rPr lang="en-US" sz="1100" dirty="0">
                <a:latin typeface="Times" pitchFamily="18" charset="0"/>
              </a:rPr>
              <a:t>. The connector pane displays the default data types for this polymorphic function. It is found at </a:t>
            </a:r>
            <a:r>
              <a:rPr lang="en-US" sz="1100" b="1" dirty="0" err="1">
                <a:latin typeface="Times" pitchFamily="18" charset="0"/>
              </a:rPr>
              <a:t>Functions»Programming</a:t>
            </a:r>
            <a:r>
              <a:rPr lang="en-US" sz="1100" b="1" dirty="0">
                <a:latin typeface="Times" pitchFamily="18" charset="0"/>
              </a:rPr>
              <a:t>»</a:t>
            </a:r>
            <a:r>
              <a:rPr lang="en-US" sz="1100" dirty="0">
                <a:latin typeface="Times" pitchFamily="18" charset="0"/>
              </a:rPr>
              <a:t> </a:t>
            </a:r>
            <a:r>
              <a:rPr lang="en-US" sz="1100" b="1" dirty="0" err="1">
                <a:latin typeface="Times" pitchFamily="18" charset="0"/>
              </a:rPr>
              <a:t>Comparison</a:t>
            </a:r>
            <a:r>
              <a:rPr lang="en-US" sz="1100" dirty="0" err="1">
                <a:latin typeface="Times" pitchFamily="18" charset="0"/>
              </a:rPr>
              <a:t>»</a:t>
            </a:r>
            <a:r>
              <a:rPr lang="en-US" sz="1100" b="1" dirty="0" err="1">
                <a:latin typeface="Times" pitchFamily="18" charset="0"/>
              </a:rPr>
              <a:t>Select</a:t>
            </a:r>
            <a:r>
              <a:rPr lang="en-US" sz="1100" dirty="0">
                <a:latin typeface="Times" pitchFamily="18" charset="0"/>
              </a:rPr>
              <a:t>.</a:t>
            </a:r>
            <a:endParaRPr lang="en-US" sz="1100" b="1" dirty="0">
              <a:latin typeface="Times" pitchFamily="18" charset="0"/>
            </a:endParaRPr>
          </a:p>
          <a:p>
            <a:pPr>
              <a:spcBef>
                <a:spcPct val="0"/>
              </a:spcBef>
              <a:spcAft>
                <a:spcPct val="30000"/>
              </a:spcAft>
              <a:buFontTx/>
              <a:buChar char="•"/>
              <a:tabLst>
                <a:tab pos="237698" algn="l"/>
              </a:tabLst>
            </a:pPr>
            <a:r>
              <a:rPr lang="en-US" sz="1100" dirty="0">
                <a:latin typeface="Times" pitchFamily="18" charset="0"/>
              </a:rPr>
              <a:t> 	</a:t>
            </a:r>
            <a:r>
              <a:rPr lang="en-US" sz="1100" b="1" dirty="0">
                <a:latin typeface="Times" pitchFamily="18" charset="0"/>
              </a:rPr>
              <a:t>Example A:</a:t>
            </a:r>
            <a:r>
              <a:rPr lang="en-US" sz="1100" dirty="0">
                <a:latin typeface="Times" pitchFamily="18" charset="0"/>
              </a:rPr>
              <a:t> Boolean input - Simple if-then case. If the Boolean input is TRUE, the 	true case executes; otherwise the FALSE case executes. </a:t>
            </a:r>
          </a:p>
          <a:p>
            <a:pPr>
              <a:spcBef>
                <a:spcPct val="0"/>
              </a:spcBef>
              <a:spcAft>
                <a:spcPct val="30000"/>
              </a:spcAft>
              <a:buFontTx/>
              <a:buChar char="•"/>
              <a:tabLst>
                <a:tab pos="237698" algn="l"/>
              </a:tabLst>
            </a:pPr>
            <a:r>
              <a:rPr lang="en-US" sz="1100" dirty="0">
                <a:latin typeface="Times" pitchFamily="18" charset="0"/>
              </a:rPr>
              <a:t> 	</a:t>
            </a:r>
            <a:r>
              <a:rPr lang="en-US" sz="1100" b="1" dirty="0">
                <a:latin typeface="Times" pitchFamily="18" charset="0"/>
              </a:rPr>
              <a:t>Example B:</a:t>
            </a:r>
            <a:r>
              <a:rPr lang="en-US" sz="1100" dirty="0">
                <a:latin typeface="Times" pitchFamily="18" charset="0"/>
              </a:rPr>
              <a:t> Numeric input. The input value determines which box to execute. If out 	of range of the cases, LabVIEW chooses the default case.</a:t>
            </a:r>
          </a:p>
          <a:p>
            <a:pPr>
              <a:spcBef>
                <a:spcPct val="0"/>
              </a:spcBef>
              <a:spcAft>
                <a:spcPct val="30000"/>
              </a:spcAft>
              <a:buFontTx/>
              <a:buChar char="•"/>
              <a:tabLst>
                <a:tab pos="237698" algn="l"/>
              </a:tabLst>
            </a:pPr>
            <a:r>
              <a:rPr lang="en-US" sz="1100" dirty="0">
                <a:latin typeface="Times" pitchFamily="18" charset="0"/>
              </a:rPr>
              <a:t> 	</a:t>
            </a:r>
            <a:r>
              <a:rPr lang="en-US" sz="1100" b="1" dirty="0">
                <a:latin typeface="Times" pitchFamily="18" charset="0"/>
              </a:rPr>
              <a:t>Example C:</a:t>
            </a:r>
            <a:r>
              <a:rPr lang="en-US" sz="1100" dirty="0">
                <a:latin typeface="Times" pitchFamily="18" charset="0"/>
              </a:rPr>
              <a:t> When the Boolean passes a TRUE value to the Select VI, the value 5 is passed to the indicator. When the Boolean passes a FALSE value to the Select VI, 0 is passed to the indicator.</a:t>
            </a:r>
          </a:p>
        </p:txBody>
      </p:sp>
      <p:sp>
        <p:nvSpPr>
          <p:cNvPr id="6"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48	ni.com</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Rot="1" noChangeAspect="1" noChangeArrowheads="1" noTextEdit="1"/>
          </p:cNvSpPr>
          <p:nvPr>
            <p:ph type="sldImg"/>
          </p:nvPr>
        </p:nvSpPr>
        <p:spPr>
          <a:ln/>
        </p:spPr>
      </p:sp>
      <p:sp>
        <p:nvSpPr>
          <p:cNvPr id="658435" name="Rectangle 3"/>
          <p:cNvSpPr>
            <a:spLocks noGrp="1" noChangeArrowheads="1"/>
          </p:cNvSpPr>
          <p:nvPr>
            <p:ph type="body" idx="1"/>
          </p:nvPr>
        </p:nvSpPr>
        <p:spPr/>
        <p:txBody>
          <a:bodyPr/>
          <a:lstStyle/>
          <a:p>
            <a:pPr defTabSz="709793">
              <a:tabLst>
                <a:tab pos="237698" algn="l"/>
              </a:tabLst>
            </a:pPr>
            <a:r>
              <a:rPr lang="en-US" sz="1100" dirty="0">
                <a:latin typeface="Times" pitchFamily="18" charset="0"/>
              </a:rPr>
              <a:t>Use LabVIEW measurement data files to save data that the Write Measurement File Express VI generates. The LabVIEW data file is a tab-delimited text file you can open with a spreadsheet application or a text-editing application. In addition to the data an Express VI generates, the .</a:t>
            </a:r>
            <a:r>
              <a:rPr lang="en-US" sz="1100" dirty="0" err="1">
                <a:latin typeface="Times" pitchFamily="18" charset="0"/>
              </a:rPr>
              <a:t>lvm</a:t>
            </a:r>
            <a:r>
              <a:rPr lang="en-US" sz="1100" dirty="0">
                <a:latin typeface="Times" pitchFamily="18" charset="0"/>
              </a:rPr>
              <a:t> file includes information about the data, such as the date and time the data was generated. </a:t>
            </a:r>
          </a:p>
          <a:p>
            <a:pPr defTabSz="709793">
              <a:tabLst>
                <a:tab pos="237698" algn="l"/>
              </a:tabLst>
            </a:pPr>
            <a:r>
              <a:rPr lang="en-US" sz="1100" dirty="0">
                <a:latin typeface="Times" pitchFamily="18" charset="0"/>
              </a:rPr>
              <a:t>File I/O operations pass data from memory to and from files. In LabVIEW, you can use File I/O functions to:</a:t>
            </a:r>
          </a:p>
          <a:p>
            <a:pPr marL="222843" lvl="1" indent="-221191" defTabSz="709793">
              <a:buFontTx/>
              <a:buChar char="•"/>
              <a:tabLst>
                <a:tab pos="237698" algn="l"/>
              </a:tabLst>
            </a:pPr>
            <a:r>
              <a:rPr lang="en-US" sz="1100" dirty="0">
                <a:latin typeface="Times" pitchFamily="18" charset="0"/>
              </a:rPr>
              <a:t>Open and close data files</a:t>
            </a:r>
          </a:p>
          <a:p>
            <a:pPr marL="222843" lvl="1" indent="-221191" defTabSz="709793">
              <a:buFontTx/>
              <a:buChar char="•"/>
              <a:tabLst>
                <a:tab pos="237698" algn="l"/>
              </a:tabLst>
            </a:pPr>
            <a:r>
              <a:rPr lang="en-US" sz="1100" dirty="0">
                <a:latin typeface="Times" pitchFamily="18" charset="0"/>
              </a:rPr>
              <a:t>Read data from and write data to files</a:t>
            </a:r>
          </a:p>
          <a:p>
            <a:pPr marL="222843" lvl="1" indent="-221191" defTabSz="709793">
              <a:buFontTx/>
              <a:buChar char="•"/>
              <a:tabLst>
                <a:tab pos="237698" algn="l"/>
              </a:tabLst>
            </a:pPr>
            <a:r>
              <a:rPr lang="en-US" sz="1100" dirty="0">
                <a:latin typeface="Times" pitchFamily="18" charset="0"/>
              </a:rPr>
              <a:t>Read from and write to spreadsheet-formatted files</a:t>
            </a:r>
          </a:p>
          <a:p>
            <a:pPr marL="222843" lvl="1" indent="-221191" defTabSz="709793">
              <a:buFontTx/>
              <a:buChar char="•"/>
              <a:tabLst>
                <a:tab pos="237698" algn="l"/>
              </a:tabLst>
            </a:pPr>
            <a:r>
              <a:rPr lang="en-US" sz="1100" dirty="0">
                <a:latin typeface="Times" pitchFamily="18" charset="0"/>
              </a:rPr>
              <a:t>Move and rename files and directories</a:t>
            </a:r>
          </a:p>
          <a:p>
            <a:pPr marL="222843" lvl="1" indent="-221191" defTabSz="709793">
              <a:buFontTx/>
              <a:buChar char="•"/>
              <a:tabLst>
                <a:tab pos="237698" algn="l"/>
              </a:tabLst>
            </a:pPr>
            <a:r>
              <a:rPr lang="en-US" sz="1100" dirty="0">
                <a:latin typeface="Times" pitchFamily="18" charset="0"/>
              </a:rPr>
              <a:t>Change file characteristics</a:t>
            </a:r>
          </a:p>
          <a:p>
            <a:pPr marL="222843" lvl="1" indent="-221191" defTabSz="709793">
              <a:buFontTx/>
              <a:buChar char="•"/>
              <a:tabLst>
                <a:tab pos="237698" algn="l"/>
              </a:tabLst>
            </a:pPr>
            <a:r>
              <a:rPr lang="en-US" sz="1100" dirty="0">
                <a:latin typeface="Times" pitchFamily="18" charset="0"/>
              </a:rPr>
              <a:t>Create, modify, and read a configuration file</a:t>
            </a:r>
          </a:p>
          <a:p>
            <a:pPr marL="222843" lvl="1" indent="-221191" defTabSz="709793">
              <a:buFontTx/>
              <a:buChar char="•"/>
              <a:tabLst>
                <a:tab pos="237698" algn="l"/>
              </a:tabLst>
            </a:pPr>
            <a:r>
              <a:rPr lang="en-US" sz="1100" dirty="0">
                <a:latin typeface="Times" pitchFamily="18" charset="0"/>
              </a:rPr>
              <a:t>Write to or read from LabVIEW measurement files</a:t>
            </a:r>
          </a:p>
          <a:p>
            <a:pPr defTabSz="709793">
              <a:tabLst>
                <a:tab pos="237698" algn="l"/>
              </a:tabLst>
            </a:pPr>
            <a:r>
              <a:rPr lang="en-US" sz="1100" dirty="0">
                <a:latin typeface="Times" pitchFamily="18" charset="0"/>
              </a:rPr>
              <a:t>In the next example, examine how to write to or read from LabVIEW measurement files (</a:t>
            </a:r>
            <a:r>
              <a:rPr lang="en-US" sz="1000" dirty="0">
                <a:latin typeface="Courier New" pitchFamily="49" charset="0"/>
              </a:rPr>
              <a:t>*.lvm</a:t>
            </a:r>
            <a:r>
              <a:rPr lang="en-US" sz="1100" dirty="0">
                <a:latin typeface="Times" pitchFamily="18" charset="0"/>
              </a:rPr>
              <a:t> files). 		</a:t>
            </a:r>
          </a:p>
          <a:p>
            <a:pPr defTabSz="709793">
              <a:tabLst>
                <a:tab pos="237698" algn="l"/>
              </a:tabLst>
            </a:pPr>
            <a:endParaRPr lang="en-US" sz="1100" dirty="0">
              <a:latin typeface="Times" pitchFamily="18" charset="0"/>
            </a:endParaRP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49	 Introduction to LabVIEW Hands-On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Rot="1" noChangeAspect="1" noChangeArrowheads="1" noTextEdit="1"/>
          </p:cNvSpPr>
          <p:nvPr>
            <p:ph type="sldImg"/>
          </p:nvPr>
        </p:nvSpPr>
        <p:spPr>
          <a:xfrm>
            <a:off x="1258888" y="719138"/>
            <a:ext cx="4802187" cy="3602037"/>
          </a:xfrm>
          <a:ln/>
        </p:spPr>
      </p:sp>
      <p:sp>
        <p:nvSpPr>
          <p:cNvPr id="860163" name="Rectangle 3"/>
          <p:cNvSpPr>
            <a:spLocks noGrp="1" noChangeArrowheads="1"/>
          </p:cNvSpPr>
          <p:nvPr>
            <p:ph type="body" idx="1"/>
          </p:nvPr>
        </p:nvSpPr>
        <p:spPr>
          <a:xfrm>
            <a:off x="731853" y="4570434"/>
            <a:ext cx="5851496" cy="4320540"/>
          </a:xfrm>
        </p:spPr>
        <p:txBody>
          <a:bodyPr/>
          <a:lstStyle/>
          <a:p>
            <a:r>
              <a:rPr lang="en-US" sz="1100" b="1" dirty="0">
                <a:latin typeface="Times" pitchFamily="18" charset="0"/>
              </a:rPr>
              <a:t>Virtual Instrumentation Applications</a:t>
            </a:r>
          </a:p>
          <a:p>
            <a:r>
              <a:rPr lang="en-US" sz="1100" dirty="0">
                <a:latin typeface="Times" pitchFamily="18" charset="0"/>
              </a:rPr>
              <a:t>Virtual instrumentation is effective in many different types of applications, from design to prototyping to deployment. The </a:t>
            </a:r>
            <a:r>
              <a:rPr lang="en-US" sz="1100" dirty="0" err="1">
                <a:latin typeface="Times" pitchFamily="18" charset="0"/>
              </a:rPr>
              <a:t>LabVIEW</a:t>
            </a:r>
            <a:r>
              <a:rPr lang="en-US" sz="1100" dirty="0">
                <a:latin typeface="Times" pitchFamily="18" charset="0"/>
              </a:rPr>
              <a:t> platform provides specific tools and models to meet specific application challenges, ranging from designing signal processing algorithms to making voltage measurements, and can target any number of platforms from the desktop to embedded devices – with an intuitive, powerful graphical paradigm.</a:t>
            </a:r>
          </a:p>
          <a:p>
            <a:r>
              <a:rPr lang="en-US" sz="1100" dirty="0">
                <a:latin typeface="Times" pitchFamily="18" charset="0"/>
              </a:rPr>
              <a:t>With Version 8.6, </a:t>
            </a:r>
            <a:r>
              <a:rPr lang="en-US" sz="1100" dirty="0" err="1">
                <a:latin typeface="Times" pitchFamily="18" charset="0"/>
              </a:rPr>
              <a:t>LabVIEW</a:t>
            </a:r>
            <a:r>
              <a:rPr lang="en-US" sz="1100" dirty="0">
                <a:latin typeface="Times" pitchFamily="18" charset="0"/>
              </a:rPr>
              <a:t> scales from design and development on PCs to several embedded targets, from rugged toaster-size prototypes to embedded systems on chips. </a:t>
            </a:r>
            <a:r>
              <a:rPr lang="en-US" sz="1100" b="1" dirty="0" err="1">
                <a:latin typeface="Times" pitchFamily="18" charset="0"/>
              </a:rPr>
              <a:t>LabVIEW</a:t>
            </a:r>
            <a:r>
              <a:rPr lang="en-US" sz="1100" b="1" dirty="0">
                <a:latin typeface="Times" pitchFamily="18" charset="0"/>
              </a:rPr>
              <a:t> streamlines system design with a single graphical development platform</a:t>
            </a:r>
            <a:r>
              <a:rPr lang="en-US" sz="1100" dirty="0">
                <a:latin typeface="Times" pitchFamily="18" charset="0"/>
              </a:rPr>
              <a:t>. In doing so, it encompasses better management of distributed, networked systems because as the targets for </a:t>
            </a:r>
            <a:r>
              <a:rPr lang="en-US" sz="1100" dirty="0" err="1">
                <a:latin typeface="Times" pitchFamily="18" charset="0"/>
              </a:rPr>
              <a:t>LabVIEW</a:t>
            </a:r>
            <a:r>
              <a:rPr lang="en-US" sz="1100" dirty="0">
                <a:latin typeface="Times" pitchFamily="18" charset="0"/>
              </a:rPr>
              <a:t> grow varied and embedded, you need to be able to more easily distribute and communicate between the various </a:t>
            </a:r>
            <a:r>
              <a:rPr lang="en-US" sz="1100" dirty="0" err="1">
                <a:latin typeface="Times" pitchFamily="18" charset="0"/>
              </a:rPr>
              <a:t>LabVIEW</a:t>
            </a:r>
            <a:r>
              <a:rPr lang="en-US" sz="1100" dirty="0">
                <a:latin typeface="Times" pitchFamily="18" charset="0"/>
              </a:rPr>
              <a:t> code pieces in your system. </a:t>
            </a:r>
          </a:p>
        </p:txBody>
      </p:sp>
      <p:sp>
        <p:nvSpPr>
          <p:cNvPr id="860164"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5	 Introduction to LabVIEW Hands-On</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xfrm>
            <a:off x="974144" y="4560570"/>
            <a:ext cx="5366914" cy="4422471"/>
          </a:xfrm>
          <a:noFill/>
          <a:ln/>
        </p:spPr>
        <p:txBody>
          <a:bodyPr/>
          <a:lstStyle/>
          <a:p>
            <a:pPr defTabSz="709793">
              <a:tabLst>
                <a:tab pos="237698" algn="l"/>
              </a:tabLst>
            </a:pPr>
            <a:r>
              <a:rPr lang="en-US" sz="1100" b="1" dirty="0">
                <a:latin typeface="Times" pitchFamily="18" charset="0"/>
              </a:rPr>
              <a:t>High-Level File I/O</a:t>
            </a:r>
            <a:r>
              <a:rPr lang="en-US" sz="1100" dirty="0">
                <a:latin typeface="Times" pitchFamily="18" charset="0"/>
              </a:rPr>
              <a:t>: These functions provide a higher level of abstraction to the user by opening and closing the file automatically before and after reading or writing data. Some of these functions are:</a:t>
            </a:r>
          </a:p>
          <a:p>
            <a:pPr lvl="1" defTabSz="709793">
              <a:buFontTx/>
              <a:buChar char="•"/>
              <a:tabLst>
                <a:tab pos="237698" algn="l"/>
              </a:tabLst>
            </a:pPr>
            <a:r>
              <a:rPr lang="en-US" sz="1100" b="1" dirty="0">
                <a:latin typeface="Times" pitchFamily="18" charset="0"/>
              </a:rPr>
              <a:t>  Write To Spreadsheet File</a:t>
            </a:r>
            <a:r>
              <a:rPr lang="en-US" sz="1100" dirty="0">
                <a:latin typeface="Times" pitchFamily="18" charset="0"/>
              </a:rPr>
              <a:t> – Converts a 1D or 2D array of strings, signed integers, or double-precision numbers to a text string and writes the string to a new byte stream file or appends the string to an existing file.</a:t>
            </a:r>
          </a:p>
          <a:p>
            <a:pPr lvl="1" defTabSz="709793">
              <a:buFontTx/>
              <a:buChar char="•"/>
              <a:tabLst>
                <a:tab pos="237698" algn="l"/>
              </a:tabLst>
            </a:pPr>
            <a:r>
              <a:rPr lang="en-US" sz="1100" b="1" dirty="0">
                <a:latin typeface="Times" pitchFamily="18" charset="0"/>
              </a:rPr>
              <a:t>  Read From Spreadsheet File</a:t>
            </a:r>
            <a:r>
              <a:rPr lang="en-US" sz="1100" dirty="0">
                <a:latin typeface="Times" pitchFamily="18" charset="0"/>
              </a:rPr>
              <a:t> – Reads a specified number of lines or rows from a numeric text file beginning at a specified character offset and converts the data to a 2D double-precision array of numbers, strings, or integers. You must manually select the polymorphic instance you want to use. The VI opens the file before reading from it and closes it afterward.</a:t>
            </a:r>
          </a:p>
          <a:p>
            <a:pPr lvl="1" defTabSz="709793">
              <a:buFontTx/>
              <a:buChar char="•"/>
              <a:tabLst>
                <a:tab pos="237698" algn="l"/>
              </a:tabLst>
            </a:pPr>
            <a:r>
              <a:rPr lang="en-US" sz="1100" b="1" dirty="0">
                <a:latin typeface="Times" pitchFamily="18" charset="0"/>
              </a:rPr>
              <a:t>  Write To Measurement File</a:t>
            </a:r>
            <a:r>
              <a:rPr lang="en-US" sz="1100" dirty="0">
                <a:latin typeface="Times" pitchFamily="18" charset="0"/>
              </a:rPr>
              <a:t> – Express VI that writes data to a text-based measurement file (.</a:t>
            </a:r>
            <a:r>
              <a:rPr lang="en-US" sz="1100" dirty="0" err="1">
                <a:latin typeface="Times" pitchFamily="18" charset="0"/>
              </a:rPr>
              <a:t>lvm</a:t>
            </a:r>
            <a:r>
              <a:rPr lang="en-US" sz="1100" dirty="0">
                <a:latin typeface="Times" pitchFamily="18" charset="0"/>
              </a:rPr>
              <a:t>) or a binary measurement file (.</a:t>
            </a:r>
            <a:r>
              <a:rPr lang="en-US" sz="1100" dirty="0" err="1">
                <a:latin typeface="Times" pitchFamily="18" charset="0"/>
              </a:rPr>
              <a:t>tdm</a:t>
            </a:r>
            <a:r>
              <a:rPr lang="en-US" sz="1100" dirty="0">
                <a:latin typeface="Times" pitchFamily="18" charset="0"/>
              </a:rPr>
              <a:t> or .</a:t>
            </a:r>
            <a:r>
              <a:rPr lang="en-US" sz="1100" dirty="0" err="1">
                <a:latin typeface="Times" pitchFamily="18" charset="0"/>
              </a:rPr>
              <a:t>tdms</a:t>
            </a:r>
            <a:r>
              <a:rPr lang="en-US" sz="1100" dirty="0">
                <a:latin typeface="Times" pitchFamily="18" charset="0"/>
              </a:rPr>
              <a:t>).</a:t>
            </a:r>
          </a:p>
          <a:p>
            <a:pPr lvl="1" defTabSz="709793">
              <a:buFontTx/>
              <a:buChar char="•"/>
              <a:tabLst>
                <a:tab pos="237698" algn="l"/>
              </a:tabLst>
            </a:pPr>
            <a:r>
              <a:rPr lang="en-US" sz="1100" b="1" dirty="0">
                <a:latin typeface="Times" pitchFamily="18" charset="0"/>
              </a:rPr>
              <a:t>  Read From Measurement File</a:t>
            </a:r>
            <a:r>
              <a:rPr lang="en-US" sz="1100" dirty="0">
                <a:latin typeface="Times" pitchFamily="18" charset="0"/>
              </a:rPr>
              <a:t> – An Express VI that reads data from a text-based measurement file (.</a:t>
            </a:r>
            <a:r>
              <a:rPr lang="en-US" sz="1100" dirty="0" err="1">
                <a:latin typeface="Times" pitchFamily="18" charset="0"/>
              </a:rPr>
              <a:t>lvm</a:t>
            </a:r>
            <a:r>
              <a:rPr lang="en-US" sz="1100" dirty="0">
                <a:latin typeface="Times" pitchFamily="18" charset="0"/>
              </a:rPr>
              <a:t>) or a binary measurement file (.</a:t>
            </a:r>
            <a:r>
              <a:rPr lang="en-US" sz="1100" dirty="0" err="1">
                <a:latin typeface="Times" pitchFamily="18" charset="0"/>
              </a:rPr>
              <a:t>tdm</a:t>
            </a:r>
            <a:r>
              <a:rPr lang="en-US" sz="1100" dirty="0">
                <a:latin typeface="Times" pitchFamily="18" charset="0"/>
              </a:rPr>
              <a:t> or .</a:t>
            </a:r>
            <a:r>
              <a:rPr lang="en-US" sz="1100" dirty="0" err="1">
                <a:latin typeface="Times" pitchFamily="18" charset="0"/>
              </a:rPr>
              <a:t>tdms</a:t>
            </a:r>
            <a:r>
              <a:rPr lang="en-US" sz="1100" dirty="0">
                <a:latin typeface="Times" pitchFamily="18" charset="0"/>
              </a:rPr>
              <a:t>) format. You can specify the file name, file format, and segment size. </a:t>
            </a:r>
          </a:p>
          <a:p>
            <a:pPr lvl="1" defTabSz="709793">
              <a:tabLst>
                <a:tab pos="237698" algn="l"/>
              </a:tabLst>
            </a:pPr>
            <a:r>
              <a:rPr lang="en-US" sz="1100" dirty="0">
                <a:latin typeface="Times" pitchFamily="18" charset="0"/>
              </a:rPr>
              <a:t>These functions are easy to use and excellent for simple applications. In the case where you need to constantly stream to the files by continuously writing to or reading from the file, you may experience some overhead in using these functions. 		</a:t>
            </a:r>
          </a:p>
          <a:p>
            <a:pPr defTabSz="709793">
              <a:tabLst>
                <a:tab pos="237698" algn="l"/>
              </a:tabLst>
            </a:pPr>
            <a:endParaRPr lang="en-US" sz="1100" dirty="0">
              <a:latin typeface="Times" pitchFamily="18" charset="0"/>
            </a:endParaRPr>
          </a:p>
        </p:txBody>
      </p:sp>
      <p:sp>
        <p:nvSpPr>
          <p:cNvPr id="187396" name="Text Box 5"/>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50	 Introduction to LabVIEW Hands-On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body" idx="1"/>
          </p:nvPr>
        </p:nvSpPr>
        <p:spPr>
          <a:xfrm>
            <a:off x="974144" y="549110"/>
            <a:ext cx="5366914" cy="8455304"/>
          </a:xfrm>
        </p:spPr>
        <p:txBody>
          <a:bodyPr/>
          <a:lstStyle/>
          <a:p>
            <a:pPr marL="237698" indent="-237698">
              <a:tabLst>
                <a:tab pos="475397" algn="l"/>
              </a:tabLst>
            </a:pPr>
            <a:r>
              <a:rPr lang="en-US" sz="1100" b="1" dirty="0">
                <a:latin typeface="Times" pitchFamily="18" charset="0"/>
              </a:rPr>
              <a:t>Exercise 2.3 – Decision Making and Saving Data (Tracks A, B, and C)</a:t>
            </a:r>
          </a:p>
          <a:p>
            <a:pPr marL="237698" indent="-237698">
              <a:tabLst>
                <a:tab pos="475397" algn="l"/>
              </a:tabLst>
            </a:pPr>
            <a:endParaRPr lang="en-US" sz="1100" dirty="0">
              <a:latin typeface="Times" pitchFamily="18" charset="0"/>
            </a:endParaRPr>
          </a:p>
          <a:p>
            <a:pPr marL="237698" indent="-237698">
              <a:tabLst>
                <a:tab pos="475397" algn="l"/>
              </a:tabLst>
            </a:pPr>
            <a:r>
              <a:rPr lang="en-US" sz="1100" dirty="0">
                <a:latin typeface="Times" pitchFamily="18" charset="0"/>
              </a:rPr>
              <a:t>Create a VI that you can use to save your data to file if the frequency of your data</a:t>
            </a:r>
          </a:p>
          <a:p>
            <a:pPr marL="237698" indent="-237698">
              <a:spcBef>
                <a:spcPct val="0"/>
              </a:spcBef>
              <a:tabLst>
                <a:tab pos="475397" algn="l"/>
              </a:tabLst>
            </a:pPr>
            <a:r>
              <a:rPr lang="en-US" sz="1100" dirty="0">
                <a:latin typeface="Times" pitchFamily="18" charset="0"/>
              </a:rPr>
              <a:t>goes below a user-controlled limit. </a:t>
            </a:r>
          </a:p>
          <a:p>
            <a:pPr marL="237698" indent="-237698">
              <a:buFontTx/>
              <a:buAutoNum type="arabicPeriod"/>
              <a:tabLst>
                <a:tab pos="475397" algn="l"/>
              </a:tabLst>
            </a:pPr>
            <a:r>
              <a:rPr lang="en-US" sz="1100" dirty="0">
                <a:latin typeface="Times" pitchFamily="18" charset="0"/>
              </a:rPr>
              <a:t>Open Exercise 3.2 – Data.vi.</a:t>
            </a:r>
          </a:p>
          <a:p>
            <a:pPr marL="237698" indent="-237698">
              <a:buFontTx/>
              <a:buAutoNum type="arabicPeriod"/>
              <a:tabLst>
                <a:tab pos="475397" algn="l"/>
              </a:tabLst>
            </a:pPr>
            <a:r>
              <a:rPr lang="en-US" sz="1100" dirty="0">
                <a:latin typeface="Times" pitchFamily="18" charset="0"/>
              </a:rPr>
              <a:t>Go to </a:t>
            </a:r>
            <a:r>
              <a:rPr lang="en-US" sz="1100" b="1" dirty="0" err="1">
                <a:latin typeface="Times" pitchFamily="18" charset="0"/>
              </a:rPr>
              <a:t>File</a:t>
            </a:r>
            <a:r>
              <a:rPr lang="en-US" sz="1100" dirty="0" err="1">
                <a:latin typeface="Times" pitchFamily="18" charset="0"/>
              </a:rPr>
              <a:t>»</a:t>
            </a:r>
            <a:r>
              <a:rPr lang="en-US" sz="1100" b="1" dirty="0" err="1">
                <a:latin typeface="Times" pitchFamily="18" charset="0"/>
                <a:cs typeface="Times New Roman" pitchFamily="18" charset="0"/>
              </a:rPr>
              <a:t>Save</a:t>
            </a:r>
            <a:r>
              <a:rPr lang="en-US" sz="1100" b="1" dirty="0">
                <a:latin typeface="Times" pitchFamily="18" charset="0"/>
                <a:cs typeface="Times New Roman" pitchFamily="18" charset="0"/>
              </a:rPr>
              <a:t> As…</a:t>
            </a:r>
            <a:r>
              <a:rPr lang="en-US" sz="1100" dirty="0">
                <a:latin typeface="Times" pitchFamily="18" charset="0"/>
              </a:rPr>
              <a:t> and save it as “Exercise 3.3 – Decision Making and Saving Data.” In the “Save As” dialog box, make sure </a:t>
            </a:r>
            <a:r>
              <a:rPr lang="en-US" sz="1100" b="1" dirty="0">
                <a:latin typeface="Times" pitchFamily="18" charset="0"/>
              </a:rPr>
              <a:t>substitute copy for original</a:t>
            </a:r>
            <a:r>
              <a:rPr lang="en-US" sz="1100" dirty="0">
                <a:latin typeface="Times" pitchFamily="18" charset="0"/>
              </a:rPr>
              <a:t> is selected and click “Continue…” </a:t>
            </a:r>
          </a:p>
          <a:p>
            <a:pPr marL="237698" indent="-237698">
              <a:buFontTx/>
              <a:buAutoNum type="arabicPeriod"/>
              <a:tabLst>
                <a:tab pos="475397" algn="l"/>
              </a:tabLst>
            </a:pPr>
            <a:r>
              <a:rPr lang="en-US" sz="1100" dirty="0">
                <a:latin typeface="Times" pitchFamily="18" charset="0"/>
              </a:rPr>
              <a:t>Add a case structure to the block diagram inside the while loop (</a:t>
            </a:r>
            <a:r>
              <a:rPr lang="en-US" sz="1100" b="1" dirty="0" err="1">
                <a:latin typeface="Times" pitchFamily="18" charset="0"/>
              </a:rPr>
              <a:t>Functions»Programming»</a:t>
            </a:r>
            <a:r>
              <a:rPr lang="en-US" sz="1100" b="1" dirty="0" err="1">
                <a:latin typeface="Times" pitchFamily="18" charset="0"/>
                <a:cs typeface="Times New Roman" pitchFamily="18" charset="0"/>
              </a:rPr>
              <a:t>Structures»Case</a:t>
            </a:r>
            <a:r>
              <a:rPr lang="en-US" sz="1100" b="1" dirty="0">
                <a:latin typeface="Times" pitchFamily="18" charset="0"/>
                <a:cs typeface="Times New Roman" pitchFamily="18" charset="0"/>
              </a:rPr>
              <a:t> Structure</a:t>
            </a:r>
            <a:r>
              <a:rPr lang="en-US" sz="1100" dirty="0">
                <a:latin typeface="Times" pitchFamily="18" charset="0"/>
                <a:cs typeface="Times New Roman" pitchFamily="18" charset="0"/>
              </a:rPr>
              <a:t>). </a:t>
            </a:r>
          </a:p>
          <a:p>
            <a:pPr marL="237698" indent="-237698">
              <a:buFontTx/>
              <a:buAutoNum type="arabicPeriod"/>
              <a:tabLst>
                <a:tab pos="475397" algn="l"/>
              </a:tabLst>
            </a:pPr>
            <a:r>
              <a:rPr lang="en-US" sz="1100" dirty="0">
                <a:latin typeface="Times" pitchFamily="18" charset="0"/>
                <a:cs typeface="Times New Roman" pitchFamily="18" charset="0"/>
              </a:rPr>
              <a:t>Inside the “true” case of the case structure, add a Write to Measurement File Express VI (</a:t>
            </a:r>
            <a:r>
              <a:rPr lang="en-US" sz="1100" b="1" dirty="0" err="1">
                <a:latin typeface="Times" pitchFamily="18" charset="0"/>
                <a:cs typeface="Times New Roman" pitchFamily="18" charset="0"/>
              </a:rPr>
              <a:t>Functions»Programming»File</a:t>
            </a:r>
            <a:r>
              <a:rPr lang="en-US" sz="1100" b="1" dirty="0">
                <a:latin typeface="Times" pitchFamily="18" charset="0"/>
                <a:cs typeface="Times New Roman" pitchFamily="18" charset="0"/>
              </a:rPr>
              <a:t> I/</a:t>
            </a:r>
            <a:r>
              <a:rPr lang="en-US" sz="1100" b="1" dirty="0" err="1">
                <a:latin typeface="Times" pitchFamily="18" charset="0"/>
                <a:cs typeface="Times New Roman" pitchFamily="18" charset="0"/>
              </a:rPr>
              <a:t>O»Write</a:t>
            </a:r>
            <a:r>
              <a:rPr lang="en-US" sz="1100" b="1" dirty="0">
                <a:latin typeface="Times" pitchFamily="18" charset="0"/>
                <a:cs typeface="Times New Roman" pitchFamily="18" charset="0"/>
              </a:rPr>
              <a:t> to Measurement File</a:t>
            </a:r>
            <a:r>
              <a:rPr lang="en-US" sz="1100" dirty="0">
                <a:latin typeface="Times" pitchFamily="18" charset="0"/>
                <a:cs typeface="Times New Roman" pitchFamily="18" charset="0"/>
              </a:rPr>
              <a:t>).</a:t>
            </a:r>
            <a:br>
              <a:rPr lang="en-US" sz="1100" dirty="0">
                <a:latin typeface="Times" pitchFamily="18" charset="0"/>
                <a:cs typeface="Times New Roman" pitchFamily="18" charset="0"/>
              </a:rPr>
            </a:br>
            <a:br>
              <a:rPr lang="en-US" sz="1100" dirty="0">
                <a:latin typeface="Times" pitchFamily="18" charset="0"/>
                <a:cs typeface="Times New Roman" pitchFamily="18" charset="0"/>
              </a:rPr>
            </a:br>
            <a:br>
              <a:rPr lang="en-US" sz="1100" dirty="0">
                <a:latin typeface="Times" pitchFamily="18" charset="0"/>
                <a:cs typeface="Times New Roman" pitchFamily="18" charset="0"/>
              </a:rPr>
            </a:br>
            <a:endParaRPr lang="en-US" sz="1100" dirty="0">
              <a:latin typeface="Times" pitchFamily="18" charset="0"/>
              <a:cs typeface="Times New Roman" pitchFamily="18" charset="0"/>
            </a:endParaRPr>
          </a:p>
          <a:p>
            <a:pPr marL="237698" indent="-237698">
              <a:buFontTx/>
              <a:buAutoNum type="arabicPeriod"/>
              <a:tabLst>
                <a:tab pos="475397" algn="l"/>
              </a:tabLst>
            </a:pPr>
            <a:endParaRPr lang="en-US" sz="1100" dirty="0">
              <a:latin typeface="Times" pitchFamily="18" charset="0"/>
              <a:cs typeface="Times New Roman" pitchFamily="18" charset="0"/>
            </a:endParaRPr>
          </a:p>
          <a:p>
            <a:pPr marL="237698" indent="-237698">
              <a:buFontTx/>
              <a:buAutoNum type="arabicPeriod"/>
              <a:tabLst>
                <a:tab pos="475397" algn="l"/>
              </a:tabLst>
            </a:pPr>
            <a:endParaRPr lang="en-US" sz="1100" dirty="0">
              <a:latin typeface="Times" pitchFamily="18" charset="0"/>
              <a:cs typeface="Times New Roman" pitchFamily="18" charset="0"/>
            </a:endParaRPr>
          </a:p>
          <a:p>
            <a:pPr marL="237698" indent="-237698">
              <a:buFontTx/>
              <a:buAutoNum type="arabicPeriod"/>
              <a:tabLst>
                <a:tab pos="475397" algn="l"/>
              </a:tabLst>
            </a:pPr>
            <a:endParaRPr lang="en-US" sz="1100" dirty="0">
              <a:latin typeface="Times" pitchFamily="18" charset="0"/>
              <a:cs typeface="Times New Roman" pitchFamily="18" charset="0"/>
            </a:endParaRPr>
          </a:p>
          <a:p>
            <a:pPr marL="237698" indent="-237698">
              <a:tabLst>
                <a:tab pos="475397" algn="l"/>
              </a:tabLst>
            </a:pPr>
            <a:endParaRPr lang="en-US" sz="1100" dirty="0">
              <a:latin typeface="Times" pitchFamily="18" charset="0"/>
              <a:cs typeface="Times New Roman" pitchFamily="18" charset="0"/>
            </a:endParaRPr>
          </a:p>
          <a:p>
            <a:pPr marL="237698" indent="-237698">
              <a:tabLst>
                <a:tab pos="475397" algn="l"/>
              </a:tabLst>
            </a:pPr>
            <a:r>
              <a:rPr lang="en-US" sz="1100" dirty="0">
                <a:latin typeface="Times" pitchFamily="18" charset="0"/>
                <a:cs typeface="Times New Roman" pitchFamily="18" charset="0"/>
              </a:rPr>
              <a:t>	a.   In the configuration window that opens, choose “Save to series of files</a:t>
            </a:r>
          </a:p>
          <a:p>
            <a:pPr marL="237698" indent="-237698">
              <a:spcBef>
                <a:spcPct val="0"/>
              </a:spcBef>
              <a:tabLst>
                <a:tab pos="475397" algn="l"/>
              </a:tabLst>
            </a:pPr>
            <a:r>
              <a:rPr lang="en-US" sz="1100" dirty="0">
                <a:latin typeface="Times" pitchFamily="18" charset="0"/>
                <a:cs typeface="Times New Roman" pitchFamily="18" charset="0"/>
              </a:rPr>
              <a:t>		(multiple files).” Note the default location your file will be saved to and 	change it if you wish. </a:t>
            </a:r>
          </a:p>
          <a:p>
            <a:pPr marL="237698" indent="-237698">
              <a:tabLst>
                <a:tab pos="475397" algn="l"/>
              </a:tabLst>
            </a:pPr>
            <a:r>
              <a:rPr lang="en-US" sz="1100" dirty="0">
                <a:latin typeface="Times" pitchFamily="18" charset="0"/>
                <a:cs typeface="Times New Roman" pitchFamily="18" charset="0"/>
              </a:rPr>
              <a:t>	b.   Click “Settings…” and choose “Use next available file name” under the</a:t>
            </a:r>
          </a:p>
          <a:p>
            <a:pPr marL="237698" indent="-237698">
              <a:spcBef>
                <a:spcPct val="0"/>
              </a:spcBef>
              <a:tabLst>
                <a:tab pos="475397" algn="l"/>
              </a:tabLst>
            </a:pPr>
            <a:r>
              <a:rPr lang="en-US" sz="1100" dirty="0">
                <a:latin typeface="Times" pitchFamily="18" charset="0"/>
                <a:cs typeface="Times New Roman" pitchFamily="18" charset="0"/>
              </a:rPr>
              <a:t>		</a:t>
            </a:r>
            <a:r>
              <a:rPr lang="en-US" sz="1100" b="1" dirty="0">
                <a:latin typeface="Times" pitchFamily="18" charset="0"/>
                <a:cs typeface="Times New Roman" pitchFamily="18" charset="0"/>
              </a:rPr>
              <a:t>Existing Files</a:t>
            </a:r>
            <a:r>
              <a:rPr lang="en-US" sz="1100" dirty="0">
                <a:latin typeface="Times" pitchFamily="18" charset="0"/>
                <a:cs typeface="Times New Roman" pitchFamily="18" charset="0"/>
              </a:rPr>
              <a:t> heading. </a:t>
            </a:r>
          </a:p>
          <a:p>
            <a:pPr marL="237698" indent="-237698">
              <a:tabLst>
                <a:tab pos="475397" algn="l"/>
              </a:tabLst>
            </a:pPr>
            <a:r>
              <a:rPr lang="en-US" sz="1100" dirty="0">
                <a:latin typeface="Times" pitchFamily="18" charset="0"/>
                <a:cs typeface="Times New Roman" pitchFamily="18" charset="0"/>
              </a:rPr>
              <a:t>	c.   Under </a:t>
            </a:r>
            <a:r>
              <a:rPr lang="en-US" sz="1100" b="1" dirty="0">
                <a:latin typeface="Times" pitchFamily="18" charset="0"/>
                <a:cs typeface="Times New Roman" pitchFamily="18" charset="0"/>
              </a:rPr>
              <a:t>File Termination,</a:t>
            </a:r>
            <a:r>
              <a:rPr lang="en-US" sz="1100" dirty="0">
                <a:latin typeface="Times" pitchFamily="18" charset="0"/>
                <a:cs typeface="Times New Roman" pitchFamily="18" charset="0"/>
              </a:rPr>
              <a:t> choose to start a new file after 10 segments. Click                 	“OK” twice.</a:t>
            </a:r>
          </a:p>
          <a:p>
            <a:pPr marL="237698" indent="-237698">
              <a:buFontTx/>
              <a:buAutoNum type="arabicPeriod" startAt="5"/>
              <a:tabLst>
                <a:tab pos="475397" algn="l"/>
              </a:tabLst>
            </a:pPr>
            <a:r>
              <a:rPr lang="en-US" sz="1100" dirty="0">
                <a:latin typeface="Times" pitchFamily="18" charset="0"/>
                <a:cs typeface="Times New Roman" pitchFamily="18" charset="0"/>
              </a:rPr>
              <a:t>Add code so that if the frequency computed from the Tone Measurements Express VI goes below a user-controlled limit, the data will be saved to file. </a:t>
            </a:r>
            <a:r>
              <a:rPr lang="en-US" sz="1100" b="1" dirty="0">
                <a:latin typeface="Times" pitchFamily="18" charset="0"/>
                <a:cs typeface="Times New Roman" pitchFamily="18" charset="0"/>
              </a:rPr>
              <a:t>Hint:</a:t>
            </a:r>
            <a:r>
              <a:rPr lang="en-US" sz="1100" dirty="0">
                <a:latin typeface="Times" pitchFamily="18" charset="0"/>
                <a:cs typeface="Times New Roman" pitchFamily="18" charset="0"/>
              </a:rPr>
              <a:t> Go to </a:t>
            </a:r>
            <a:r>
              <a:rPr lang="en-US" sz="1100" b="1" dirty="0" err="1">
                <a:latin typeface="Times" pitchFamily="18" charset="0"/>
                <a:cs typeface="Times New Roman" pitchFamily="18" charset="0"/>
              </a:rPr>
              <a:t>Functions»Programming»Comparison»Less</a:t>
            </a:r>
            <a:r>
              <a:rPr lang="en-US" sz="1100" b="1" dirty="0">
                <a:latin typeface="Times" pitchFamily="18" charset="0"/>
                <a:cs typeface="Times New Roman" pitchFamily="18" charset="0"/>
              </a:rPr>
              <a:t>?</a:t>
            </a:r>
          </a:p>
          <a:p>
            <a:pPr marL="237698" indent="-237698">
              <a:buFontTx/>
              <a:buAutoNum type="arabicPeriod" startAt="5"/>
              <a:tabLst>
                <a:tab pos="475397" algn="l"/>
              </a:tabLst>
            </a:pPr>
            <a:r>
              <a:rPr lang="en-US" sz="1100" dirty="0">
                <a:latin typeface="Times" pitchFamily="18" charset="0"/>
                <a:cs typeface="Times New Roman" pitchFamily="18" charset="0"/>
              </a:rPr>
              <a:t>Remember to connect your data from the Filter Express VI to the “Signals” input of the Write to Measurement File VI. If you need help, refer to the solution of this exercise.</a:t>
            </a:r>
          </a:p>
          <a:p>
            <a:pPr marL="237698" indent="-237698">
              <a:buFontTx/>
              <a:buAutoNum type="arabicPeriod" startAt="5"/>
              <a:tabLst>
                <a:tab pos="475397" algn="l"/>
              </a:tabLst>
            </a:pPr>
            <a:r>
              <a:rPr lang="en-US" sz="1100" dirty="0">
                <a:latin typeface="Times" pitchFamily="18" charset="0"/>
                <a:cs typeface="Times New Roman" pitchFamily="18" charset="0"/>
              </a:rPr>
              <a:t>Go to the front panel and run your VI. Vary your frequency limit and then stop the VI.</a:t>
            </a:r>
          </a:p>
          <a:p>
            <a:pPr marL="237698" indent="-237698">
              <a:buFontTx/>
              <a:buAutoNum type="arabicPeriod" startAt="5"/>
              <a:tabLst>
                <a:tab pos="475397" algn="l"/>
              </a:tabLst>
            </a:pPr>
            <a:r>
              <a:rPr lang="en-US" sz="1100" dirty="0">
                <a:latin typeface="Times" pitchFamily="18" charset="0"/>
                <a:cs typeface="Times New Roman" pitchFamily="18" charset="0"/>
              </a:rPr>
              <a:t>Navigate to </a:t>
            </a:r>
            <a:r>
              <a:rPr lang="en-US" sz="1100" b="1" dirty="0">
                <a:latin typeface="Times" pitchFamily="18" charset="0"/>
                <a:cs typeface="Times New Roman" pitchFamily="18" charset="0"/>
              </a:rPr>
              <a:t>My </a:t>
            </a:r>
            <a:r>
              <a:rPr lang="en-US" sz="1100" b="1" dirty="0" err="1">
                <a:latin typeface="Times" pitchFamily="18" charset="0"/>
                <a:cs typeface="Times New Roman" pitchFamily="18" charset="0"/>
              </a:rPr>
              <a:t>Documents</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LabVIEW</a:t>
            </a:r>
            <a:r>
              <a:rPr lang="en-US" sz="1100" b="1" dirty="0">
                <a:latin typeface="Times" pitchFamily="18" charset="0"/>
                <a:cs typeface="Times New Roman" pitchFamily="18" charset="0"/>
              </a:rPr>
              <a:t> Data  </a:t>
            </a:r>
            <a:r>
              <a:rPr lang="en-US" sz="1100" dirty="0">
                <a:latin typeface="Times" pitchFamily="18" charset="0"/>
                <a:cs typeface="Times New Roman" pitchFamily="18" charset="0"/>
              </a:rPr>
              <a:t>(or the location you specified) and open one of the files that was saved there. Examine the file structure and check to verify that 10 segments are in the file. </a:t>
            </a:r>
          </a:p>
          <a:p>
            <a:pPr marL="237698" indent="-237698">
              <a:buFontTx/>
              <a:buAutoNum type="arabicPeriod" startAt="5"/>
              <a:tabLst>
                <a:tab pos="475397" algn="l"/>
              </a:tabLst>
            </a:pPr>
            <a:r>
              <a:rPr lang="en-US" sz="1100" dirty="0">
                <a:latin typeface="Times" pitchFamily="18" charset="0"/>
                <a:cs typeface="Times New Roman" pitchFamily="18" charset="0"/>
              </a:rPr>
              <a:t>Save your VI and close it.</a:t>
            </a:r>
          </a:p>
          <a:p>
            <a:pPr marL="237698" indent="-237698">
              <a:spcBef>
                <a:spcPct val="50000"/>
              </a:spcBef>
              <a:tabLst>
                <a:tab pos="475397" algn="l"/>
              </a:tabLst>
            </a:pPr>
            <a:r>
              <a:rPr lang="en-US" sz="1100" b="1" dirty="0">
                <a:latin typeface="Times" pitchFamily="18" charset="0"/>
              </a:rPr>
              <a:t>Note</a:t>
            </a:r>
            <a:r>
              <a:rPr lang="en-US" sz="1100" dirty="0">
                <a:latin typeface="Times" pitchFamily="18" charset="0"/>
              </a:rPr>
              <a:t>: The solution to this exercise is printed in the back of this manual.</a:t>
            </a:r>
            <a:endParaRPr lang="en-US" sz="1100" b="1" dirty="0">
              <a:latin typeface="Times" pitchFamily="18" charset="0"/>
              <a:cs typeface="Times New Roman" pitchFamily="18" charset="0"/>
            </a:endParaRPr>
          </a:p>
        </p:txBody>
      </p:sp>
      <p:pic>
        <p:nvPicPr>
          <p:cNvPr id="825347" name="Picture 3"/>
          <p:cNvPicPr>
            <a:picLocks noChangeAspect="1" noChangeArrowheads="1"/>
          </p:cNvPicPr>
          <p:nvPr/>
        </p:nvPicPr>
        <p:blipFill>
          <a:blip r:embed="rId3"/>
          <a:srcRect/>
          <a:stretch>
            <a:fillRect/>
          </a:stretch>
        </p:blipFill>
        <p:spPr bwMode="auto">
          <a:xfrm>
            <a:off x="3002087" y="3225609"/>
            <a:ext cx="942612" cy="981493"/>
          </a:xfrm>
          <a:prstGeom prst="rect">
            <a:avLst/>
          </a:prstGeom>
          <a:noFill/>
          <a:ln w="12700" algn="ctr">
            <a:noFill/>
            <a:miter lim="800000"/>
            <a:headEnd/>
            <a:tailEnd/>
          </a:ln>
          <a:effectLst/>
        </p:spPr>
      </p:pic>
      <p:sp>
        <p:nvSpPr>
          <p:cNvPr id="825348" name="Rectangle 4"/>
          <p:cNvSpPr>
            <a:spLocks noChangeArrowheads="1"/>
          </p:cNvSpPr>
          <p:nvPr/>
        </p:nvSpPr>
        <p:spPr bwMode="auto">
          <a:xfrm>
            <a:off x="2935706" y="8448728"/>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grpSp>
        <p:nvGrpSpPr>
          <p:cNvPr id="2" name="Group 5"/>
          <p:cNvGrpSpPr>
            <a:grpSpLocks/>
          </p:cNvGrpSpPr>
          <p:nvPr/>
        </p:nvGrpSpPr>
        <p:grpSpPr bwMode="auto">
          <a:xfrm>
            <a:off x="467987" y="384706"/>
            <a:ext cx="4072482" cy="5606180"/>
            <a:chOff x="199" y="73"/>
            <a:chExt cx="2565" cy="3532"/>
          </a:xfrm>
        </p:grpSpPr>
        <p:sp>
          <p:nvSpPr>
            <p:cNvPr id="825350" name="Line 6"/>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825351" name="Line 7"/>
            <p:cNvSpPr>
              <a:spLocks noChangeShapeType="1"/>
            </p:cNvSpPr>
            <p:nvPr/>
          </p:nvSpPr>
          <p:spPr bwMode="auto">
            <a:xfrm>
              <a:off x="272" y="145"/>
              <a:ext cx="0" cy="3460"/>
            </a:xfrm>
            <a:prstGeom prst="line">
              <a:avLst/>
            </a:prstGeom>
            <a:noFill/>
            <a:ln w="38100">
              <a:solidFill>
                <a:schemeClr val="tx1"/>
              </a:solidFill>
              <a:round/>
              <a:headEnd/>
              <a:tailEnd/>
            </a:ln>
            <a:effectLst/>
          </p:spPr>
          <p:txBody>
            <a:bodyPr/>
            <a:lstStyle/>
            <a:p>
              <a:endParaRPr lang="en-US"/>
            </a:p>
          </p:txBody>
        </p:sp>
        <p:sp>
          <p:nvSpPr>
            <p:cNvPr id="825352" name="Rectangle 8"/>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825353" name="Picture 9"/>
            <p:cNvPicPr>
              <a:picLocks noChangeAspect="1" noChangeArrowheads="1"/>
            </p:cNvPicPr>
            <p:nvPr/>
          </p:nvPicPr>
          <p:blipFill>
            <a:blip r:embed="rId4"/>
            <a:srcRect/>
            <a:stretch>
              <a:fillRect/>
            </a:stretch>
          </p:blipFill>
          <p:spPr bwMode="auto">
            <a:xfrm>
              <a:off x="217" y="103"/>
              <a:ext cx="285" cy="266"/>
            </a:xfrm>
            <a:prstGeom prst="rect">
              <a:avLst/>
            </a:prstGeom>
            <a:noFill/>
            <a:ln w="12700" algn="ctr">
              <a:noFill/>
              <a:miter lim="800000"/>
              <a:headEnd/>
              <a:tailEnd/>
            </a:ln>
            <a:effectLst/>
          </p:spPr>
        </p:pic>
      </p:grpSp>
      <p:sp>
        <p:nvSpPr>
          <p:cNvPr id="11"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50	ni.com</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3" name="Rectangle 3"/>
          <p:cNvSpPr>
            <a:spLocks noGrp="1" noRot="1" noChangeAspect="1" noChangeArrowheads="1" noTextEdit="1"/>
          </p:cNvSpPr>
          <p:nvPr>
            <p:ph type="sldImg"/>
          </p:nvPr>
        </p:nvSpPr>
        <p:spPr>
          <a:xfrm>
            <a:off x="984250" y="590550"/>
            <a:ext cx="5507038" cy="4130675"/>
          </a:xfrm>
          <a:ln/>
        </p:spPr>
      </p:sp>
      <p:sp>
        <p:nvSpPr>
          <p:cNvPr id="660484" name="Rectangle 4"/>
          <p:cNvSpPr>
            <a:spLocks noGrp="1" noChangeArrowheads="1"/>
          </p:cNvSpPr>
          <p:nvPr>
            <p:ph type="body" idx="1"/>
          </p:nvPr>
        </p:nvSpPr>
        <p:spPr>
          <a:xfrm>
            <a:off x="816488" y="4769364"/>
            <a:ext cx="5795072" cy="4254778"/>
          </a:xfrm>
        </p:spPr>
        <p:txBody>
          <a:bodyPr/>
          <a:lstStyle/>
          <a:p>
            <a:pPr>
              <a:spcBef>
                <a:spcPct val="0"/>
              </a:spcBef>
              <a:spcAft>
                <a:spcPct val="30000"/>
              </a:spcAft>
              <a:tabLst>
                <a:tab pos="241000" algn="l"/>
              </a:tabLst>
            </a:pPr>
            <a:r>
              <a:rPr lang="en-US" sz="1100" b="1" dirty="0">
                <a:latin typeface="Times" pitchFamily="18" charset="0"/>
              </a:rPr>
              <a:t>Programming Model for the Intermediate File VIs</a:t>
            </a:r>
          </a:p>
          <a:p>
            <a:pPr>
              <a:spcBef>
                <a:spcPct val="0"/>
              </a:spcBef>
              <a:spcAft>
                <a:spcPct val="30000"/>
              </a:spcAft>
              <a:tabLst>
                <a:tab pos="241000" algn="l"/>
              </a:tabLst>
            </a:pPr>
            <a:r>
              <a:rPr lang="en-US" sz="1100" dirty="0">
                <a:latin typeface="Times" pitchFamily="18" charset="0"/>
              </a:rPr>
              <a:t>This same programming model applies to data acquisition, instrument control, file I/O, and most other communication schemes. In most instances, you open the file or communication channel, read and write multiple times, and then close or end the communication. It is also good programming practice to check for errors at the end. Remember this programming model when you move on to more advanced programming or look inside DAQ, communication, or file I/O Express </a:t>
            </a:r>
            <a:r>
              <a:rPr lang="en-US" sz="1100" dirty="0" err="1">
                <a:latin typeface="Times" pitchFamily="18" charset="0"/>
              </a:rPr>
              <a:t>VIs.</a:t>
            </a:r>
            <a:endParaRPr lang="en-US" sz="1100" dirty="0">
              <a:latin typeface="Times" pitchFamily="18" charset="0"/>
            </a:endParaRPr>
          </a:p>
          <a:p>
            <a:pPr>
              <a:spcBef>
                <a:spcPct val="0"/>
              </a:spcBef>
              <a:spcAft>
                <a:spcPct val="30000"/>
              </a:spcAft>
              <a:tabLst>
                <a:tab pos="241000" algn="l"/>
              </a:tabLst>
            </a:pPr>
            <a:r>
              <a:rPr lang="en-US" sz="1100" b="1" dirty="0">
                <a:latin typeface="Times" pitchFamily="18" charset="0"/>
              </a:rPr>
              <a:t>File I/O VIs and Functions</a:t>
            </a:r>
          </a:p>
          <a:p>
            <a:pPr>
              <a:spcBef>
                <a:spcPct val="0"/>
              </a:spcBef>
              <a:spcAft>
                <a:spcPct val="30000"/>
              </a:spcAft>
              <a:tabLst>
                <a:tab pos="241000" algn="l"/>
              </a:tabLst>
            </a:pPr>
            <a:r>
              <a:rPr lang="en-US" sz="1100" dirty="0">
                <a:latin typeface="Times" pitchFamily="18" charset="0"/>
              </a:rPr>
              <a:t>Use the File I/O VIs and functions to open and close files; read from and write to files; create directories and files you specify in the path control; retrieve directory information; and write strings, numbers, arrays, and clusters to files.</a:t>
            </a:r>
          </a:p>
          <a:p>
            <a:pPr>
              <a:spcBef>
                <a:spcPct val="0"/>
              </a:spcBef>
              <a:spcAft>
                <a:spcPct val="30000"/>
              </a:spcAft>
              <a:tabLst>
                <a:tab pos="241000" algn="l"/>
              </a:tabLst>
            </a:pPr>
            <a:r>
              <a:rPr lang="en-US" sz="1100" dirty="0">
                <a:latin typeface="Times" pitchFamily="18" charset="0"/>
              </a:rPr>
              <a:t>Use the high-level File I/O VIs located on the top row of the palette to perform common I/O operations, such as writing to or reading from various types of data. Acceptable types can include characters or lines in text files, 1D or 2D arrays of single-precision numeric values in spreadsheet text files, 1D or 2D arrays of single-precision numeric values in binary files, or 16-bit signed integers in binary files.</a:t>
            </a:r>
          </a:p>
          <a:p>
            <a:pPr>
              <a:spcBef>
                <a:spcPct val="0"/>
              </a:spcBef>
              <a:spcAft>
                <a:spcPct val="30000"/>
              </a:spcAft>
              <a:tabLst>
                <a:tab pos="241000" algn="l"/>
              </a:tabLst>
            </a:pPr>
            <a:r>
              <a:rPr lang="en-US" sz="1100" dirty="0">
                <a:latin typeface="Times" pitchFamily="18" charset="0"/>
              </a:rPr>
              <a:t>Use low-level File I/O VIs and functions located on the middle row of the palette as well as the Advanced File Functions to control each file I/O operation individually.</a:t>
            </a:r>
          </a:p>
          <a:p>
            <a:pPr>
              <a:spcBef>
                <a:spcPct val="0"/>
              </a:spcBef>
              <a:spcAft>
                <a:spcPct val="30000"/>
              </a:spcAft>
              <a:tabLst>
                <a:tab pos="241000" algn="l"/>
              </a:tabLst>
            </a:pPr>
            <a:r>
              <a:rPr lang="en-US" sz="1100" dirty="0">
                <a:latin typeface="Times" pitchFamily="18" charset="0"/>
              </a:rPr>
              <a:t>Use the principal low-level functions to create or open, write data to, read data from, and close a file. You also can use low-level functions to create directories; move, copy, or delete files; list directory contents; change file characteristics; or manipulate paths.</a:t>
            </a:r>
          </a:p>
          <a:p>
            <a:pPr>
              <a:spcBef>
                <a:spcPct val="0"/>
              </a:spcBef>
              <a:spcAft>
                <a:spcPct val="30000"/>
              </a:spcAft>
              <a:tabLst>
                <a:tab pos="241000" algn="l"/>
              </a:tabLst>
            </a:pPr>
            <a:r>
              <a:rPr lang="en-US" sz="1100" dirty="0">
                <a:latin typeface="Times" pitchFamily="18" charset="0"/>
              </a:rPr>
              <a:t>Refer to NI Developer Zone for more information about choosing a file format.</a:t>
            </a: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51	 Introduction to LabVIEW Hands-On</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Rot="1" noChangeAspect="1" noChangeArrowheads="1" noTextEdit="1"/>
          </p:cNvSpPr>
          <p:nvPr>
            <p:ph type="sldImg"/>
          </p:nvPr>
        </p:nvSpPr>
        <p:spPr>
          <a:ln/>
        </p:spPr>
      </p:sp>
      <p:sp>
        <p:nvSpPr>
          <p:cNvPr id="4"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52	ni.com</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Rot="1" noChangeAspect="1" noChangeArrowheads="1" noTextEdit="1"/>
          </p:cNvSpPr>
          <p:nvPr>
            <p:ph type="sldImg"/>
          </p:nvPr>
        </p:nvSpPr>
        <p:spPr>
          <a:ln/>
        </p:spPr>
      </p:sp>
      <p:sp>
        <p:nvSpPr>
          <p:cNvPr id="773123" name="Rectangle 3"/>
          <p:cNvSpPr>
            <a:spLocks noGrp="1" noChangeArrowheads="1"/>
          </p:cNvSpPr>
          <p:nvPr>
            <p:ph type="body" idx="1"/>
          </p:nvPr>
        </p:nvSpPr>
        <p:spPr/>
        <p:txBody>
          <a:bodyPr/>
          <a:lstStyle/>
          <a:p>
            <a:pPr>
              <a:tabLst>
                <a:tab pos="237698" algn="l"/>
              </a:tabLst>
            </a:pPr>
            <a:r>
              <a:rPr lang="en-US" sz="1100" dirty="0">
                <a:latin typeface="Times" pitchFamily="18" charset="0"/>
              </a:rPr>
              <a:t>Controls and indicators are front panel items that you can use to interact with your program to provide input and display results. You can access controls and indicators by right-clicking the front panel. </a:t>
            </a:r>
          </a:p>
          <a:p>
            <a:pPr>
              <a:tabLst>
                <a:tab pos="237698" algn="l"/>
              </a:tabLst>
            </a:pPr>
            <a:r>
              <a:rPr lang="en-US" sz="1100" dirty="0">
                <a:latin typeface="Times" pitchFamily="18" charset="0"/>
              </a:rPr>
              <a:t>In addition, you obtain additional controls and indicators when you install toolkits and modules. </a:t>
            </a:r>
          </a:p>
          <a:p>
            <a:pPr>
              <a:tabLst>
                <a:tab pos="237698" algn="l"/>
              </a:tabLst>
            </a:pPr>
            <a:r>
              <a:rPr lang="en-US" sz="1100" dirty="0">
                <a:latin typeface="Times" pitchFamily="18" charset="0"/>
              </a:rPr>
              <a:t>For example, when you install the control design tools, you can use specialized plots, such as Bode and </a:t>
            </a:r>
            <a:r>
              <a:rPr lang="en-US" sz="1100" dirty="0" err="1">
                <a:latin typeface="Times" pitchFamily="18" charset="0"/>
              </a:rPr>
              <a:t>Nyquist</a:t>
            </a:r>
            <a:r>
              <a:rPr lang="en-US" sz="1100" dirty="0">
                <a:latin typeface="Times" pitchFamily="18" charset="0"/>
              </a:rPr>
              <a:t>, plots that are not available by default.</a:t>
            </a: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53	 Introduction to LabVIEW Hands-On</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p:txBody>
          <a:bodyPr/>
          <a:lstStyle/>
          <a:p>
            <a:r>
              <a:rPr lang="en-US" sz="1100" dirty="0">
                <a:latin typeface="Times" pitchFamily="18" charset="0"/>
              </a:rPr>
              <a:t>The waveform chart is a special numeric indicator that displays one or more plots. It is located on the </a:t>
            </a:r>
            <a:r>
              <a:rPr lang="en-US" sz="1100" b="1" dirty="0" err="1">
                <a:latin typeface="Times" pitchFamily="18" charset="0"/>
              </a:rPr>
              <a:t>Controls»Modern»Graph</a:t>
            </a:r>
            <a:r>
              <a:rPr lang="en-US" sz="1100" b="1" dirty="0">
                <a:latin typeface="Times" pitchFamily="18" charset="0"/>
              </a:rPr>
              <a:t> </a:t>
            </a:r>
            <a:r>
              <a:rPr lang="en-US" sz="1100" dirty="0">
                <a:latin typeface="Times" pitchFamily="18" charset="0"/>
              </a:rPr>
              <a:t>palette. Waveform charts can display single or multiple plots. The following front panel shows an example of a </a:t>
            </a:r>
            <a:r>
              <a:rPr lang="en-US" sz="1100" dirty="0" err="1">
                <a:latin typeface="Times" pitchFamily="18" charset="0"/>
              </a:rPr>
              <a:t>multiplot</a:t>
            </a:r>
            <a:r>
              <a:rPr lang="en-US" sz="1100" dirty="0">
                <a:latin typeface="Times" pitchFamily="18" charset="0"/>
              </a:rPr>
              <a:t> waveform chart.</a:t>
            </a:r>
          </a:p>
          <a:p>
            <a:r>
              <a:rPr lang="en-US" sz="1100" dirty="0">
                <a:latin typeface="Times" pitchFamily="18" charset="0"/>
              </a:rPr>
              <a:t>You can change the minimum and maximum values of either the x-axis or y-axis axis by double-clicking on the value with the labeling tool and typing the new value. Similarly, you can change the label of the axis. You can also right-click the plot legend and change the style, shape, and color of the trace that is displayed on the chart.</a:t>
            </a:r>
          </a:p>
          <a:p>
            <a:endParaRPr lang="en-US" sz="1100" dirty="0">
              <a:latin typeface="Times" pitchFamily="18" charset="0"/>
            </a:endParaRP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54	ni.com</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r>
              <a:rPr lang="en-US" sz="1100" dirty="0">
                <a:latin typeface="Times" pitchFamily="18" charset="0"/>
              </a:rPr>
              <a:t>Graphs are very powerful indicators in LabVIEW. You can use these highly customizable tools to concisely display a great deal of information.</a:t>
            </a:r>
          </a:p>
          <a:p>
            <a:r>
              <a:rPr lang="en-US" sz="1100" dirty="0">
                <a:latin typeface="Times" pitchFamily="18" charset="0"/>
              </a:rPr>
              <a:t>With the properties page of the graph, you can display settings for plot types, scale and cursor options, and many other features of the graph. To open the properties page, right-click the graph on the front panel and choose </a:t>
            </a:r>
            <a:r>
              <a:rPr lang="en-US" sz="1100" b="1" dirty="0">
                <a:latin typeface="Times" pitchFamily="18" charset="0"/>
              </a:rPr>
              <a:t>Properties.</a:t>
            </a:r>
          </a:p>
          <a:p>
            <a:r>
              <a:rPr lang="en-US" sz="1100" dirty="0">
                <a:latin typeface="Times" pitchFamily="18" charset="0"/>
              </a:rPr>
              <a:t>You can also create technical-paper-quality graphics with the “export simplified image” function. Right-click the graph and select </a:t>
            </a:r>
            <a:r>
              <a:rPr lang="en-US" sz="1100" b="1" dirty="0">
                <a:latin typeface="Times" pitchFamily="18" charset="0"/>
              </a:rPr>
              <a:t>Data </a:t>
            </a:r>
            <a:r>
              <a:rPr lang="en-US" sz="1100" b="1" dirty="0" err="1">
                <a:latin typeface="Times" pitchFamily="18" charset="0"/>
              </a:rPr>
              <a:t>Operations»Export</a:t>
            </a:r>
            <a:r>
              <a:rPr lang="en-US" sz="1100" b="1" dirty="0">
                <a:latin typeface="Times" pitchFamily="18" charset="0"/>
              </a:rPr>
              <a:t> Simplified Image…</a:t>
            </a:r>
          </a:p>
        </p:txBody>
      </p:sp>
      <p:pic>
        <p:nvPicPr>
          <p:cNvPr id="445445" name="Picture 5"/>
          <p:cNvPicPr>
            <a:picLocks noChangeAspect="1" noChangeArrowheads="1"/>
          </p:cNvPicPr>
          <p:nvPr/>
        </p:nvPicPr>
        <p:blipFill>
          <a:blip r:embed="rId3"/>
          <a:srcRect/>
          <a:stretch>
            <a:fillRect/>
          </a:stretch>
        </p:blipFill>
        <p:spPr bwMode="auto">
          <a:xfrm>
            <a:off x="3780405" y="6337779"/>
            <a:ext cx="2622054" cy="2064916"/>
          </a:xfrm>
          <a:prstGeom prst="rect">
            <a:avLst/>
          </a:prstGeom>
          <a:noFill/>
          <a:ln w="12700" algn="ctr">
            <a:noFill/>
            <a:miter lim="800000"/>
            <a:headEnd/>
            <a:tailEnd/>
          </a:ln>
          <a:effectLst/>
        </p:spPr>
      </p:pic>
      <p:pic>
        <p:nvPicPr>
          <p:cNvPr id="445447" name="Picture 7"/>
          <p:cNvPicPr>
            <a:picLocks noChangeAspect="1" noChangeArrowheads="1"/>
          </p:cNvPicPr>
          <p:nvPr/>
        </p:nvPicPr>
        <p:blipFill>
          <a:blip r:embed="rId4"/>
          <a:srcRect/>
          <a:stretch>
            <a:fillRect/>
          </a:stretch>
        </p:blipFill>
        <p:spPr bwMode="auto">
          <a:xfrm>
            <a:off x="994059" y="6378879"/>
            <a:ext cx="2678478" cy="1749260"/>
          </a:xfrm>
          <a:prstGeom prst="rect">
            <a:avLst/>
          </a:prstGeom>
          <a:noFill/>
          <a:ln w="12700" algn="ctr">
            <a:noFill/>
            <a:miter lim="800000"/>
            <a:headEnd/>
            <a:tailEnd/>
          </a:ln>
          <a:effectLst/>
        </p:spPr>
      </p:pic>
      <p:sp>
        <p:nvSpPr>
          <p:cNvPr id="7"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55	 Introduction to LabVIEW Hands-On</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Rectangle 2"/>
          <p:cNvSpPr>
            <a:spLocks noGrp="1" noRot="1" noChangeAspect="1" noChangeArrowheads="1" noTextEdit="1"/>
          </p:cNvSpPr>
          <p:nvPr>
            <p:ph type="sldImg"/>
          </p:nvPr>
        </p:nvSpPr>
        <p:spPr>
          <a:xfrm>
            <a:off x="984250" y="649288"/>
            <a:ext cx="5507038" cy="4130675"/>
          </a:xfrm>
          <a:ln/>
        </p:spPr>
      </p:sp>
      <p:sp>
        <p:nvSpPr>
          <p:cNvPr id="890883" name="Rectangle 3"/>
          <p:cNvSpPr>
            <a:spLocks noGrp="1" noChangeArrowheads="1"/>
          </p:cNvSpPr>
          <p:nvPr>
            <p:ph type="body" idx="1"/>
          </p:nvPr>
        </p:nvSpPr>
        <p:spPr>
          <a:xfrm>
            <a:off x="896146" y="4935411"/>
            <a:ext cx="5687203" cy="3782939"/>
          </a:xfrm>
        </p:spPr>
        <p:txBody>
          <a:bodyPr/>
          <a:lstStyle/>
          <a:p>
            <a:pPr>
              <a:spcBef>
                <a:spcPct val="0"/>
              </a:spcBef>
            </a:pPr>
            <a:r>
              <a:rPr lang="en-US" sz="1100" dirty="0">
                <a:latin typeface="Times" pitchFamily="18" charset="0"/>
              </a:rPr>
              <a:t>For loops and while loops can index and accumulate arrays at their boundaries. This is known as auto-indexing.</a:t>
            </a:r>
          </a:p>
          <a:p>
            <a:pPr marL="237698" lvl="1" indent="-236048">
              <a:spcBef>
                <a:spcPct val="0"/>
              </a:spcBef>
              <a:buFontTx/>
              <a:buChar char="•"/>
            </a:pPr>
            <a:r>
              <a:rPr lang="en-US" sz="1100" dirty="0">
                <a:latin typeface="Times" pitchFamily="18" charset="0"/>
              </a:rPr>
              <a:t>The indexing point on the boundary is called a tunnel</a:t>
            </a:r>
          </a:p>
          <a:p>
            <a:pPr marL="237698" lvl="1" indent="-236048">
              <a:spcBef>
                <a:spcPct val="0"/>
              </a:spcBef>
              <a:buFontTx/>
              <a:buChar char="•"/>
            </a:pPr>
            <a:r>
              <a:rPr lang="en-US" sz="1100" dirty="0">
                <a:latin typeface="Times" pitchFamily="18" charset="0"/>
              </a:rPr>
              <a:t>The for loop is auto-indexing-enabled by default</a:t>
            </a:r>
          </a:p>
          <a:p>
            <a:pPr marL="237698" lvl="1" indent="-236048">
              <a:spcBef>
                <a:spcPct val="0"/>
              </a:spcBef>
              <a:buFontTx/>
              <a:buChar char="•"/>
            </a:pPr>
            <a:r>
              <a:rPr lang="en-US" sz="1100" dirty="0">
                <a:latin typeface="Times" pitchFamily="18" charset="0"/>
              </a:rPr>
              <a:t>The while loop is auto-indexing-disabled by default</a:t>
            </a:r>
          </a:p>
          <a:p>
            <a:pPr marL="237698" lvl="1" indent="-236048">
              <a:spcBef>
                <a:spcPct val="0"/>
              </a:spcBef>
            </a:pPr>
            <a:endParaRPr lang="en-US" sz="1100" dirty="0">
              <a:latin typeface="Times" pitchFamily="18" charset="0"/>
            </a:endParaRPr>
          </a:p>
          <a:p>
            <a:pPr>
              <a:spcBef>
                <a:spcPct val="0"/>
              </a:spcBef>
            </a:pPr>
            <a:r>
              <a:rPr lang="en-US" sz="1100" dirty="0">
                <a:latin typeface="Times" pitchFamily="18" charset="0"/>
              </a:rPr>
              <a:t>Examples:</a:t>
            </a:r>
          </a:p>
          <a:p>
            <a:pPr marL="237698" lvl="1" indent="-236048">
              <a:spcBef>
                <a:spcPct val="0"/>
              </a:spcBef>
              <a:buFontTx/>
              <a:buChar char="•"/>
            </a:pPr>
            <a:r>
              <a:rPr lang="en-US" sz="1100" dirty="0">
                <a:latin typeface="Times" pitchFamily="18" charset="0"/>
              </a:rPr>
              <a:t>Enable auto-indexing to collect values within the loop and build the array. All values are placed in the array upon exiting the loop.</a:t>
            </a:r>
          </a:p>
          <a:p>
            <a:pPr marL="237698" lvl="1" indent="-236048">
              <a:spcBef>
                <a:spcPct val="0"/>
              </a:spcBef>
              <a:buFontTx/>
              <a:buChar char="•"/>
            </a:pPr>
            <a:r>
              <a:rPr lang="en-US" sz="1100" dirty="0">
                <a:latin typeface="Times" pitchFamily="18" charset="0"/>
              </a:rPr>
              <a:t>Disable auto-indexing if you are interested only in the final value.</a:t>
            </a:r>
          </a:p>
          <a:p>
            <a:endParaRPr lang="en-US" sz="1100" dirty="0">
              <a:latin typeface="Times" pitchFamily="18" charset="0"/>
            </a:endParaRP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56	ni.com</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p:txBody>
          <a:bodyPr/>
          <a:lstStyle/>
          <a:p>
            <a:pPr>
              <a:tabLst>
                <a:tab pos="237698" algn="l"/>
              </a:tabLst>
            </a:pPr>
            <a:r>
              <a:rPr lang="en-US" sz="1100" dirty="0">
                <a:latin typeface="Times" pitchFamily="18" charset="0"/>
              </a:rPr>
              <a:t>To create an array control or indicator as shown, select an array on the </a:t>
            </a:r>
            <a:r>
              <a:rPr lang="en-US" sz="1100" b="1" dirty="0" err="1">
                <a:latin typeface="Times" pitchFamily="18" charset="0"/>
              </a:rPr>
              <a:t>Controls»Modern»Array</a:t>
            </a:r>
            <a:r>
              <a:rPr lang="en-US" sz="1100" b="1" dirty="0">
                <a:latin typeface="Times" pitchFamily="18" charset="0"/>
              </a:rPr>
              <a:t>, Matrix, and Cluster</a:t>
            </a:r>
            <a:r>
              <a:rPr lang="en-US" sz="1100" dirty="0">
                <a:latin typeface="Times" pitchFamily="18" charset="0"/>
              </a:rPr>
              <a:t> palette, place it on the front panel, and drag a control or indicator into the array shell. If you attempt to drag an invalid control or indicator such as an XY graph into the array shell, you are unable to drop the control or indicator in the array shell.</a:t>
            </a:r>
          </a:p>
          <a:p>
            <a:pPr>
              <a:tabLst>
                <a:tab pos="237698" algn="l"/>
              </a:tabLst>
            </a:pPr>
            <a:r>
              <a:rPr lang="en-US" sz="1100" dirty="0">
                <a:latin typeface="Times" pitchFamily="18" charset="0"/>
              </a:rPr>
              <a:t>You must insert an object in the array shell before you use the array on the block diagram. Otherwise, the array terminal appears black with an empty bracket.</a:t>
            </a:r>
          </a:p>
          <a:p>
            <a:pPr>
              <a:tabLst>
                <a:tab pos="237698" algn="l"/>
              </a:tabLst>
            </a:pPr>
            <a:endParaRPr lang="en-US" sz="1100" dirty="0">
              <a:latin typeface="Times" pitchFamily="18" charset="0"/>
            </a:endParaRPr>
          </a:p>
          <a:p>
            <a:pPr>
              <a:tabLst>
                <a:tab pos="237698" algn="l"/>
              </a:tabLst>
            </a:pPr>
            <a:endParaRPr lang="en-US" sz="1100" dirty="0">
              <a:latin typeface="Times" pitchFamily="18" charset="0"/>
            </a:endParaRPr>
          </a:p>
          <a:p>
            <a:pPr>
              <a:tabLst>
                <a:tab pos="237698" algn="l"/>
              </a:tabLst>
            </a:pPr>
            <a:endParaRPr lang="en-US" sz="1100" dirty="0">
              <a:latin typeface="Times" pitchFamily="18" charset="0"/>
            </a:endParaRP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57	 Introduction to LabVIEW Hands-On</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xfrm>
            <a:off x="974144" y="4378082"/>
            <a:ext cx="5366914" cy="4320540"/>
          </a:xfrm>
        </p:spPr>
        <p:txBody>
          <a:bodyPr/>
          <a:lstStyle/>
          <a:p>
            <a:pPr>
              <a:spcBef>
                <a:spcPct val="0"/>
              </a:spcBef>
            </a:pPr>
            <a:r>
              <a:rPr lang="en-US" dirty="0">
                <a:latin typeface="Times" pitchFamily="18" charset="0"/>
              </a:rPr>
              <a:t>To add dimensions to an array one at a time, right-click the index display and select </a:t>
            </a:r>
            <a:r>
              <a:rPr lang="en-US" b="1" dirty="0">
                <a:latin typeface="Times" pitchFamily="18" charset="0"/>
              </a:rPr>
              <a:t>Add Dimension </a:t>
            </a:r>
            <a:r>
              <a:rPr lang="en-US" dirty="0">
                <a:latin typeface="Times" pitchFamily="18" charset="0"/>
              </a:rPr>
              <a:t>from the shortcut menu. You also can use the Positioning tool to resize the index display until you have as many dimensions as you want.</a:t>
            </a:r>
          </a:p>
          <a:p>
            <a:pPr>
              <a:spcBef>
                <a:spcPct val="0"/>
              </a:spcBef>
            </a:pPr>
            <a:endParaRPr lang="en-US" dirty="0">
              <a:latin typeface="Times" pitchFamily="18" charset="0"/>
            </a:endParaRPr>
          </a:p>
          <a:p>
            <a:pPr>
              <a:spcBef>
                <a:spcPct val="0"/>
              </a:spcBef>
            </a:pPr>
            <a:r>
              <a:rPr lang="en-US" b="1" dirty="0">
                <a:latin typeface="Times" pitchFamily="18" charset="0"/>
              </a:rPr>
              <a:t>1D Array Viewing a Single Element:</a:t>
            </a:r>
          </a:p>
          <a:p>
            <a:pPr>
              <a:spcBef>
                <a:spcPct val="0"/>
              </a:spcBef>
            </a:pPr>
            <a:endParaRPr lang="en-US" b="1" dirty="0">
              <a:latin typeface="Times" pitchFamily="18" charset="0"/>
            </a:endParaRPr>
          </a:p>
          <a:p>
            <a:pPr>
              <a:spcBef>
                <a:spcPct val="0"/>
              </a:spcBef>
            </a:pPr>
            <a:endParaRPr lang="en-US" b="1" dirty="0">
              <a:latin typeface="Times" pitchFamily="18" charset="0"/>
            </a:endParaRPr>
          </a:p>
          <a:p>
            <a:pPr>
              <a:spcBef>
                <a:spcPct val="0"/>
              </a:spcBef>
            </a:pPr>
            <a:endParaRPr lang="en-US" b="1" dirty="0">
              <a:latin typeface="Times" pitchFamily="18" charset="0"/>
            </a:endParaRPr>
          </a:p>
          <a:p>
            <a:pPr>
              <a:spcBef>
                <a:spcPct val="0"/>
              </a:spcBef>
            </a:pPr>
            <a:r>
              <a:rPr lang="en-US" b="1" dirty="0">
                <a:latin typeface="Times" pitchFamily="18" charset="0"/>
              </a:rPr>
              <a:t>1D Array Viewing Multiple Elements:</a:t>
            </a:r>
          </a:p>
          <a:p>
            <a:pPr>
              <a:spcBef>
                <a:spcPct val="0"/>
              </a:spcBef>
            </a:pPr>
            <a:endParaRPr lang="en-US" b="1" dirty="0">
              <a:latin typeface="Times" pitchFamily="18" charset="0"/>
            </a:endParaRPr>
          </a:p>
          <a:p>
            <a:pPr>
              <a:spcBef>
                <a:spcPct val="0"/>
              </a:spcBef>
            </a:pPr>
            <a:endParaRPr lang="en-US" b="1" dirty="0">
              <a:latin typeface="Times" pitchFamily="18" charset="0"/>
            </a:endParaRPr>
          </a:p>
          <a:p>
            <a:pPr>
              <a:spcBef>
                <a:spcPct val="0"/>
              </a:spcBef>
            </a:pPr>
            <a:endParaRPr lang="en-US" b="1" dirty="0">
              <a:latin typeface="Times" pitchFamily="18" charset="0"/>
            </a:endParaRPr>
          </a:p>
          <a:p>
            <a:pPr>
              <a:spcBef>
                <a:spcPct val="0"/>
              </a:spcBef>
            </a:pPr>
            <a:r>
              <a:rPr lang="en-US" b="1" dirty="0">
                <a:latin typeface="Times" pitchFamily="18" charset="0"/>
              </a:rPr>
              <a:t>2D Array Viewing a Single Element:</a:t>
            </a:r>
          </a:p>
          <a:p>
            <a:pPr>
              <a:spcBef>
                <a:spcPct val="0"/>
              </a:spcBef>
            </a:pPr>
            <a:endParaRPr lang="en-US" b="1" dirty="0">
              <a:latin typeface="Times" pitchFamily="18" charset="0"/>
            </a:endParaRPr>
          </a:p>
          <a:p>
            <a:pPr>
              <a:spcBef>
                <a:spcPct val="0"/>
              </a:spcBef>
            </a:pPr>
            <a:endParaRPr lang="en-US" b="1" dirty="0">
              <a:latin typeface="Times" pitchFamily="18" charset="0"/>
            </a:endParaRPr>
          </a:p>
          <a:p>
            <a:pPr>
              <a:spcBef>
                <a:spcPct val="0"/>
              </a:spcBef>
            </a:pPr>
            <a:endParaRPr lang="en-US" b="1" dirty="0">
              <a:latin typeface="Times" pitchFamily="18" charset="0"/>
            </a:endParaRPr>
          </a:p>
          <a:p>
            <a:pPr>
              <a:spcBef>
                <a:spcPct val="0"/>
              </a:spcBef>
            </a:pPr>
            <a:endParaRPr lang="en-US" b="1" dirty="0">
              <a:latin typeface="Times" pitchFamily="18" charset="0"/>
            </a:endParaRPr>
          </a:p>
          <a:p>
            <a:pPr>
              <a:spcBef>
                <a:spcPct val="0"/>
              </a:spcBef>
            </a:pPr>
            <a:r>
              <a:rPr lang="en-US" b="1" dirty="0">
                <a:latin typeface="Times" pitchFamily="18" charset="0"/>
              </a:rPr>
              <a:t>2D Array Viewing Multiple Elements:</a:t>
            </a:r>
          </a:p>
          <a:p>
            <a:pPr>
              <a:spcBef>
                <a:spcPct val="0"/>
              </a:spcBef>
            </a:pPr>
            <a:endParaRPr lang="en-US" b="1" dirty="0">
              <a:latin typeface="Times" pitchFamily="18" charset="0"/>
            </a:endParaRPr>
          </a:p>
        </p:txBody>
      </p:sp>
      <p:pic>
        <p:nvPicPr>
          <p:cNvPr id="422916" name="Picture 4"/>
          <p:cNvPicPr>
            <a:picLocks noChangeAspect="1" noChangeArrowheads="1"/>
          </p:cNvPicPr>
          <p:nvPr/>
        </p:nvPicPr>
        <p:blipFill>
          <a:blip r:embed="rId3"/>
          <a:srcRect/>
          <a:stretch>
            <a:fillRect/>
          </a:stretch>
        </p:blipFill>
        <p:spPr bwMode="auto">
          <a:xfrm>
            <a:off x="1890204" y="5423692"/>
            <a:ext cx="884528" cy="399501"/>
          </a:xfrm>
          <a:prstGeom prst="rect">
            <a:avLst/>
          </a:prstGeom>
          <a:noFill/>
          <a:ln w="12700" algn="ctr">
            <a:noFill/>
            <a:miter lim="800000"/>
            <a:headEnd/>
            <a:tailEnd/>
          </a:ln>
          <a:effectLst/>
        </p:spPr>
      </p:pic>
      <p:pic>
        <p:nvPicPr>
          <p:cNvPr id="422917" name="Picture 5"/>
          <p:cNvPicPr>
            <a:picLocks noChangeAspect="1" noChangeArrowheads="1"/>
          </p:cNvPicPr>
          <p:nvPr/>
        </p:nvPicPr>
        <p:blipFill>
          <a:blip r:embed="rId4"/>
          <a:srcRect/>
          <a:stretch>
            <a:fillRect/>
          </a:stretch>
        </p:blipFill>
        <p:spPr bwMode="auto">
          <a:xfrm>
            <a:off x="1905000" y="6134100"/>
            <a:ext cx="3186294" cy="453755"/>
          </a:xfrm>
          <a:prstGeom prst="rect">
            <a:avLst/>
          </a:prstGeom>
          <a:noFill/>
          <a:ln w="12700" algn="ctr">
            <a:noFill/>
            <a:miter lim="800000"/>
            <a:headEnd/>
            <a:tailEnd/>
          </a:ln>
          <a:effectLst/>
        </p:spPr>
      </p:pic>
      <p:pic>
        <p:nvPicPr>
          <p:cNvPr id="422918" name="Picture 6"/>
          <p:cNvPicPr>
            <a:picLocks noChangeAspect="1" noChangeArrowheads="1"/>
          </p:cNvPicPr>
          <p:nvPr/>
        </p:nvPicPr>
        <p:blipFill>
          <a:blip r:embed="rId5"/>
          <a:srcRect/>
          <a:stretch>
            <a:fillRect/>
          </a:stretch>
        </p:blipFill>
        <p:spPr bwMode="auto">
          <a:xfrm>
            <a:off x="1905000" y="6858000"/>
            <a:ext cx="1104900" cy="624622"/>
          </a:xfrm>
          <a:prstGeom prst="rect">
            <a:avLst/>
          </a:prstGeom>
          <a:noFill/>
          <a:ln w="12700" algn="ctr">
            <a:noFill/>
            <a:miter lim="800000"/>
            <a:headEnd/>
            <a:tailEnd/>
          </a:ln>
          <a:effectLst/>
        </p:spPr>
      </p:pic>
      <p:pic>
        <p:nvPicPr>
          <p:cNvPr id="422919" name="Picture 7"/>
          <p:cNvPicPr>
            <a:picLocks noChangeAspect="1" noChangeArrowheads="1"/>
          </p:cNvPicPr>
          <p:nvPr/>
        </p:nvPicPr>
        <p:blipFill>
          <a:blip r:embed="rId6"/>
          <a:srcRect/>
          <a:stretch>
            <a:fillRect/>
          </a:stretch>
        </p:blipFill>
        <p:spPr bwMode="auto">
          <a:xfrm>
            <a:off x="1866900" y="7810500"/>
            <a:ext cx="3677514" cy="981492"/>
          </a:xfrm>
          <a:prstGeom prst="rect">
            <a:avLst/>
          </a:prstGeom>
          <a:noFill/>
          <a:ln w="12700" algn="ctr">
            <a:noFill/>
            <a:miter lim="800000"/>
            <a:headEnd/>
            <a:tailEnd/>
          </a:ln>
          <a:effectLst/>
        </p:spPr>
      </p:pic>
      <p:sp>
        <p:nvSpPr>
          <p:cNvPr id="9"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58	ni.com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Rectangle 2"/>
          <p:cNvSpPr>
            <a:spLocks noGrp="1" noRot="1" noChangeAspect="1" noChangeArrowheads="1" noTextEdit="1"/>
          </p:cNvSpPr>
          <p:nvPr>
            <p:ph type="sldImg"/>
          </p:nvPr>
        </p:nvSpPr>
        <p:spPr>
          <a:xfrm>
            <a:off x="1258888" y="720725"/>
            <a:ext cx="4800600" cy="3600450"/>
          </a:xfrm>
          <a:ln/>
        </p:spPr>
      </p:sp>
      <p:sp>
        <p:nvSpPr>
          <p:cNvPr id="862211" name="Rectangle 3"/>
          <p:cNvSpPr>
            <a:spLocks noGrp="1" noChangeArrowheads="1"/>
          </p:cNvSpPr>
          <p:nvPr>
            <p:ph type="body" idx="1"/>
          </p:nvPr>
        </p:nvSpPr>
        <p:spPr/>
        <p:txBody>
          <a:bodyPr/>
          <a:lstStyle/>
          <a:p>
            <a:r>
              <a:rPr lang="en-US" sz="1100" b="1" dirty="0">
                <a:solidFill>
                  <a:srgbClr val="000000"/>
                </a:solidFill>
                <a:latin typeface="Times" pitchFamily="18" charset="0"/>
              </a:rPr>
              <a:t>Integrated Hardware Platforms</a:t>
            </a:r>
          </a:p>
          <a:p>
            <a:r>
              <a:rPr lang="en-US" sz="1100" dirty="0">
                <a:solidFill>
                  <a:srgbClr val="000000"/>
                </a:solidFill>
                <a:latin typeface="Times" pitchFamily="18" charset="0"/>
              </a:rPr>
              <a:t>A virtual instrument consists of an industry-standard computer or workstation equipped with powerful application software, cost-effective hardware such as plug-in boards, and driver software, which together perform the functions of traditional instruments. </a:t>
            </a:r>
          </a:p>
          <a:p>
            <a:r>
              <a:rPr lang="en-US" sz="1100" dirty="0">
                <a:solidFill>
                  <a:srgbClr val="000000"/>
                </a:solidFill>
                <a:latin typeface="Times" pitchFamily="18" charset="0"/>
              </a:rPr>
              <a:t>Virtual instruments represent a fundamental shift from traditional hardware-centered instrumentation systems to software-centered systems that exploit the computing power, productivity, display, and connectivity capabilities of popular desktop computers and workstations. </a:t>
            </a:r>
          </a:p>
          <a:p>
            <a:r>
              <a:rPr lang="en-US" sz="1100" dirty="0">
                <a:solidFill>
                  <a:srgbClr val="000000"/>
                </a:solidFill>
                <a:latin typeface="Times" pitchFamily="18" charset="0"/>
              </a:rPr>
              <a:t>Although the PC and integrated circuit technology have experienced significant advances in the last two decades, software truly offers the flexibility to build on this powerful hardware foundation to create virtual instruments, providing better ways to innovate and significantly reduce cost. With virtual instruments, engineers and scientists build measurement and automation systems that suit their needs exactly (user-defined) instead of being limited by traditional fixed-function instruments (vendor-defined).</a:t>
            </a:r>
            <a:endParaRPr lang="en-US" sz="1100" dirty="0">
              <a:latin typeface="Times" pitchFamily="18" charset="0"/>
            </a:endParaRPr>
          </a:p>
          <a:p>
            <a:endParaRPr lang="en-US" sz="1100" dirty="0">
              <a:latin typeface="Times" pitchFamily="18" charset="0"/>
            </a:endParaRPr>
          </a:p>
          <a:p>
            <a:endParaRPr lang="en-US" sz="1100" dirty="0">
              <a:latin typeface="Times" pitchFamily="18" charset="0"/>
            </a:endParaRPr>
          </a:p>
          <a:p>
            <a:endParaRPr lang="en-US" sz="1100" dirty="0">
              <a:latin typeface="Times" pitchFamily="18" charset="0"/>
            </a:endParaRPr>
          </a:p>
          <a:p>
            <a:endParaRPr lang="en-US" sz="1100" dirty="0">
              <a:latin typeface="Times" pitchFamily="18" charset="0"/>
            </a:endParaRPr>
          </a:p>
        </p:txBody>
      </p:sp>
      <p:sp>
        <p:nvSpPr>
          <p:cNvPr id="862213" name="Text Box 5"/>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6	ni.com</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Rot="1" noChangeAspect="1" noChangeArrowheads="1" noTextEdit="1"/>
          </p:cNvSpPr>
          <p:nvPr>
            <p:ph type="sldImg"/>
          </p:nvPr>
        </p:nvSpPr>
        <p:spPr>
          <a:ln/>
        </p:spPr>
      </p:sp>
      <p:sp>
        <p:nvSpPr>
          <p:cNvPr id="656387" name="Rectangle 3"/>
          <p:cNvSpPr>
            <a:spLocks noGrp="1" noChangeArrowheads="1"/>
          </p:cNvSpPr>
          <p:nvPr>
            <p:ph type="body" idx="1"/>
          </p:nvPr>
        </p:nvSpPr>
        <p:spPr>
          <a:xfrm>
            <a:off x="974144" y="4409319"/>
            <a:ext cx="5366914" cy="3008595"/>
          </a:xfrm>
        </p:spPr>
        <p:txBody>
          <a:bodyPr/>
          <a:lstStyle/>
          <a:p>
            <a:pPr>
              <a:spcBef>
                <a:spcPct val="0"/>
              </a:spcBef>
              <a:tabLst>
                <a:tab pos="237698" algn="l"/>
              </a:tabLst>
            </a:pPr>
            <a:r>
              <a:rPr lang="en-US" sz="1100" b="1" dirty="0">
                <a:latin typeface="Times" pitchFamily="18" charset="0"/>
              </a:rPr>
              <a:t>Time Delay</a:t>
            </a:r>
          </a:p>
          <a:p>
            <a:pPr>
              <a:spcBef>
                <a:spcPct val="0"/>
              </a:spcBef>
              <a:tabLst>
                <a:tab pos="237698" algn="l"/>
              </a:tabLst>
            </a:pPr>
            <a:r>
              <a:rPr lang="en-US" sz="1100" dirty="0">
                <a:latin typeface="Times" pitchFamily="18" charset="0"/>
              </a:rPr>
              <a:t>The Time Delay Express VI delays execution by a specified number of seconds. Following the rules of dataflow programming, the while loop does not iterate until all tasks inside of it are complete, thus delaying each iteration of the loop.</a:t>
            </a:r>
            <a:endParaRPr lang="en-US" sz="1100" b="1" dirty="0">
              <a:latin typeface="Times" pitchFamily="18" charset="0"/>
            </a:endParaRPr>
          </a:p>
          <a:p>
            <a:pPr>
              <a:spcBef>
                <a:spcPct val="0"/>
              </a:spcBef>
              <a:tabLst>
                <a:tab pos="237698" algn="l"/>
              </a:tabLst>
            </a:pPr>
            <a:r>
              <a:rPr lang="en-US" sz="1100" b="1" dirty="0">
                <a:latin typeface="Times" pitchFamily="18" charset="0"/>
              </a:rPr>
              <a:t>Timed Loops</a:t>
            </a:r>
          </a:p>
          <a:p>
            <a:pPr>
              <a:spcBef>
                <a:spcPct val="0"/>
              </a:spcBef>
              <a:tabLst>
                <a:tab pos="237698" algn="l"/>
              </a:tabLst>
            </a:pPr>
            <a:r>
              <a:rPr lang="en-US" sz="1100" dirty="0">
                <a:latin typeface="Times" pitchFamily="18" charset="0"/>
              </a:rPr>
              <a:t>Executes each iteration of the loop at the period you specify. Use the timed loop when you want to develop VIs with </a:t>
            </a:r>
            <a:r>
              <a:rPr lang="en-US" sz="1100" dirty="0" err="1">
                <a:latin typeface="Times" pitchFamily="18" charset="0"/>
              </a:rPr>
              <a:t>multirate</a:t>
            </a:r>
            <a:r>
              <a:rPr lang="en-US" sz="1100" dirty="0">
                <a:latin typeface="Times" pitchFamily="18" charset="0"/>
              </a:rPr>
              <a:t> timing capabilities, precise timing, feedback on loop execution, timing characteristics that change dynamically, or several levels of execution priority.</a:t>
            </a:r>
          </a:p>
          <a:p>
            <a:pPr>
              <a:spcBef>
                <a:spcPct val="0"/>
              </a:spcBef>
              <a:tabLst>
                <a:tab pos="237698" algn="l"/>
              </a:tabLst>
            </a:pPr>
            <a:r>
              <a:rPr lang="en-US" sz="1100" dirty="0">
                <a:latin typeface="Times" pitchFamily="18" charset="0"/>
              </a:rPr>
              <a:t>Double-click the Input Node or right-click the Input Node and select </a:t>
            </a:r>
            <a:r>
              <a:rPr lang="en-US" sz="1100" b="1" dirty="0">
                <a:latin typeface="Times" pitchFamily="18" charset="0"/>
              </a:rPr>
              <a:t>Configure Timed Loop</a:t>
            </a:r>
            <a:r>
              <a:rPr lang="en-US" sz="1100" dirty="0">
                <a:latin typeface="Times" pitchFamily="18" charset="0"/>
              </a:rPr>
              <a:t> from the shortcut menu to display the Loop Configuration dialog box, where you can configure the timed loop. The values you enter in the </a:t>
            </a:r>
            <a:r>
              <a:rPr lang="en-US" sz="1100" b="1" dirty="0">
                <a:latin typeface="Times" pitchFamily="18" charset="0"/>
              </a:rPr>
              <a:t>Loop Configuration</a:t>
            </a:r>
            <a:r>
              <a:rPr lang="en-US" sz="1100" dirty="0">
                <a:latin typeface="Times" pitchFamily="18" charset="0"/>
              </a:rPr>
              <a:t> dialog box appear as options in the Input Node.</a:t>
            </a:r>
          </a:p>
        </p:txBody>
      </p:sp>
      <p:pic>
        <p:nvPicPr>
          <p:cNvPr id="656388" name="Picture 4"/>
          <p:cNvPicPr>
            <a:picLocks noChangeAspect="1" noChangeArrowheads="1"/>
          </p:cNvPicPr>
          <p:nvPr/>
        </p:nvPicPr>
        <p:blipFill>
          <a:blip r:embed="rId3"/>
          <a:srcRect/>
          <a:stretch>
            <a:fillRect/>
          </a:stretch>
        </p:blipFill>
        <p:spPr bwMode="auto">
          <a:xfrm>
            <a:off x="854658" y="7220629"/>
            <a:ext cx="353479" cy="351825"/>
          </a:xfrm>
          <a:prstGeom prst="rect">
            <a:avLst/>
          </a:prstGeom>
          <a:noFill/>
          <a:ln w="12700" algn="ctr">
            <a:noFill/>
            <a:miter lim="800000"/>
            <a:headEnd/>
            <a:tailEnd/>
          </a:ln>
          <a:effectLst/>
        </p:spPr>
      </p:pic>
      <p:sp>
        <p:nvSpPr>
          <p:cNvPr id="656390" name="Rectangle 6"/>
          <p:cNvSpPr>
            <a:spLocks noChangeArrowheads="1"/>
          </p:cNvSpPr>
          <p:nvPr/>
        </p:nvSpPr>
        <p:spPr bwMode="auto">
          <a:xfrm>
            <a:off x="1238008" y="7141714"/>
            <a:ext cx="5069859" cy="1921885"/>
          </a:xfrm>
          <a:prstGeom prst="rect">
            <a:avLst/>
          </a:prstGeom>
          <a:noFill/>
          <a:ln w="9525">
            <a:noFill/>
            <a:miter lim="800000"/>
            <a:headEnd/>
            <a:tailEnd/>
          </a:ln>
          <a:effectLst/>
        </p:spPr>
        <p:txBody>
          <a:bodyPr lIns="96632" tIns="48316" rIns="96632" bIns="48316"/>
          <a:lstStyle/>
          <a:p>
            <a:pPr algn="l" eaLnBrk="1" hangingPunct="1"/>
            <a:r>
              <a:rPr lang="en-US" sz="1100" dirty="0">
                <a:latin typeface="Times" pitchFamily="18" charset="0"/>
              </a:rPr>
              <a:t>Wait Until Next ms Multiple</a:t>
            </a:r>
          </a:p>
          <a:p>
            <a:pPr algn="l" eaLnBrk="1" hangingPunct="1"/>
            <a:r>
              <a:rPr lang="en-US" sz="1100" b="0" dirty="0">
                <a:latin typeface="Times" pitchFamily="18" charset="0"/>
              </a:rPr>
              <a:t>This function waits until the value of the millisecond timer becomes a multiple of the specified </a:t>
            </a:r>
            <a:r>
              <a:rPr lang="en-US" sz="1100" dirty="0">
                <a:latin typeface="Times" pitchFamily="18" charset="0"/>
              </a:rPr>
              <a:t>millisecond multiple </a:t>
            </a:r>
            <a:r>
              <a:rPr lang="en-US" sz="1100" b="0" dirty="0">
                <a:latin typeface="Times" pitchFamily="18" charset="0"/>
              </a:rPr>
              <a:t>to help you synchronize activities. You can call this function in a loop to control the loop execution rate. However, it is possible that the first loop period might be short. This function makes asynchronous system calls, but the nodes themselves function synchronously. Therefore, it does not complete execution until the specified time has elapsed. This function can be found at </a:t>
            </a:r>
            <a:r>
              <a:rPr lang="en-US" sz="1100" dirty="0" err="1">
                <a:latin typeface="Times" pitchFamily="18" charset="0"/>
              </a:rPr>
              <a:t>Functions»Programming»Timing»Wait</a:t>
            </a:r>
            <a:r>
              <a:rPr lang="en-US" sz="1100" dirty="0">
                <a:latin typeface="Times" pitchFamily="18" charset="0"/>
              </a:rPr>
              <a:t> Until Next ms Multiple</a:t>
            </a:r>
          </a:p>
          <a:p>
            <a:pPr algn="l" eaLnBrk="1" hangingPunct="1">
              <a:spcBef>
                <a:spcPct val="30000"/>
              </a:spcBef>
            </a:pPr>
            <a:endParaRPr lang="en-US" sz="1100" dirty="0">
              <a:latin typeface="Times" pitchFamily="18" charset="0"/>
            </a:endParaRPr>
          </a:p>
        </p:txBody>
      </p:sp>
      <p:sp>
        <p:nvSpPr>
          <p:cNvPr id="7"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59	 Introduction to LabVIEW Hands-On</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2"/>
          <p:cNvSpPr>
            <a:spLocks noGrp="1" noRot="1" noChangeAspect="1" noChangeArrowheads="1" noTextEdit="1"/>
          </p:cNvSpPr>
          <p:nvPr>
            <p:ph type="sldImg"/>
          </p:nvPr>
        </p:nvSpPr>
        <p:spPr>
          <a:ln/>
        </p:spPr>
      </p:sp>
      <p:sp>
        <p:nvSpPr>
          <p:cNvPr id="642051" name="Rectangle 3"/>
          <p:cNvSpPr>
            <a:spLocks noGrp="1" noChangeArrowheads="1"/>
          </p:cNvSpPr>
          <p:nvPr>
            <p:ph type="body" idx="1"/>
          </p:nvPr>
        </p:nvSpPr>
        <p:spPr>
          <a:xfrm>
            <a:off x="1199839" y="4560570"/>
            <a:ext cx="4877353" cy="4320540"/>
          </a:xfrm>
        </p:spPr>
        <p:txBody>
          <a:bodyPr/>
          <a:lstStyle/>
          <a:p>
            <a:r>
              <a:rPr lang="en-US" sz="1100" dirty="0">
                <a:latin typeface="Times" pitchFamily="18" charset="0"/>
              </a:rPr>
              <a:t>Properties are all the qualities of a front panel object. With properties, you can set or read such characteristics as foreground and background color, data formatting and precision, visibility, descriptive text, size and location on the front panel, and so on.</a:t>
            </a: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60	ni.com</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Rectangle 2"/>
          <p:cNvSpPr>
            <a:spLocks noGrp="1" noChangeArrowheads="1"/>
          </p:cNvSpPr>
          <p:nvPr>
            <p:ph type="body" idx="1"/>
          </p:nvPr>
        </p:nvSpPr>
        <p:spPr>
          <a:xfrm>
            <a:off x="974144" y="614871"/>
            <a:ext cx="5366914" cy="8397762"/>
          </a:xfrm>
        </p:spPr>
        <p:txBody>
          <a:bodyPr/>
          <a:lstStyle/>
          <a:p>
            <a:pPr marL="237698" indent="-237698"/>
            <a:r>
              <a:rPr lang="en-US" sz="1100" b="1" dirty="0">
                <a:latin typeface="Times" pitchFamily="18" charset="0"/>
              </a:rPr>
              <a:t>Exercise 3.1 – Manual Analysis (Tracks A, B, and C)</a:t>
            </a:r>
          </a:p>
          <a:p>
            <a:pPr marL="237698" indent="-237698"/>
            <a:endParaRPr lang="en-US" sz="1100" dirty="0">
              <a:latin typeface="Times" pitchFamily="18" charset="0"/>
            </a:endParaRPr>
          </a:p>
          <a:p>
            <a:pPr marL="237698" indent="-237698">
              <a:spcBef>
                <a:spcPct val="0"/>
              </a:spcBef>
            </a:pPr>
            <a:r>
              <a:rPr lang="en-US" sz="1100" dirty="0">
                <a:latin typeface="Times" pitchFamily="18" charset="0"/>
              </a:rPr>
              <a:t>Create a VI that displays simulated data on a waveform graph and measures the </a:t>
            </a:r>
          </a:p>
          <a:p>
            <a:pPr marL="237698" indent="-237698">
              <a:spcBef>
                <a:spcPct val="0"/>
              </a:spcBef>
            </a:pPr>
            <a:r>
              <a:rPr lang="en-US" sz="1100" dirty="0">
                <a:latin typeface="Times" pitchFamily="18" charset="0"/>
              </a:rPr>
              <a:t>frequency and amplitude of that data. Use cursors on the graph to verify the </a:t>
            </a:r>
          </a:p>
          <a:p>
            <a:pPr marL="237698" indent="-237698">
              <a:spcBef>
                <a:spcPct val="0"/>
              </a:spcBef>
            </a:pPr>
            <a:r>
              <a:rPr lang="en-US" sz="1100" dirty="0">
                <a:latin typeface="Times" pitchFamily="18" charset="0"/>
              </a:rPr>
              <a:t>frequency and amplitude measurements. </a:t>
            </a:r>
          </a:p>
          <a:p>
            <a:pPr marL="237698" indent="-237698">
              <a:buFontTx/>
              <a:buAutoNum type="arabicPeriod"/>
            </a:pPr>
            <a:r>
              <a:rPr lang="en-US" sz="1100" dirty="0">
                <a:latin typeface="Times" pitchFamily="18" charset="0"/>
              </a:rPr>
              <a:t>Open Exercise 3.1 – Simulated.vi. </a:t>
            </a:r>
          </a:p>
          <a:p>
            <a:pPr marL="237698" indent="-237698">
              <a:buFontTx/>
              <a:buAutoNum type="arabicPeriod"/>
            </a:pPr>
            <a:r>
              <a:rPr lang="en-US" sz="1100" dirty="0">
                <a:latin typeface="Times" pitchFamily="18" charset="0"/>
              </a:rPr>
              <a:t>Save the VI as “Exercise 4.1 – Manual Analysis.vi.”</a:t>
            </a:r>
          </a:p>
          <a:p>
            <a:pPr marL="237698" indent="-237698">
              <a:buFontTx/>
              <a:buAutoNum type="arabicPeriod"/>
            </a:pPr>
            <a:r>
              <a:rPr lang="en-US" sz="1100" dirty="0">
                <a:latin typeface="Times" pitchFamily="18" charset="0"/>
              </a:rPr>
              <a:t>Go to the block diagram and remove the while loop. Right-click the edge of the loop and choose </a:t>
            </a:r>
            <a:r>
              <a:rPr lang="en-US" sz="1100" b="1" dirty="0">
                <a:latin typeface="Times" pitchFamily="18" charset="0"/>
              </a:rPr>
              <a:t>Remove While Loop</a:t>
            </a:r>
            <a:r>
              <a:rPr lang="en-US" sz="1100" dirty="0">
                <a:latin typeface="Times" pitchFamily="18" charset="0"/>
              </a:rPr>
              <a:t> so that the code inside the loop does not get deleted.</a:t>
            </a:r>
          </a:p>
          <a:p>
            <a:pPr marL="237698" indent="-237698">
              <a:buFontTx/>
              <a:buAutoNum type="arabicPeriod"/>
            </a:pPr>
            <a:r>
              <a:rPr lang="en-US" sz="1100" dirty="0">
                <a:latin typeface="Times" pitchFamily="18" charset="0"/>
              </a:rPr>
              <a:t>Delete the stop control.</a:t>
            </a:r>
          </a:p>
          <a:p>
            <a:pPr marL="237698" indent="-237698">
              <a:buFontTx/>
              <a:buAutoNum type="arabicPeriod"/>
            </a:pPr>
            <a:r>
              <a:rPr lang="en-US" sz="1100" dirty="0">
                <a:latin typeface="Times" pitchFamily="18" charset="0"/>
              </a:rPr>
              <a:t>On the front panel, replace the waveform chart with a waveform graph. Right-click the chart and select </a:t>
            </a:r>
            <a:r>
              <a:rPr lang="en-US" sz="1100" b="1" dirty="0" err="1">
                <a:latin typeface="Times" pitchFamily="18" charset="0"/>
              </a:rPr>
              <a:t>Replace»</a:t>
            </a:r>
            <a:r>
              <a:rPr lang="en-US" sz="1100" b="1" dirty="0" err="1">
                <a:latin typeface="Times" pitchFamily="18" charset="0"/>
                <a:cs typeface="Times New Roman" pitchFamily="18" charset="0"/>
              </a:rPr>
              <a:t>Modern»Graph»Waveform</a:t>
            </a:r>
            <a:r>
              <a:rPr lang="en-US" sz="1100" b="1" dirty="0">
                <a:latin typeface="Times" pitchFamily="18" charset="0"/>
                <a:cs typeface="Times New Roman" pitchFamily="18" charset="0"/>
              </a:rPr>
              <a:t> Graph</a:t>
            </a:r>
            <a:r>
              <a:rPr lang="en-US" sz="1100" dirty="0">
                <a:latin typeface="Times" pitchFamily="18" charset="0"/>
                <a:cs typeface="Times New Roman" pitchFamily="18" charset="0"/>
              </a:rPr>
              <a:t>.</a:t>
            </a:r>
          </a:p>
          <a:p>
            <a:pPr marL="237698" indent="-237698">
              <a:buFontTx/>
              <a:buAutoNum type="arabicPeriod"/>
            </a:pPr>
            <a:r>
              <a:rPr lang="en-US" sz="1100" dirty="0">
                <a:latin typeface="Times" pitchFamily="18" charset="0"/>
                <a:cs typeface="Times New Roman" pitchFamily="18" charset="0"/>
              </a:rPr>
              <a:t>Make the cursor legend viewable on the graph. Right-click on the graph and select </a:t>
            </a:r>
            <a:r>
              <a:rPr lang="en-US" sz="1100" b="1" dirty="0">
                <a:latin typeface="Times" pitchFamily="18" charset="0"/>
                <a:cs typeface="Times New Roman" pitchFamily="18" charset="0"/>
              </a:rPr>
              <a:t>Visible </a:t>
            </a:r>
            <a:r>
              <a:rPr lang="en-US" sz="1100" b="1" dirty="0" err="1">
                <a:latin typeface="Times" pitchFamily="18" charset="0"/>
                <a:cs typeface="Times New Roman" pitchFamily="18" charset="0"/>
              </a:rPr>
              <a:t>Items</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Cursor</a:t>
            </a:r>
            <a:r>
              <a:rPr lang="en-US" sz="1100" b="1" dirty="0">
                <a:latin typeface="Times" pitchFamily="18" charset="0"/>
                <a:cs typeface="Times New Roman" pitchFamily="18" charset="0"/>
              </a:rPr>
              <a:t> Legend</a:t>
            </a:r>
            <a:r>
              <a:rPr lang="en-US" sz="1100" dirty="0">
                <a:latin typeface="Times" pitchFamily="18" charset="0"/>
                <a:cs typeface="Times New Roman" pitchFamily="18" charset="0"/>
              </a:rPr>
              <a:t>.</a:t>
            </a:r>
            <a:r>
              <a:rPr lang="en-US" sz="1100" b="1" dirty="0">
                <a:latin typeface="Times" pitchFamily="18" charset="0"/>
                <a:cs typeface="Times New Roman" pitchFamily="18" charset="0"/>
              </a:rPr>
              <a:t> </a:t>
            </a:r>
            <a:endParaRPr lang="en-US" sz="1100" dirty="0">
              <a:latin typeface="Times" pitchFamily="18" charset="0"/>
              <a:cs typeface="Times New Roman" pitchFamily="18" charset="0"/>
            </a:endParaRPr>
          </a:p>
          <a:p>
            <a:pPr marL="237698" indent="-237698">
              <a:buFontTx/>
              <a:buAutoNum type="arabicPeriod"/>
            </a:pPr>
            <a:r>
              <a:rPr lang="en-US" sz="1100" dirty="0">
                <a:latin typeface="Times" pitchFamily="18" charset="0"/>
                <a:cs typeface="Times New Roman" pitchFamily="18" charset="0"/>
              </a:rPr>
              <a:t>Change the maximum value of the “Frequency In” dial to 100. Double-click on the maximum value and type “100” once the text is highlighted.</a:t>
            </a:r>
          </a:p>
          <a:p>
            <a:pPr marL="237698" indent="-237698">
              <a:buFontTx/>
              <a:buAutoNum type="arabicPeriod"/>
            </a:pPr>
            <a:r>
              <a:rPr lang="en-US" sz="1100" dirty="0">
                <a:latin typeface="Times" pitchFamily="18" charset="0"/>
                <a:cs typeface="Times New Roman" pitchFamily="18" charset="0"/>
              </a:rPr>
              <a:t>Set a default value for the “Frequency In” dial by setting the dial to the value you would like, right-clicking the dial, and selecting </a:t>
            </a:r>
            <a:r>
              <a:rPr lang="en-US" sz="1100" b="1" dirty="0">
                <a:latin typeface="Times" pitchFamily="18" charset="0"/>
                <a:cs typeface="Times New Roman" pitchFamily="18" charset="0"/>
              </a:rPr>
              <a:t>Data </a:t>
            </a:r>
            <a:r>
              <a:rPr lang="en-US" sz="1100" b="1" dirty="0" err="1">
                <a:latin typeface="Times" pitchFamily="18" charset="0"/>
                <a:cs typeface="Times New Roman" pitchFamily="18" charset="0"/>
              </a:rPr>
              <a:t>Operations»Make</a:t>
            </a:r>
            <a:r>
              <a:rPr lang="en-US" sz="1100" b="1" dirty="0">
                <a:latin typeface="Times" pitchFamily="18" charset="0"/>
                <a:cs typeface="Times New Roman" pitchFamily="18" charset="0"/>
              </a:rPr>
              <a:t> Current Value Default</a:t>
            </a:r>
            <a:r>
              <a:rPr lang="en-US" sz="1100" dirty="0">
                <a:latin typeface="Times" pitchFamily="18" charset="0"/>
                <a:cs typeface="Times New Roman" pitchFamily="18" charset="0"/>
              </a:rPr>
              <a:t>.</a:t>
            </a:r>
          </a:p>
          <a:p>
            <a:pPr marL="237698" indent="-237698">
              <a:buFontTx/>
              <a:buAutoNum type="arabicPeriod"/>
            </a:pPr>
            <a:r>
              <a:rPr lang="en-US" sz="1100" dirty="0">
                <a:latin typeface="Times" pitchFamily="18" charset="0"/>
                <a:cs typeface="Times New Roman" pitchFamily="18" charset="0"/>
              </a:rPr>
              <a:t>Run the VI and observe the signal on the waveform graph. If you cannot see the signal, you may need to turn on auto-scaling for the x-axis. Right-click on the graph and select </a:t>
            </a:r>
            <a:r>
              <a:rPr lang="en-US" sz="1100" b="1" dirty="0">
                <a:latin typeface="Times" pitchFamily="18" charset="0"/>
              </a:rPr>
              <a:t>X </a:t>
            </a:r>
            <a:r>
              <a:rPr lang="en-US" sz="1100" b="1" dirty="0" err="1">
                <a:latin typeface="Times" pitchFamily="18" charset="0"/>
              </a:rPr>
              <a:t>Scale»</a:t>
            </a:r>
            <a:r>
              <a:rPr lang="en-US" sz="1100" b="1" dirty="0" err="1">
                <a:latin typeface="Times" pitchFamily="18" charset="0"/>
                <a:cs typeface="Times New Roman" pitchFamily="18" charset="0"/>
              </a:rPr>
              <a:t>AutoScale</a:t>
            </a:r>
            <a:r>
              <a:rPr lang="en-US" sz="1100" b="1" dirty="0">
                <a:latin typeface="Times" pitchFamily="18" charset="0"/>
                <a:cs typeface="Times New Roman" pitchFamily="18" charset="0"/>
              </a:rPr>
              <a:t> X</a:t>
            </a:r>
            <a:r>
              <a:rPr lang="en-US" sz="1100" dirty="0">
                <a:latin typeface="Times" pitchFamily="18" charset="0"/>
                <a:cs typeface="Times New Roman" pitchFamily="18" charset="0"/>
              </a:rPr>
              <a:t>. </a:t>
            </a:r>
          </a:p>
          <a:p>
            <a:pPr marL="237698" indent="-237698">
              <a:buFontTx/>
              <a:buAutoNum type="arabicPeriod"/>
            </a:pPr>
            <a:r>
              <a:rPr lang="en-US" sz="1100" dirty="0">
                <a:latin typeface="Times" pitchFamily="18" charset="0"/>
                <a:cs typeface="Times New Roman" pitchFamily="18" charset="0"/>
              </a:rPr>
              <a:t>Change the frequency of the signal. Run the VI again so you can see a few periods on the graph. </a:t>
            </a:r>
          </a:p>
          <a:p>
            <a:pPr marL="237698" indent="-237698">
              <a:buFontTx/>
              <a:buAutoNum type="arabicPeriod"/>
            </a:pPr>
            <a:r>
              <a:rPr lang="en-US" sz="1100" dirty="0">
                <a:latin typeface="Times" pitchFamily="18" charset="0"/>
                <a:cs typeface="Times New Roman" pitchFamily="18" charset="0"/>
              </a:rPr>
              <a:t>Manually measure the frequency and amplitude of the signal on the graph using cursors. Right-click on the graph and select </a:t>
            </a:r>
            <a:r>
              <a:rPr lang="en-US" sz="1100" b="1" dirty="0">
                <a:latin typeface="Times" pitchFamily="18" charset="0"/>
                <a:cs typeface="Times New Roman" pitchFamily="18" charset="0"/>
              </a:rPr>
              <a:t>Visible Items</a:t>
            </a:r>
            <a:r>
              <a:rPr lang="en-US" sz="1100" b="1" dirty="0">
                <a:latin typeface="Times" pitchFamily="18" charset="0"/>
              </a:rPr>
              <a:t> »Cursor Legend </a:t>
            </a:r>
            <a:r>
              <a:rPr lang="en-US" sz="1100" dirty="0">
                <a:latin typeface="Times" pitchFamily="18" charset="0"/>
              </a:rPr>
              <a:t>to show the cursor legend.  To add a cursor on the graph</a:t>
            </a:r>
            <a:r>
              <a:rPr lang="en-US" sz="1100" dirty="0">
                <a:latin typeface="Times" pitchFamily="18" charset="0"/>
                <a:cs typeface="Times New Roman" pitchFamily="18" charset="0"/>
              </a:rPr>
              <a:t>, right-click on the cursor pane and choose </a:t>
            </a:r>
            <a:r>
              <a:rPr lang="en-US" sz="1100" b="1" dirty="0">
                <a:latin typeface="Times" pitchFamily="18" charset="0"/>
                <a:cs typeface="Times New Roman" pitchFamily="18" charset="0"/>
              </a:rPr>
              <a:t>Create </a:t>
            </a:r>
            <a:r>
              <a:rPr lang="en-US" sz="1100" b="1" dirty="0" err="1">
                <a:latin typeface="Times" pitchFamily="18" charset="0"/>
                <a:cs typeface="Times New Roman" pitchFamily="18" charset="0"/>
              </a:rPr>
              <a:t>Cursor</a:t>
            </a:r>
            <a:r>
              <a:rPr lang="en-US" sz="1100" b="1" dirty="0" err="1">
                <a:latin typeface="Times" pitchFamily="18" charset="0"/>
              </a:rPr>
              <a:t>»Free</a:t>
            </a:r>
            <a:r>
              <a:rPr lang="en-US" sz="1100" b="1" dirty="0">
                <a:latin typeface="Times" pitchFamily="18" charset="0"/>
              </a:rPr>
              <a:t>.  </a:t>
            </a:r>
            <a:r>
              <a:rPr lang="en-US" sz="1100" dirty="0">
                <a:latin typeface="Times" pitchFamily="18" charset="0"/>
              </a:rPr>
              <a:t>O</a:t>
            </a:r>
            <a:r>
              <a:rPr lang="en-US" sz="1100" dirty="0">
                <a:latin typeface="Times" pitchFamily="18" charset="0"/>
                <a:cs typeface="Times New Roman" pitchFamily="18" charset="0"/>
              </a:rPr>
              <a:t>nce the cursors are displayed, you can drag them around on the graph and their coordinates appear in the cursor legend. </a:t>
            </a:r>
            <a:br>
              <a:rPr lang="en-US" sz="1100" dirty="0">
                <a:latin typeface="Times" pitchFamily="18" charset="0"/>
                <a:cs typeface="Times New Roman" pitchFamily="18" charset="0"/>
              </a:rPr>
            </a:br>
            <a:br>
              <a:rPr lang="en-US" sz="1100" dirty="0">
                <a:latin typeface="Times" pitchFamily="18" charset="0"/>
                <a:cs typeface="Times New Roman" pitchFamily="18" charset="0"/>
              </a:rPr>
            </a:br>
            <a:br>
              <a:rPr lang="en-US" sz="1100" dirty="0">
                <a:latin typeface="Times" pitchFamily="18" charset="0"/>
                <a:cs typeface="Times New Roman" pitchFamily="18" charset="0"/>
              </a:rPr>
            </a:br>
            <a:br>
              <a:rPr lang="en-US" sz="1100" dirty="0">
                <a:latin typeface="Times" pitchFamily="18" charset="0"/>
                <a:cs typeface="Times New Roman" pitchFamily="18" charset="0"/>
              </a:rPr>
            </a:br>
            <a:br>
              <a:rPr lang="en-US" sz="1100" dirty="0">
                <a:latin typeface="Times" pitchFamily="18" charset="0"/>
                <a:cs typeface="Times New Roman" pitchFamily="18" charset="0"/>
              </a:rPr>
            </a:br>
            <a:endParaRPr lang="en-US" sz="1100" b="1" dirty="0">
              <a:latin typeface="Times" pitchFamily="18" charset="0"/>
              <a:cs typeface="Times New Roman" pitchFamily="18" charset="0"/>
            </a:endParaRPr>
          </a:p>
          <a:p>
            <a:pPr marL="237698" indent="-237698">
              <a:buFontTx/>
              <a:buAutoNum type="arabicPeriod"/>
            </a:pPr>
            <a:endParaRPr lang="en-US" sz="1100" b="1" dirty="0">
              <a:latin typeface="Times" pitchFamily="18" charset="0"/>
              <a:cs typeface="Times New Roman" pitchFamily="18" charset="0"/>
            </a:endParaRPr>
          </a:p>
          <a:p>
            <a:pPr marL="237698" indent="-237698">
              <a:buFontTx/>
              <a:buAutoNum type="arabicPeriod"/>
            </a:pPr>
            <a:r>
              <a:rPr lang="en-US" sz="1100" dirty="0">
                <a:latin typeface="Times" pitchFamily="18" charset="0"/>
                <a:cs typeface="Times New Roman" pitchFamily="18" charset="0"/>
              </a:rPr>
              <a:t>Remember that the frequency of a signal is the reciprocal of its period (f = 1/T). Does your measurement match the frequency and amplitude indicators from the Tone Measurements VI?</a:t>
            </a:r>
          </a:p>
          <a:p>
            <a:pPr marL="237698" indent="-237698">
              <a:buFontTx/>
              <a:buAutoNum type="arabicPeriod"/>
            </a:pPr>
            <a:r>
              <a:rPr lang="en-US" sz="1100" dirty="0">
                <a:latin typeface="Times" pitchFamily="18" charset="0"/>
                <a:cs typeface="Times New Roman" pitchFamily="18" charset="0"/>
              </a:rPr>
              <a:t>Save your VI and close it.</a:t>
            </a:r>
          </a:p>
          <a:p>
            <a:pPr marL="237698" indent="-237698">
              <a:spcBef>
                <a:spcPct val="50000"/>
              </a:spcBef>
            </a:pPr>
            <a:r>
              <a:rPr lang="en-US" sz="1100" b="1" dirty="0">
                <a:latin typeface="Times" pitchFamily="18" charset="0"/>
              </a:rPr>
              <a:t>Note</a:t>
            </a:r>
            <a:r>
              <a:rPr lang="en-US" sz="1100" dirty="0">
                <a:latin typeface="Times" pitchFamily="18" charset="0"/>
              </a:rPr>
              <a:t>: The solution to this exercise is printed in the back of this manual.</a:t>
            </a:r>
            <a:endParaRPr lang="en-US" sz="1100" dirty="0">
              <a:latin typeface="Times" pitchFamily="18" charset="0"/>
              <a:cs typeface="Times New Roman" pitchFamily="18" charset="0"/>
            </a:endParaRPr>
          </a:p>
          <a:p>
            <a:pPr marL="237698" indent="-237698"/>
            <a:endParaRPr lang="en-US" sz="1100" dirty="0">
              <a:latin typeface="Times" pitchFamily="18" charset="0"/>
              <a:cs typeface="Times New Roman" pitchFamily="18" charset="0"/>
            </a:endParaRPr>
          </a:p>
        </p:txBody>
      </p:sp>
      <p:pic>
        <p:nvPicPr>
          <p:cNvPr id="827395" name="Picture 3"/>
          <p:cNvPicPr>
            <a:picLocks noChangeAspect="1" noChangeArrowheads="1"/>
          </p:cNvPicPr>
          <p:nvPr/>
        </p:nvPicPr>
        <p:blipFill>
          <a:blip r:embed="rId3"/>
          <a:stretch>
            <a:fillRect/>
          </a:stretch>
        </p:blipFill>
        <p:spPr bwMode="auto">
          <a:xfrm>
            <a:off x="2286000" y="6210300"/>
            <a:ext cx="2400715" cy="906024"/>
          </a:xfrm>
          <a:prstGeom prst="rect">
            <a:avLst/>
          </a:prstGeom>
          <a:noFill/>
        </p:spPr>
      </p:pic>
      <p:sp>
        <p:nvSpPr>
          <p:cNvPr id="827396" name="Rectangle 4"/>
          <p:cNvSpPr>
            <a:spLocks noChangeArrowheads="1"/>
          </p:cNvSpPr>
          <p:nvPr/>
        </p:nvSpPr>
        <p:spPr bwMode="auto">
          <a:xfrm>
            <a:off x="2942344" y="8563811"/>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grpSp>
        <p:nvGrpSpPr>
          <p:cNvPr id="827398" name="Group 6"/>
          <p:cNvGrpSpPr>
            <a:grpSpLocks/>
          </p:cNvGrpSpPr>
          <p:nvPr/>
        </p:nvGrpSpPr>
        <p:grpSpPr bwMode="auto">
          <a:xfrm>
            <a:off x="467987" y="384706"/>
            <a:ext cx="4072482" cy="5606180"/>
            <a:chOff x="199" y="73"/>
            <a:chExt cx="2565" cy="3532"/>
          </a:xfrm>
        </p:grpSpPr>
        <p:sp>
          <p:nvSpPr>
            <p:cNvPr id="827399" name="Line 7"/>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827400" name="Line 8"/>
            <p:cNvSpPr>
              <a:spLocks noChangeShapeType="1"/>
            </p:cNvSpPr>
            <p:nvPr/>
          </p:nvSpPr>
          <p:spPr bwMode="auto">
            <a:xfrm>
              <a:off x="272" y="145"/>
              <a:ext cx="0" cy="3460"/>
            </a:xfrm>
            <a:prstGeom prst="line">
              <a:avLst/>
            </a:prstGeom>
            <a:noFill/>
            <a:ln w="38100">
              <a:solidFill>
                <a:schemeClr val="tx1"/>
              </a:solidFill>
              <a:round/>
              <a:headEnd/>
              <a:tailEnd/>
            </a:ln>
            <a:effectLst/>
          </p:spPr>
          <p:txBody>
            <a:bodyPr/>
            <a:lstStyle/>
            <a:p>
              <a:endParaRPr lang="en-US"/>
            </a:p>
          </p:txBody>
        </p:sp>
        <p:sp>
          <p:nvSpPr>
            <p:cNvPr id="827401" name="Rectangle 9"/>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827402" name="Picture 10"/>
            <p:cNvPicPr>
              <a:picLocks noChangeAspect="1" noChangeArrowheads="1"/>
            </p:cNvPicPr>
            <p:nvPr/>
          </p:nvPicPr>
          <p:blipFill>
            <a:blip r:embed="rId4"/>
            <a:srcRect/>
            <a:stretch>
              <a:fillRect/>
            </a:stretch>
          </p:blipFill>
          <p:spPr bwMode="auto">
            <a:xfrm>
              <a:off x="217" y="103"/>
              <a:ext cx="285" cy="266"/>
            </a:xfrm>
            <a:prstGeom prst="rect">
              <a:avLst/>
            </a:prstGeom>
            <a:noFill/>
            <a:ln w="12700" algn="ctr">
              <a:noFill/>
              <a:miter lim="800000"/>
              <a:headEnd/>
              <a:tailEnd/>
            </a:ln>
            <a:effectLst/>
          </p:spPr>
        </p:pic>
      </p:grpSp>
      <p:sp>
        <p:nvSpPr>
          <p:cNvPr id="11"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61	 Introduction to LabVIEW Hands-On</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a:xfrm>
            <a:off x="831424" y="4560570"/>
            <a:ext cx="5775158" cy="4320540"/>
          </a:xfrm>
          <a:noFill/>
          <a:ln/>
        </p:spPr>
        <p:txBody>
          <a:bodyPr/>
          <a:lstStyle/>
          <a:p>
            <a:pPr eaLnBrk="1" hangingPunct="1">
              <a:lnSpc>
                <a:spcPct val="90000"/>
              </a:lnSpc>
              <a:spcBef>
                <a:spcPct val="0"/>
              </a:spcBef>
            </a:pPr>
            <a:r>
              <a:rPr lang="en-US" sz="1100" b="1" dirty="0">
                <a:latin typeface="Times" pitchFamily="18" charset="0"/>
              </a:rPr>
              <a:t>Overview</a:t>
            </a:r>
          </a:p>
          <a:p>
            <a:pPr eaLnBrk="1" hangingPunct="1">
              <a:lnSpc>
                <a:spcPct val="90000"/>
              </a:lnSpc>
              <a:spcBef>
                <a:spcPct val="0"/>
              </a:spcBef>
            </a:pPr>
            <a:r>
              <a:rPr lang="en-US" sz="1100" dirty="0">
                <a:latin typeface="Times" pitchFamily="18" charset="0"/>
              </a:rPr>
              <a:t>With the release of LabVIEW 8.6, you have new freedom to choose the most effective syntax for technical computing, whether you are developing algorithms, exploring DSP concepts, or analyzing results. You can instrument your scripts and develop algorithms on the block diagram by interacting with popular third-party math tools such as The </a:t>
            </a:r>
            <a:r>
              <a:rPr lang="en-US" sz="1100" dirty="0" err="1">
                <a:latin typeface="Times" pitchFamily="18" charset="0"/>
              </a:rPr>
              <a:t>MathWorks</a:t>
            </a:r>
            <a:r>
              <a:rPr lang="en-US" sz="1100" dirty="0">
                <a:latin typeface="Times" pitchFamily="18" charset="0"/>
              </a:rPr>
              <a:t>, Inc. MATLAB® software, Wolfram </a:t>
            </a:r>
            <a:r>
              <a:rPr lang="en-US" sz="1100" dirty="0" err="1">
                <a:latin typeface="Times" pitchFamily="18" charset="0"/>
              </a:rPr>
              <a:t>Mathematica</a:t>
            </a:r>
            <a:r>
              <a:rPr lang="en-US" sz="1100" dirty="0">
                <a:latin typeface="Times" pitchFamily="18" charset="0"/>
              </a:rPr>
              <a:t>, </a:t>
            </a:r>
            <a:r>
              <a:rPr lang="en-US" sz="1100" dirty="0" err="1">
                <a:latin typeface="Times" pitchFamily="18" charset="0"/>
              </a:rPr>
              <a:t>Maplesoft</a:t>
            </a:r>
            <a:r>
              <a:rPr lang="en-US" sz="1100" dirty="0">
                <a:latin typeface="Times" pitchFamily="18" charset="0"/>
              </a:rPr>
              <a:t> Maple, </a:t>
            </a:r>
            <a:r>
              <a:rPr lang="en-US" sz="1100" dirty="0" err="1">
                <a:latin typeface="Times" pitchFamily="18" charset="0"/>
              </a:rPr>
              <a:t>MathSoft</a:t>
            </a:r>
            <a:r>
              <a:rPr lang="en-US" sz="1100" dirty="0">
                <a:latin typeface="Times" pitchFamily="18" charset="0"/>
              </a:rPr>
              <a:t> </a:t>
            </a:r>
            <a:r>
              <a:rPr lang="en-US" sz="1100" dirty="0" err="1">
                <a:latin typeface="Times" pitchFamily="18" charset="0"/>
              </a:rPr>
              <a:t>Mathcad</a:t>
            </a:r>
            <a:r>
              <a:rPr lang="en-US" sz="1100" dirty="0">
                <a:latin typeface="Times" pitchFamily="18" charset="0"/>
              </a:rPr>
              <a:t>, ITT IDL, and NI </a:t>
            </a:r>
            <a:r>
              <a:rPr lang="en-US" sz="1100" dirty="0" err="1">
                <a:latin typeface="Times" pitchFamily="18" charset="0"/>
              </a:rPr>
              <a:t>Xmath</a:t>
            </a:r>
            <a:r>
              <a:rPr lang="en-US" sz="1100" dirty="0">
                <a:latin typeface="Times" pitchFamily="18" charset="0"/>
              </a:rPr>
              <a:t>. You can use of these math tools with LabVIEW is achieved in a variety of ways depending on the vendor as listed below:</a:t>
            </a:r>
          </a:p>
          <a:p>
            <a:pPr eaLnBrk="1" hangingPunct="1">
              <a:lnSpc>
                <a:spcPct val="90000"/>
              </a:lnSpc>
              <a:spcBef>
                <a:spcPct val="0"/>
              </a:spcBef>
            </a:pPr>
            <a:endParaRPr lang="en-US" sz="1100" b="1" dirty="0">
              <a:latin typeface="Times" pitchFamily="18" charset="0"/>
            </a:endParaRPr>
          </a:p>
          <a:p>
            <a:pPr eaLnBrk="1" hangingPunct="1">
              <a:lnSpc>
                <a:spcPct val="90000"/>
              </a:lnSpc>
              <a:spcBef>
                <a:spcPct val="0"/>
              </a:spcBef>
            </a:pPr>
            <a:r>
              <a:rPr lang="en-US" sz="1100" b="1" dirty="0">
                <a:latin typeface="Times" pitchFamily="18" charset="0"/>
              </a:rPr>
              <a:t>Native LabVIEW textual math node:</a:t>
            </a:r>
            <a:endParaRPr lang="en-US" sz="1100" dirty="0">
              <a:latin typeface="Times" pitchFamily="18" charset="0"/>
            </a:endParaRPr>
          </a:p>
          <a:p>
            <a:pPr eaLnBrk="1" hangingPunct="1">
              <a:lnSpc>
                <a:spcPct val="90000"/>
              </a:lnSpc>
              <a:spcBef>
                <a:spcPct val="0"/>
              </a:spcBef>
            </a:pPr>
            <a:r>
              <a:rPr lang="en-US" sz="1100" dirty="0">
                <a:latin typeface="Times" pitchFamily="18" charset="0"/>
              </a:rPr>
              <a:t>LabVIEW </a:t>
            </a:r>
            <a:r>
              <a:rPr lang="en-US" sz="1100" dirty="0" err="1">
                <a:latin typeface="Times" pitchFamily="18" charset="0"/>
              </a:rPr>
              <a:t>MathScript</a:t>
            </a:r>
            <a:r>
              <a:rPr lang="en-US" sz="1100" dirty="0">
                <a:latin typeface="Times" pitchFamily="18" charset="0"/>
              </a:rPr>
              <a:t> Node, Formula Node</a:t>
            </a:r>
          </a:p>
          <a:p>
            <a:pPr eaLnBrk="1" hangingPunct="1">
              <a:lnSpc>
                <a:spcPct val="90000"/>
              </a:lnSpc>
              <a:spcBef>
                <a:spcPct val="0"/>
              </a:spcBef>
            </a:pPr>
            <a:endParaRPr lang="en-US" sz="1100" b="1" dirty="0">
              <a:latin typeface="Times" pitchFamily="18" charset="0"/>
            </a:endParaRPr>
          </a:p>
          <a:p>
            <a:pPr eaLnBrk="1" hangingPunct="1">
              <a:lnSpc>
                <a:spcPct val="90000"/>
              </a:lnSpc>
              <a:spcBef>
                <a:spcPct val="0"/>
              </a:spcBef>
            </a:pPr>
            <a:r>
              <a:rPr lang="en-US" sz="1100" b="1" dirty="0">
                <a:latin typeface="Times" pitchFamily="18" charset="0"/>
              </a:rPr>
              <a:t>Communication with vendor software through LabVIEW node:</a:t>
            </a:r>
          </a:p>
          <a:p>
            <a:pPr eaLnBrk="1" hangingPunct="1">
              <a:lnSpc>
                <a:spcPct val="90000"/>
              </a:lnSpc>
              <a:spcBef>
                <a:spcPct val="0"/>
              </a:spcBef>
            </a:pPr>
            <a:r>
              <a:rPr lang="en-US" sz="1100" dirty="0" err="1">
                <a:latin typeface="Times" pitchFamily="18" charset="0"/>
              </a:rPr>
              <a:t>Xmath</a:t>
            </a:r>
            <a:r>
              <a:rPr lang="en-US" sz="1100" dirty="0">
                <a:latin typeface="Times" pitchFamily="18" charset="0"/>
              </a:rPr>
              <a:t> node, MATLAB script Node, Maple* Node, IDL* Node</a:t>
            </a:r>
          </a:p>
          <a:p>
            <a:pPr>
              <a:lnSpc>
                <a:spcPct val="90000"/>
              </a:lnSpc>
              <a:spcBef>
                <a:spcPct val="0"/>
              </a:spcBef>
            </a:pPr>
            <a:endParaRPr lang="en-US" sz="1100" b="1" dirty="0">
              <a:latin typeface="Times" pitchFamily="18" charset="0"/>
            </a:endParaRPr>
          </a:p>
          <a:p>
            <a:pPr>
              <a:lnSpc>
                <a:spcPct val="90000"/>
              </a:lnSpc>
              <a:spcBef>
                <a:spcPct val="0"/>
              </a:spcBef>
            </a:pPr>
            <a:r>
              <a:rPr lang="en-US" sz="1100" b="1" dirty="0">
                <a:latin typeface="Times" pitchFamily="18" charset="0"/>
              </a:rPr>
              <a:t>Communication with vendor software through VI Server:</a:t>
            </a:r>
            <a:r>
              <a:rPr lang="en-US" sz="1100" dirty="0">
                <a:latin typeface="Times" pitchFamily="18" charset="0"/>
              </a:rPr>
              <a:t> 	</a:t>
            </a:r>
          </a:p>
          <a:p>
            <a:pPr>
              <a:lnSpc>
                <a:spcPct val="90000"/>
              </a:lnSpc>
              <a:spcBef>
                <a:spcPct val="0"/>
              </a:spcBef>
            </a:pPr>
            <a:r>
              <a:rPr lang="en-US" sz="1100" dirty="0" err="1">
                <a:latin typeface="Times" pitchFamily="18" charset="0"/>
              </a:rPr>
              <a:t>Mathematica</a:t>
            </a:r>
            <a:r>
              <a:rPr lang="en-US" sz="1100" dirty="0">
                <a:latin typeface="Times" pitchFamily="18" charset="0"/>
              </a:rPr>
              <a:t>* VIs, </a:t>
            </a:r>
            <a:r>
              <a:rPr lang="en-US" sz="1100" dirty="0" err="1">
                <a:latin typeface="Times" pitchFamily="18" charset="0"/>
              </a:rPr>
              <a:t>Mathcad</a:t>
            </a:r>
            <a:r>
              <a:rPr lang="en-US" sz="1100" dirty="0">
                <a:latin typeface="Times" pitchFamily="18" charset="0"/>
              </a:rPr>
              <a:t>* VIs </a:t>
            </a:r>
          </a:p>
          <a:p>
            <a:pPr eaLnBrk="1" hangingPunct="1">
              <a:lnSpc>
                <a:spcPct val="90000"/>
              </a:lnSpc>
              <a:spcBef>
                <a:spcPct val="0"/>
              </a:spcBef>
            </a:pPr>
            <a:endParaRPr lang="en-US" sz="1100" dirty="0">
              <a:latin typeface="Times" pitchFamily="18" charset="0"/>
            </a:endParaRPr>
          </a:p>
          <a:p>
            <a:pPr eaLnBrk="1" hangingPunct="1">
              <a:lnSpc>
                <a:spcPct val="90000"/>
              </a:lnSpc>
              <a:spcBef>
                <a:spcPct val="0"/>
              </a:spcBef>
            </a:pPr>
            <a:r>
              <a:rPr lang="en-US" sz="1100" dirty="0">
                <a:latin typeface="Times" pitchFamily="18" charset="0"/>
              </a:rPr>
              <a:t>In LabVIEW, you can combine the intuitive LabVIEW graphical dataflow programming with LabVIEW </a:t>
            </a:r>
            <a:r>
              <a:rPr lang="en-US" sz="1100" dirty="0" err="1">
                <a:latin typeface="Times" pitchFamily="18" charset="0"/>
              </a:rPr>
              <a:t>MathScript</a:t>
            </a:r>
            <a:r>
              <a:rPr lang="en-US" sz="1100" dirty="0">
                <a:latin typeface="Times" pitchFamily="18" charset="0"/>
              </a:rPr>
              <a:t>, a math-oriented textual programming language that is generally compatible with popular .m file script language.</a:t>
            </a:r>
          </a:p>
          <a:p>
            <a:pPr eaLnBrk="1" hangingPunct="1">
              <a:lnSpc>
                <a:spcPct val="90000"/>
              </a:lnSpc>
              <a:spcBef>
                <a:spcPct val="0"/>
              </a:spcBef>
            </a:pPr>
            <a:r>
              <a:rPr lang="en-US" dirty="0">
                <a:latin typeface="Times" pitchFamily="18" charset="0"/>
              </a:rPr>
              <a:t> 	</a:t>
            </a:r>
          </a:p>
          <a:p>
            <a:pPr algn="r" eaLnBrk="1" hangingPunct="1">
              <a:lnSpc>
                <a:spcPct val="90000"/>
              </a:lnSpc>
              <a:spcBef>
                <a:spcPct val="0"/>
              </a:spcBef>
            </a:pPr>
            <a:br>
              <a:rPr lang="en-US" sz="900" dirty="0">
                <a:latin typeface="Times" pitchFamily="18" charset="0"/>
              </a:rPr>
            </a:br>
            <a:br>
              <a:rPr lang="en-US" sz="900" dirty="0">
                <a:latin typeface="Times" pitchFamily="18" charset="0"/>
              </a:rPr>
            </a:br>
            <a:br>
              <a:rPr lang="en-US" sz="900" dirty="0">
                <a:latin typeface="Times" pitchFamily="18" charset="0"/>
              </a:rPr>
            </a:br>
            <a:r>
              <a:rPr lang="en-US" sz="900" dirty="0">
                <a:latin typeface="Times" pitchFamily="18" charset="0"/>
              </a:rPr>
              <a:t>*LabVIEW toolkit specific to the math tool must be installed.</a:t>
            </a:r>
          </a:p>
        </p:txBody>
      </p:sp>
      <p:pic>
        <p:nvPicPr>
          <p:cNvPr id="193540" name="Picture 4"/>
          <p:cNvPicPr>
            <a:picLocks noChangeAspect="1" noChangeArrowheads="1"/>
          </p:cNvPicPr>
          <p:nvPr/>
        </p:nvPicPr>
        <p:blipFill>
          <a:blip r:embed="rId3"/>
          <a:srcRect/>
          <a:stretch>
            <a:fillRect/>
          </a:stretch>
        </p:blipFill>
        <p:spPr bwMode="auto">
          <a:xfrm>
            <a:off x="4838700" y="6629400"/>
            <a:ext cx="1726999" cy="533400"/>
          </a:xfrm>
          <a:prstGeom prst="rect">
            <a:avLst/>
          </a:prstGeom>
          <a:noFill/>
          <a:ln w="12700" algn="ctr">
            <a:noFill/>
            <a:miter lim="800000"/>
            <a:headEnd/>
            <a:tailEnd/>
          </a:ln>
        </p:spPr>
      </p:pic>
      <p:sp>
        <p:nvSpPr>
          <p:cNvPr id="7"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62	ni.com</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a:xfrm>
            <a:off x="1158351" y="4407675"/>
            <a:ext cx="4998499" cy="4637839"/>
          </a:xfrm>
          <a:noFill/>
          <a:ln/>
        </p:spPr>
        <p:txBody>
          <a:bodyPr/>
          <a:lstStyle/>
          <a:p>
            <a:pPr eaLnBrk="1" hangingPunct="1">
              <a:spcBef>
                <a:spcPct val="0"/>
              </a:spcBef>
            </a:pPr>
            <a:r>
              <a:rPr lang="en-US" sz="1100" dirty="0">
                <a:latin typeface="Times" pitchFamily="18" charset="0"/>
              </a:rPr>
              <a:t>The LabVIEW </a:t>
            </a:r>
            <a:r>
              <a:rPr lang="en-US" sz="1100" dirty="0" err="1">
                <a:latin typeface="Times" pitchFamily="18" charset="0"/>
              </a:rPr>
              <a:t>MathScript</a:t>
            </a:r>
            <a:r>
              <a:rPr lang="en-US" sz="1100" dirty="0">
                <a:latin typeface="Times" pitchFamily="18" charset="0"/>
              </a:rPr>
              <a:t> Node enhances LabVIEW by adding a native text-based language for mathematical algorithm implementation in the graphical programming environment. You can open and use the .m file scripts you’ve written and saved from the LabVIEW </a:t>
            </a:r>
            <a:r>
              <a:rPr lang="en-US" sz="1100" dirty="0" err="1">
                <a:latin typeface="Times" pitchFamily="18" charset="0"/>
              </a:rPr>
              <a:t>MathScript</a:t>
            </a:r>
            <a:r>
              <a:rPr lang="en-US" sz="1100" dirty="0">
                <a:latin typeface="Times" pitchFamily="18" charset="0"/>
              </a:rPr>
              <a:t> window in the LabVIEW </a:t>
            </a:r>
            <a:r>
              <a:rPr lang="en-US" sz="1100" dirty="0" err="1">
                <a:latin typeface="Times" pitchFamily="18" charset="0"/>
              </a:rPr>
              <a:t>MathScript</a:t>
            </a:r>
            <a:r>
              <a:rPr lang="en-US" sz="1100" dirty="0">
                <a:latin typeface="Times" pitchFamily="18" charset="0"/>
              </a:rPr>
              <a:t> Node. The .m file scripts you created in other math software generally run as well. With LabVIEW </a:t>
            </a:r>
            <a:r>
              <a:rPr lang="en-US" sz="1100" dirty="0" err="1">
                <a:latin typeface="Times" pitchFamily="18" charset="0"/>
              </a:rPr>
              <a:t>MathScript</a:t>
            </a:r>
            <a:r>
              <a:rPr lang="en-US" sz="1100" dirty="0">
                <a:latin typeface="Times" pitchFamily="18" charset="0"/>
              </a:rPr>
              <a:t> you can pick the syntax you are most comfortable with to solve the problem. You can instrument equations with the LabVIEW </a:t>
            </a:r>
            <a:r>
              <a:rPr lang="en-US" sz="1100" dirty="0" err="1">
                <a:latin typeface="Times" pitchFamily="18" charset="0"/>
              </a:rPr>
              <a:t>MathScript</a:t>
            </a:r>
            <a:r>
              <a:rPr lang="en-US" sz="1100" dirty="0">
                <a:latin typeface="Times" pitchFamily="18" charset="0"/>
              </a:rPr>
              <a:t> Node for parameter exploration, simulation, or deployment in a final application. </a:t>
            </a:r>
          </a:p>
          <a:p>
            <a:pPr eaLnBrk="1" hangingPunct="1">
              <a:spcBef>
                <a:spcPct val="0"/>
              </a:spcBef>
            </a:pPr>
            <a:endParaRPr lang="en-US" sz="1100" b="1" dirty="0">
              <a:latin typeface="Times" pitchFamily="18" charset="0"/>
            </a:endParaRPr>
          </a:p>
          <a:p>
            <a:pPr eaLnBrk="1" hangingPunct="1">
              <a:spcBef>
                <a:spcPct val="0"/>
              </a:spcBef>
            </a:pPr>
            <a:r>
              <a:rPr lang="en-US" sz="1100" b="1" dirty="0">
                <a:latin typeface="Times" pitchFamily="18" charset="0"/>
              </a:rPr>
              <a:t>The LabVIEW </a:t>
            </a:r>
            <a:r>
              <a:rPr lang="en-US" sz="1100" b="1" dirty="0" err="1">
                <a:latin typeface="Times" pitchFamily="18" charset="0"/>
              </a:rPr>
              <a:t>MathScript</a:t>
            </a:r>
            <a:r>
              <a:rPr lang="en-US" sz="1100" b="1" dirty="0">
                <a:latin typeface="Times" pitchFamily="18" charset="0"/>
              </a:rPr>
              <a:t> Node</a:t>
            </a:r>
            <a:endParaRPr lang="en-US" sz="1100" dirty="0">
              <a:latin typeface="Times" pitchFamily="18" charset="0"/>
            </a:endParaRPr>
          </a:p>
          <a:p>
            <a:pPr marL="241000" lvl="1" indent="-239349">
              <a:spcBef>
                <a:spcPct val="0"/>
              </a:spcBef>
              <a:buFontTx/>
              <a:buChar char="•"/>
            </a:pPr>
            <a:r>
              <a:rPr lang="en-US" sz="1100" dirty="0">
                <a:latin typeface="Times" pitchFamily="18" charset="0"/>
              </a:rPr>
              <a:t>Located in the </a:t>
            </a:r>
            <a:r>
              <a:rPr lang="en-US" sz="1100" b="1" dirty="0" err="1">
                <a:latin typeface="Times" pitchFamily="18" charset="0"/>
              </a:rPr>
              <a:t>Programming»Structures</a:t>
            </a:r>
            <a:r>
              <a:rPr lang="en-US" sz="1100" dirty="0">
                <a:latin typeface="Times" pitchFamily="18" charset="0"/>
              </a:rPr>
              <a:t> </a:t>
            </a:r>
            <a:r>
              <a:rPr lang="en-US" sz="1100" dirty="0" err="1">
                <a:latin typeface="Times" pitchFamily="18" charset="0"/>
              </a:rPr>
              <a:t>subpalette</a:t>
            </a:r>
            <a:r>
              <a:rPr lang="en-US" sz="1100" dirty="0">
                <a:latin typeface="Times" pitchFamily="18" charset="0"/>
              </a:rPr>
              <a:t>.</a:t>
            </a:r>
          </a:p>
          <a:p>
            <a:pPr marL="241000" lvl="1" indent="-239349">
              <a:spcBef>
                <a:spcPct val="0"/>
              </a:spcBef>
              <a:buFontTx/>
              <a:buChar char="•"/>
            </a:pPr>
            <a:r>
              <a:rPr lang="en-US" sz="1100" dirty="0">
                <a:latin typeface="Times" pitchFamily="18" charset="0"/>
              </a:rPr>
              <a:t>Resizable box for entering textual computations directly into block diagrams.</a:t>
            </a:r>
          </a:p>
          <a:p>
            <a:pPr marL="241000" lvl="1" indent="-239349">
              <a:spcBef>
                <a:spcPct val="0"/>
              </a:spcBef>
              <a:buFontTx/>
              <a:buChar char="•"/>
            </a:pPr>
            <a:r>
              <a:rPr lang="en-US" sz="1100" dirty="0">
                <a:latin typeface="Times" pitchFamily="18" charset="0"/>
              </a:rPr>
              <a:t>To add variables, right-click and choose </a:t>
            </a:r>
            <a:r>
              <a:rPr lang="en-US" sz="1100" b="1" dirty="0">
                <a:latin typeface="Times" pitchFamily="18" charset="0"/>
              </a:rPr>
              <a:t>Add Input</a:t>
            </a:r>
            <a:r>
              <a:rPr lang="en-US" sz="1100" dirty="0">
                <a:latin typeface="Times" pitchFamily="18" charset="0"/>
              </a:rPr>
              <a:t> or </a:t>
            </a:r>
            <a:r>
              <a:rPr lang="en-US" sz="1100" b="1" dirty="0">
                <a:latin typeface="Times" pitchFamily="18" charset="0"/>
              </a:rPr>
              <a:t>Add Output</a:t>
            </a:r>
            <a:r>
              <a:rPr lang="en-US" sz="1100" dirty="0">
                <a:latin typeface="Times" pitchFamily="18" charset="0"/>
              </a:rPr>
              <a:t>.</a:t>
            </a:r>
          </a:p>
          <a:p>
            <a:pPr marL="241000" lvl="1" indent="-239349">
              <a:spcBef>
                <a:spcPct val="0"/>
              </a:spcBef>
              <a:buFontTx/>
              <a:buChar char="•"/>
            </a:pPr>
            <a:r>
              <a:rPr lang="en-US" sz="1100" dirty="0">
                <a:latin typeface="Times" pitchFamily="18" charset="0"/>
              </a:rPr>
              <a:t>Name variables as they are used in the formula. (Names are case sensitive.) </a:t>
            </a:r>
          </a:p>
          <a:p>
            <a:pPr marL="241000" lvl="1" indent="-239349">
              <a:spcBef>
                <a:spcPct val="0"/>
              </a:spcBef>
              <a:buFontTx/>
              <a:buChar char="•"/>
            </a:pPr>
            <a:r>
              <a:rPr lang="en-US" sz="1100" dirty="0">
                <a:latin typeface="Times" pitchFamily="18" charset="0"/>
              </a:rPr>
              <a:t>You can change the data type of the output by right-clicking the input or output node.</a:t>
            </a:r>
          </a:p>
          <a:p>
            <a:pPr marL="241000" lvl="1" indent="-239349">
              <a:spcBef>
                <a:spcPct val="0"/>
              </a:spcBef>
              <a:buFontTx/>
              <a:buChar char="•"/>
            </a:pPr>
            <a:r>
              <a:rPr lang="en-US" sz="1100" dirty="0">
                <a:latin typeface="Times" pitchFamily="18" charset="0"/>
              </a:rPr>
              <a:t>Terminate the statements with a semicolon to suppress output.</a:t>
            </a:r>
          </a:p>
          <a:p>
            <a:pPr marL="241000" lvl="1" indent="-239349">
              <a:spcBef>
                <a:spcPct val="0"/>
              </a:spcBef>
              <a:buFontTx/>
              <a:buChar char="•"/>
            </a:pPr>
            <a:r>
              <a:rPr lang="en-US" sz="1100" dirty="0">
                <a:latin typeface="Times" pitchFamily="18" charset="0"/>
              </a:rPr>
              <a:t>Right-click on the node to import and export .m files.</a:t>
            </a:r>
            <a:endParaRPr lang="en-US" sz="1100" b="1" dirty="0">
              <a:latin typeface="Times" pitchFamily="18" charset="0"/>
            </a:endParaRPr>
          </a:p>
          <a:p>
            <a:pPr marL="241000" lvl="1" indent="-239349">
              <a:spcBef>
                <a:spcPct val="0"/>
              </a:spcBef>
              <a:buFontTx/>
              <a:buChar char="•"/>
            </a:pPr>
            <a:endParaRPr lang="en-US" sz="1100" b="1" dirty="0">
              <a:latin typeface="Times" pitchFamily="18" charset="0"/>
            </a:endParaRP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63	 Introduction to LabVIEW Hands-On</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xfrm>
            <a:off x="974144" y="4363285"/>
            <a:ext cx="5366914" cy="4565503"/>
          </a:xfrm>
          <a:noFill/>
          <a:ln/>
        </p:spPr>
        <p:txBody>
          <a:bodyPr/>
          <a:lstStyle/>
          <a:p>
            <a:pPr>
              <a:spcBef>
                <a:spcPct val="0"/>
              </a:spcBef>
              <a:spcAft>
                <a:spcPct val="30000"/>
              </a:spcAft>
              <a:tabLst>
                <a:tab pos="237698" algn="l"/>
              </a:tabLst>
            </a:pPr>
            <a:r>
              <a:rPr lang="en-US" sz="1100" dirty="0">
                <a:latin typeface="Times" pitchFamily="18" charset="0"/>
              </a:rPr>
              <a:t>The LabVIEW </a:t>
            </a:r>
            <a:r>
              <a:rPr lang="en-US" sz="1100" dirty="0" err="1">
                <a:latin typeface="Times" pitchFamily="18" charset="0"/>
              </a:rPr>
              <a:t>MathScript</a:t>
            </a:r>
            <a:r>
              <a:rPr lang="en-US" sz="1100" dirty="0">
                <a:latin typeface="Times" pitchFamily="18" charset="0"/>
              </a:rPr>
              <a:t> window provides an interactive environment where you can prototype equations and make calculations. The </a:t>
            </a:r>
            <a:r>
              <a:rPr lang="en-US" sz="1100" dirty="0" err="1">
                <a:latin typeface="Times" pitchFamily="18" charset="0"/>
              </a:rPr>
              <a:t>MathScript</a:t>
            </a:r>
            <a:r>
              <a:rPr lang="en-US" sz="1100" dirty="0">
                <a:latin typeface="Times" pitchFamily="18" charset="0"/>
              </a:rPr>
              <a:t> window and </a:t>
            </a:r>
            <a:r>
              <a:rPr lang="en-US" sz="1100" dirty="0" err="1">
                <a:latin typeface="Times" pitchFamily="18" charset="0"/>
              </a:rPr>
              <a:t>MathScript</a:t>
            </a:r>
            <a:r>
              <a:rPr lang="en-US" sz="1100" dirty="0">
                <a:latin typeface="Times" pitchFamily="18" charset="0"/>
              </a:rPr>
              <a:t> Node share a common syntax and global variables, making the move from prototype to implementation seamless. The data preview pane provides a convenient way to view variable data as numbers, graphically, or audibly (with sound card support). </a:t>
            </a:r>
            <a:endParaRPr lang="en-US" sz="1100" b="1" dirty="0">
              <a:latin typeface="Times" pitchFamily="18" charset="0"/>
            </a:endParaRPr>
          </a:p>
          <a:p>
            <a:pPr>
              <a:spcBef>
                <a:spcPct val="0"/>
              </a:spcBef>
              <a:spcAft>
                <a:spcPct val="30000"/>
              </a:spcAft>
              <a:tabLst>
                <a:tab pos="237698" algn="l"/>
              </a:tabLst>
            </a:pPr>
            <a:r>
              <a:rPr lang="en-US" sz="1100" b="1" dirty="0">
                <a:latin typeface="Times" pitchFamily="18" charset="0"/>
              </a:rPr>
              <a:t>Help for LabVIEW </a:t>
            </a:r>
            <a:r>
              <a:rPr lang="en-US" sz="1100" b="1" dirty="0" err="1">
                <a:latin typeface="Times" pitchFamily="18" charset="0"/>
              </a:rPr>
              <a:t>MathScript</a:t>
            </a:r>
            <a:endParaRPr lang="en-US" sz="1100" b="1" dirty="0">
              <a:latin typeface="Times" pitchFamily="18" charset="0"/>
            </a:endParaRPr>
          </a:p>
          <a:p>
            <a:pPr>
              <a:spcBef>
                <a:spcPct val="0"/>
              </a:spcBef>
              <a:spcAft>
                <a:spcPct val="30000"/>
              </a:spcAft>
              <a:tabLst>
                <a:tab pos="237698" algn="l"/>
              </a:tabLst>
            </a:pPr>
            <a:r>
              <a:rPr lang="en-US" sz="1100" dirty="0">
                <a:latin typeface="Times" pitchFamily="18" charset="0"/>
              </a:rPr>
              <a:t>You can access help for the environment using the LabVIEW </a:t>
            </a:r>
            <a:r>
              <a:rPr lang="en-US" sz="1100" dirty="0" err="1">
                <a:latin typeface="Times" pitchFamily="18" charset="0"/>
              </a:rPr>
              <a:t>MathScript</a:t>
            </a:r>
            <a:r>
              <a:rPr lang="en-US" sz="1100" dirty="0">
                <a:latin typeface="Times" pitchFamily="18" charset="0"/>
              </a:rPr>
              <a:t> interactive environment window. Type </a:t>
            </a:r>
            <a:r>
              <a:rPr lang="en-US" sz="1100" b="1" dirty="0">
                <a:latin typeface="Times" pitchFamily="18" charset="0"/>
              </a:rPr>
              <a:t>Help</a:t>
            </a:r>
            <a:r>
              <a:rPr lang="en-US" sz="1100" dirty="0">
                <a:latin typeface="Times" pitchFamily="18" charset="0"/>
              </a:rPr>
              <a:t> in the command window for an introduction to LabVIEW </a:t>
            </a:r>
            <a:r>
              <a:rPr lang="en-US" sz="1100" dirty="0" err="1">
                <a:latin typeface="Times" pitchFamily="18" charset="0"/>
              </a:rPr>
              <a:t>MathScript</a:t>
            </a:r>
            <a:r>
              <a:rPr lang="en-US" sz="1100" dirty="0">
                <a:latin typeface="Times" pitchFamily="18" charset="0"/>
              </a:rPr>
              <a:t> help. Typing </a:t>
            </a:r>
            <a:r>
              <a:rPr lang="en-US" sz="1100" b="1" dirty="0">
                <a:latin typeface="Times" pitchFamily="18" charset="0"/>
              </a:rPr>
              <a:t>Help</a:t>
            </a:r>
            <a:r>
              <a:rPr lang="en-US" sz="1100" dirty="0">
                <a:latin typeface="Times" pitchFamily="18" charset="0"/>
              </a:rPr>
              <a:t> followed by a </a:t>
            </a:r>
            <a:r>
              <a:rPr lang="en-US" sz="1100" b="1" dirty="0">
                <a:latin typeface="Times" pitchFamily="18" charset="0"/>
              </a:rPr>
              <a:t>function</a:t>
            </a:r>
            <a:r>
              <a:rPr lang="en-US" sz="1100" dirty="0">
                <a:latin typeface="Times" pitchFamily="18" charset="0"/>
              </a:rPr>
              <a:t> will display help specific to that function.</a:t>
            </a:r>
          </a:p>
          <a:p>
            <a:pPr>
              <a:spcBef>
                <a:spcPct val="0"/>
              </a:spcBef>
              <a:spcAft>
                <a:spcPct val="30000"/>
              </a:spcAft>
              <a:tabLst>
                <a:tab pos="237698" algn="l"/>
              </a:tabLst>
            </a:pPr>
            <a:r>
              <a:rPr lang="en-US" sz="1100" b="1" dirty="0">
                <a:latin typeface="Times" pitchFamily="18" charset="0"/>
              </a:rPr>
              <a:t>Features of the interactive </a:t>
            </a:r>
            <a:r>
              <a:rPr lang="en-US" sz="1100" b="1" dirty="0" err="1">
                <a:latin typeface="Times" pitchFamily="18" charset="0"/>
              </a:rPr>
              <a:t>MathScript</a:t>
            </a:r>
            <a:r>
              <a:rPr lang="en-US" sz="1100" b="1" dirty="0">
                <a:latin typeface="Times" pitchFamily="18" charset="0"/>
              </a:rPr>
              <a:t> window:</a:t>
            </a:r>
          </a:p>
          <a:p>
            <a:pPr marL="232747" lvl="1" indent="-231096">
              <a:spcBef>
                <a:spcPct val="0"/>
              </a:spcBef>
              <a:spcAft>
                <a:spcPct val="30000"/>
              </a:spcAft>
              <a:buFontTx/>
              <a:buChar char="•"/>
              <a:tabLst>
                <a:tab pos="237698" algn="l"/>
              </a:tabLst>
            </a:pPr>
            <a:r>
              <a:rPr lang="en-US" sz="1100" dirty="0">
                <a:latin typeface="Times" pitchFamily="18" charset="0"/>
              </a:rPr>
              <a:t>Prototype equations and formulas through the Command Window</a:t>
            </a:r>
          </a:p>
          <a:p>
            <a:pPr marL="232747" lvl="1" indent="-231096">
              <a:spcBef>
                <a:spcPct val="0"/>
              </a:spcBef>
              <a:spcAft>
                <a:spcPct val="30000"/>
              </a:spcAft>
              <a:buFontTx/>
              <a:buChar char="•"/>
              <a:tabLst>
                <a:tab pos="237698" algn="l"/>
              </a:tabLst>
            </a:pPr>
            <a:r>
              <a:rPr lang="en-US" sz="1100" dirty="0">
                <a:latin typeface="Times" pitchFamily="18" charset="0"/>
              </a:rPr>
              <a:t>Easily access function help by typing </a:t>
            </a:r>
            <a:r>
              <a:rPr lang="en-US" sz="1100" b="1" dirty="0">
                <a:latin typeface="Times" pitchFamily="18" charset="0"/>
              </a:rPr>
              <a:t>Help &lt;function&gt;</a:t>
            </a:r>
            <a:r>
              <a:rPr lang="en-US" sz="1100" dirty="0">
                <a:latin typeface="Times" pitchFamily="18" charset="0"/>
              </a:rPr>
              <a:t> in the Command Window</a:t>
            </a:r>
          </a:p>
          <a:p>
            <a:pPr marL="232747" lvl="1" indent="-231096">
              <a:spcBef>
                <a:spcPct val="0"/>
              </a:spcBef>
              <a:spcAft>
                <a:spcPct val="30000"/>
              </a:spcAft>
              <a:buFontTx/>
              <a:buChar char="•"/>
              <a:tabLst>
                <a:tab pos="237698" algn="l"/>
              </a:tabLst>
            </a:pPr>
            <a:r>
              <a:rPr lang="en-US" sz="1100" dirty="0">
                <a:latin typeface="Times" pitchFamily="18" charset="0"/>
              </a:rPr>
              <a:t>Select a variable to display its data in the preview pane and listen to the result</a:t>
            </a:r>
          </a:p>
          <a:p>
            <a:pPr marL="232747" lvl="1" indent="-231096">
              <a:spcBef>
                <a:spcPct val="0"/>
              </a:spcBef>
              <a:spcAft>
                <a:spcPct val="30000"/>
              </a:spcAft>
              <a:buFontTx/>
              <a:buChar char="•"/>
              <a:tabLst>
                <a:tab pos="237698" algn="l"/>
              </a:tabLst>
            </a:pPr>
            <a:r>
              <a:rPr lang="en-US" sz="1100" dirty="0">
                <a:latin typeface="Times" pitchFamily="18" charset="0"/>
              </a:rPr>
              <a:t>Write, save, load, and run .m files using the Script tab</a:t>
            </a:r>
          </a:p>
          <a:p>
            <a:pPr marL="232747" lvl="1" indent="-231096">
              <a:spcBef>
                <a:spcPct val="0"/>
              </a:spcBef>
              <a:spcAft>
                <a:spcPct val="30000"/>
              </a:spcAft>
              <a:buFontTx/>
              <a:buChar char="•"/>
              <a:tabLst>
                <a:tab pos="237698" algn="l"/>
              </a:tabLst>
            </a:pPr>
            <a:r>
              <a:rPr lang="en-US" sz="1100" dirty="0">
                <a:latin typeface="Times" pitchFamily="18" charset="0"/>
              </a:rPr>
              <a:t>Share data between the </a:t>
            </a:r>
            <a:r>
              <a:rPr lang="en-US" sz="1100" dirty="0" err="1">
                <a:latin typeface="Times" pitchFamily="18" charset="0"/>
              </a:rPr>
              <a:t>MathScript</a:t>
            </a:r>
            <a:r>
              <a:rPr lang="en-US" sz="1100" dirty="0">
                <a:latin typeface="Times" pitchFamily="18" charset="0"/>
              </a:rPr>
              <a:t> Node and the </a:t>
            </a:r>
            <a:r>
              <a:rPr lang="en-US" sz="1100" dirty="0" err="1">
                <a:latin typeface="Times" pitchFamily="18" charset="0"/>
              </a:rPr>
              <a:t>MathScript</a:t>
            </a:r>
            <a:r>
              <a:rPr lang="en-US" sz="1100" dirty="0">
                <a:latin typeface="Times" pitchFamily="18" charset="0"/>
              </a:rPr>
              <a:t> window using global variables</a:t>
            </a:r>
          </a:p>
          <a:p>
            <a:pPr marL="232747" lvl="1" indent="-231096">
              <a:spcBef>
                <a:spcPct val="0"/>
              </a:spcBef>
              <a:spcAft>
                <a:spcPct val="30000"/>
              </a:spcAft>
              <a:buFontTx/>
              <a:buChar char="•"/>
              <a:tabLst>
                <a:tab pos="237698" algn="l"/>
              </a:tabLst>
            </a:pPr>
            <a:r>
              <a:rPr lang="en-US" sz="1100" dirty="0">
                <a:latin typeface="Times" pitchFamily="18" charset="0"/>
              </a:rPr>
              <a:t>Take advantage of advanced plotting features and image export features</a:t>
            </a:r>
          </a:p>
          <a:p>
            <a:pPr>
              <a:spcBef>
                <a:spcPct val="0"/>
              </a:spcBef>
              <a:tabLst>
                <a:tab pos="237698" algn="l"/>
              </a:tabLst>
            </a:pPr>
            <a:r>
              <a:rPr lang="en-US" sz="1100" dirty="0">
                <a:latin typeface="Times" pitchFamily="18" charset="0"/>
              </a:rPr>
              <a:t> </a:t>
            </a:r>
          </a:p>
          <a:p>
            <a:pPr>
              <a:spcBef>
                <a:spcPct val="0"/>
              </a:spcBef>
              <a:tabLst>
                <a:tab pos="237698" algn="l"/>
              </a:tabLst>
            </a:pPr>
            <a:endParaRPr lang="en-US" sz="1100" dirty="0">
              <a:latin typeface="Times" pitchFamily="18" charset="0"/>
            </a:endParaRP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64	ni.com</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body" idx="1"/>
          </p:nvPr>
        </p:nvSpPr>
        <p:spPr>
          <a:xfrm>
            <a:off x="974144" y="614871"/>
            <a:ext cx="5366914" cy="8266239"/>
          </a:xfrm>
          <a:ln/>
        </p:spPr>
        <p:txBody>
          <a:bodyPr/>
          <a:lstStyle/>
          <a:p>
            <a:pPr marL="237698" indent="-237698">
              <a:defRPr/>
            </a:pPr>
            <a:r>
              <a:rPr lang="en-US" sz="1100" b="1" dirty="0">
                <a:latin typeface="Times" pitchFamily="18" charset="0"/>
              </a:rPr>
              <a:t>Exercise 3.2 – MathScript (Tracks A, B, and C)</a:t>
            </a:r>
            <a:endParaRPr lang="en-US" sz="1100" dirty="0">
              <a:latin typeface="Times" pitchFamily="18" charset="0"/>
            </a:endParaRPr>
          </a:p>
          <a:p>
            <a:pPr marL="237698" indent="-237698">
              <a:defRPr/>
            </a:pPr>
            <a:endParaRPr lang="en-US" sz="1100" dirty="0">
              <a:latin typeface="Times" pitchFamily="18" charset="0"/>
            </a:endParaRPr>
          </a:p>
          <a:p>
            <a:pPr marL="228600">
              <a:defRPr/>
            </a:pPr>
            <a:r>
              <a:rPr lang="en-US" sz="1100" dirty="0">
                <a:latin typeface="Times" pitchFamily="18" charset="0"/>
              </a:rPr>
              <a:t>Create a VI that uses the LabVIEW </a:t>
            </a:r>
            <a:r>
              <a:rPr lang="en-US" sz="1100" dirty="0" err="1">
                <a:latin typeface="Times" pitchFamily="18" charset="0"/>
              </a:rPr>
              <a:t>MathScript</a:t>
            </a:r>
            <a:r>
              <a:rPr lang="en-US" sz="1100" dirty="0">
                <a:latin typeface="Times" pitchFamily="18" charset="0"/>
              </a:rPr>
              <a:t> Node to alter your simulated signal and graph it. Use the interactive LabVIEW </a:t>
            </a:r>
            <a:r>
              <a:rPr lang="en-US" sz="1100" dirty="0" err="1">
                <a:latin typeface="Times" pitchFamily="18" charset="0"/>
              </a:rPr>
              <a:t>MathScript</a:t>
            </a:r>
            <a:r>
              <a:rPr lang="en-US" sz="1100" dirty="0">
                <a:latin typeface="Times" pitchFamily="18" charset="0"/>
              </a:rPr>
              <a:t> window to view and alter the data and then load the script you have created back into the LabVIEW </a:t>
            </a:r>
            <a:r>
              <a:rPr lang="en-US" sz="1100" dirty="0" err="1">
                <a:latin typeface="Times" pitchFamily="18" charset="0"/>
              </a:rPr>
              <a:t>MathScript</a:t>
            </a:r>
            <a:r>
              <a:rPr lang="en-US" sz="1100" dirty="0">
                <a:latin typeface="Times" pitchFamily="18" charset="0"/>
              </a:rPr>
              <a:t> Node.</a:t>
            </a:r>
          </a:p>
          <a:p>
            <a:pPr marL="237698" indent="-237698">
              <a:buFontTx/>
              <a:buAutoNum type="arabicPeriod"/>
              <a:defRPr/>
            </a:pPr>
            <a:r>
              <a:rPr lang="en-US" sz="1100" dirty="0">
                <a:latin typeface="Times" pitchFamily="18" charset="0"/>
              </a:rPr>
              <a:t>Open Exercise 3.1 – Manual Analysis.vi.</a:t>
            </a:r>
          </a:p>
          <a:p>
            <a:pPr marL="237698" indent="-237698">
              <a:buFontTx/>
              <a:buAutoNum type="arabicPeriod"/>
              <a:defRPr/>
            </a:pPr>
            <a:r>
              <a:rPr lang="en-US" sz="1100" dirty="0">
                <a:latin typeface="Times" pitchFamily="18" charset="0"/>
              </a:rPr>
              <a:t>Save the VI as “Exercise 4.2 – MathScript.vi”.</a:t>
            </a:r>
          </a:p>
          <a:p>
            <a:pPr marL="237698" indent="-237698">
              <a:buFontTx/>
              <a:buAutoNum type="arabicPeriod"/>
              <a:defRPr/>
            </a:pPr>
            <a:r>
              <a:rPr lang="en-US" sz="1100" dirty="0">
                <a:latin typeface="Times" pitchFamily="18" charset="0"/>
              </a:rPr>
              <a:t>Go to the block diagram and delete the wire connecting the Simulate Signal VI to the Waveform Graph.</a:t>
            </a:r>
          </a:p>
          <a:p>
            <a:pPr marL="237698" indent="-237698">
              <a:buFontTx/>
              <a:buAutoNum type="arabicPeriod"/>
              <a:defRPr/>
            </a:pPr>
            <a:r>
              <a:rPr lang="en-US" sz="1100" dirty="0">
                <a:latin typeface="Times" pitchFamily="18" charset="0"/>
              </a:rPr>
              <a:t>Place down a LabVIEW </a:t>
            </a:r>
            <a:r>
              <a:rPr lang="en-US" sz="1100" dirty="0" err="1">
                <a:latin typeface="Times" pitchFamily="18" charset="0"/>
              </a:rPr>
              <a:t>MathScript</a:t>
            </a:r>
            <a:r>
              <a:rPr lang="en-US" sz="1100" dirty="0">
                <a:latin typeface="Times" pitchFamily="18" charset="0"/>
              </a:rPr>
              <a:t> Node (</a:t>
            </a:r>
            <a:r>
              <a:rPr lang="en-US" sz="1100" b="1" dirty="0" err="1">
                <a:latin typeface="Times" pitchFamily="18" charset="0"/>
              </a:rPr>
              <a:t>Programming»</a:t>
            </a:r>
            <a:r>
              <a:rPr lang="en-US" sz="1100" b="1" dirty="0" err="1">
                <a:latin typeface="Times" pitchFamily="18" charset="0"/>
                <a:cs typeface="Times New Roman" pitchFamily="18" charset="0"/>
              </a:rPr>
              <a:t>Structures»MathScript</a:t>
            </a:r>
            <a:r>
              <a:rPr lang="en-US" sz="1100" b="1" dirty="0">
                <a:latin typeface="Times" pitchFamily="18" charset="0"/>
                <a:cs typeface="Times New Roman" pitchFamily="18" charset="0"/>
              </a:rPr>
              <a:t> Node</a:t>
            </a:r>
            <a:r>
              <a:rPr lang="en-US" sz="1100" dirty="0">
                <a:latin typeface="Times" pitchFamily="18" charset="0"/>
                <a:cs typeface="Times New Roman" pitchFamily="18" charset="0"/>
              </a:rPr>
              <a:t>).</a:t>
            </a:r>
          </a:p>
          <a:p>
            <a:pPr marL="237698" indent="-237698">
              <a:buFontTx/>
              <a:buAutoNum type="arabicPeriod"/>
              <a:defRPr/>
            </a:pPr>
            <a:r>
              <a:rPr lang="en-US" sz="1100" dirty="0">
                <a:latin typeface="Times" pitchFamily="18" charset="0"/>
                <a:cs typeface="Times New Roman" pitchFamily="18" charset="0"/>
              </a:rPr>
              <a:t>Right-click on the left border of the LabVIEW MathScript Node and select </a:t>
            </a:r>
            <a:r>
              <a:rPr lang="en-US" sz="1100" b="1" dirty="0">
                <a:latin typeface="Times" pitchFamily="18" charset="0"/>
                <a:cs typeface="Times New Roman" pitchFamily="18" charset="0"/>
              </a:rPr>
              <a:t>Add Input</a:t>
            </a:r>
            <a:r>
              <a:rPr lang="en-US" sz="1100" dirty="0">
                <a:latin typeface="Times" pitchFamily="18" charset="0"/>
                <a:cs typeface="Times New Roman" pitchFamily="18" charset="0"/>
              </a:rPr>
              <a:t>. Name this input “In” by typing while the input node is highlighted black.</a:t>
            </a:r>
          </a:p>
          <a:p>
            <a:pPr marL="237698" indent="-237698">
              <a:buFontTx/>
              <a:buAutoNum type="arabicPeriod"/>
              <a:defRPr/>
            </a:pPr>
            <a:r>
              <a:rPr lang="en-US" sz="1100" dirty="0">
                <a:latin typeface="Times" pitchFamily="18" charset="0"/>
                <a:cs typeface="Times New Roman" pitchFamily="18" charset="0"/>
              </a:rPr>
              <a:t>Convert the Dynamic Data Type output of the Simulate Signals VI to a 1D array of scalars to input to the LabVIEW </a:t>
            </a:r>
            <a:r>
              <a:rPr lang="en-US" sz="1100" dirty="0" err="1">
                <a:latin typeface="Times" pitchFamily="18" charset="0"/>
                <a:cs typeface="Times New Roman" pitchFamily="18" charset="0"/>
              </a:rPr>
              <a:t>MathScript</a:t>
            </a:r>
            <a:r>
              <a:rPr lang="en-US" sz="1100" dirty="0">
                <a:latin typeface="Times" pitchFamily="18" charset="0"/>
                <a:cs typeface="Times New Roman" pitchFamily="18" charset="0"/>
              </a:rPr>
              <a:t> Node. Place a Convert from Dynamic Data Express VI on the block diagram (</a:t>
            </a:r>
            <a:r>
              <a:rPr lang="en-US" sz="1100" b="1" dirty="0" err="1">
                <a:latin typeface="Times" pitchFamily="18" charset="0"/>
                <a:cs typeface="Times New Roman" pitchFamily="18" charset="0"/>
              </a:rPr>
              <a:t>Express</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Signal</a:t>
            </a:r>
            <a:r>
              <a:rPr lang="en-US" sz="1100" b="1" dirty="0">
                <a:latin typeface="Times" pitchFamily="18" charset="0"/>
                <a:cs typeface="Times New Roman" pitchFamily="18" charset="0"/>
              </a:rPr>
              <a:t> </a:t>
            </a:r>
            <a:r>
              <a:rPr lang="en-US" sz="1100" b="1" dirty="0" err="1">
                <a:latin typeface="Times" pitchFamily="18" charset="0"/>
                <a:cs typeface="Times New Roman" pitchFamily="18" charset="0"/>
              </a:rPr>
              <a:t>Manipulation»Convert</a:t>
            </a:r>
            <a:r>
              <a:rPr lang="en-US" sz="1100" b="1" dirty="0">
                <a:latin typeface="Times" pitchFamily="18" charset="0"/>
                <a:cs typeface="Times New Roman" pitchFamily="18" charset="0"/>
              </a:rPr>
              <a:t> from Dynamic Data</a:t>
            </a:r>
            <a:r>
              <a:rPr lang="en-US" sz="1100" dirty="0">
                <a:latin typeface="Times" pitchFamily="18" charset="0"/>
                <a:cs typeface="Times New Roman" pitchFamily="18" charset="0"/>
              </a:rPr>
              <a:t>). By default, the VI is configured correctly, so click “OK” in the configuration window.</a:t>
            </a:r>
          </a:p>
          <a:p>
            <a:pPr marL="237698" indent="-237698">
              <a:buFontTx/>
              <a:buAutoNum type="arabicPeriod"/>
              <a:defRPr/>
            </a:pPr>
            <a:endParaRPr lang="en-US" sz="1100" dirty="0">
              <a:latin typeface="Times" pitchFamily="18" charset="0"/>
              <a:cs typeface="Times New Roman" pitchFamily="18" charset="0"/>
            </a:endParaRPr>
          </a:p>
          <a:p>
            <a:pPr marL="237698" indent="-237698">
              <a:buFontTx/>
              <a:buAutoNum type="arabicPeriod"/>
              <a:defRPr/>
            </a:pPr>
            <a:r>
              <a:rPr lang="en-US" sz="1100" dirty="0">
                <a:latin typeface="Times" pitchFamily="18" charset="0"/>
                <a:cs typeface="Times New Roman" pitchFamily="18" charset="0"/>
              </a:rPr>
              <a:t>Wire the “Sine” output of the Simulate Signal VI to the “Dynamic Data” input of the Convert from Dynamic Data VI.</a:t>
            </a:r>
          </a:p>
          <a:p>
            <a:pPr marL="237698" indent="-237698">
              <a:buFontTx/>
              <a:buAutoNum type="arabicPeriod" startAt="8"/>
              <a:defRPr/>
            </a:pPr>
            <a:r>
              <a:rPr lang="en-US" sz="1100" dirty="0">
                <a:latin typeface="Times" pitchFamily="18" charset="0"/>
                <a:cs typeface="Times New Roman" pitchFamily="18" charset="0"/>
              </a:rPr>
              <a:t>Wire the “Array” output of the Convert from Dynamic Data Express VI to the “In” node on the LabVIEW </a:t>
            </a:r>
            <a:r>
              <a:rPr lang="en-US" sz="1100" dirty="0" err="1">
                <a:latin typeface="Times" pitchFamily="18" charset="0"/>
                <a:cs typeface="Times New Roman" pitchFamily="18" charset="0"/>
              </a:rPr>
              <a:t>MathScript</a:t>
            </a:r>
            <a:r>
              <a:rPr lang="en-US" sz="1100" dirty="0">
                <a:latin typeface="Times" pitchFamily="18" charset="0"/>
                <a:cs typeface="Times New Roman" pitchFamily="18" charset="0"/>
              </a:rPr>
              <a:t> Node. </a:t>
            </a:r>
          </a:p>
          <a:p>
            <a:pPr marL="237698" indent="-237698">
              <a:buFontTx/>
              <a:buAutoNum type="arabicPeriod" startAt="8"/>
              <a:defRPr/>
            </a:pPr>
            <a:r>
              <a:rPr lang="en-US" sz="1100" dirty="0">
                <a:latin typeface="Times" pitchFamily="18" charset="0"/>
                <a:cs typeface="Times New Roman" pitchFamily="18" charset="0"/>
              </a:rPr>
              <a:t>To use the data from the Simulate Signal VI in the interactive LabVIEW </a:t>
            </a:r>
            <a:r>
              <a:rPr lang="en-US" sz="1100" dirty="0" err="1">
                <a:latin typeface="Times" pitchFamily="18" charset="0"/>
                <a:cs typeface="Times New Roman" pitchFamily="18" charset="0"/>
              </a:rPr>
              <a:t>MathScript</a:t>
            </a:r>
            <a:r>
              <a:rPr lang="en-US" sz="1100" dirty="0">
                <a:latin typeface="Times" pitchFamily="18" charset="0"/>
                <a:cs typeface="Times New Roman" pitchFamily="18" charset="0"/>
              </a:rPr>
              <a:t> window, declare the input variable as a global variable. Inside the LabVIEW </a:t>
            </a:r>
            <a:r>
              <a:rPr lang="en-US" sz="1100" dirty="0" err="1">
                <a:latin typeface="Times" pitchFamily="18" charset="0"/>
                <a:cs typeface="Times New Roman" pitchFamily="18" charset="0"/>
              </a:rPr>
              <a:t>MathScript</a:t>
            </a:r>
            <a:r>
              <a:rPr lang="en-US" sz="1100" dirty="0">
                <a:latin typeface="Times" pitchFamily="18" charset="0"/>
                <a:cs typeface="Times New Roman" pitchFamily="18" charset="0"/>
              </a:rPr>
              <a:t> Node, type “global In;”. </a:t>
            </a:r>
            <a:r>
              <a:rPr lang="en-US" sz="1100" b="1" dirty="0">
                <a:latin typeface="Times" pitchFamily="18" charset="0"/>
                <a:cs typeface="Times New Roman" pitchFamily="18" charset="0"/>
              </a:rPr>
              <a:t>Note: </a:t>
            </a:r>
            <a:r>
              <a:rPr lang="en-US" sz="1100" dirty="0">
                <a:latin typeface="Times" pitchFamily="18" charset="0"/>
                <a:cs typeface="Times New Roman" pitchFamily="18" charset="0"/>
              </a:rPr>
              <a:t>Do not forget the “;” or the LabVIEW </a:t>
            </a:r>
            <a:r>
              <a:rPr lang="en-US" sz="1100" dirty="0" err="1">
                <a:latin typeface="Times" pitchFamily="18" charset="0"/>
                <a:cs typeface="Times New Roman" pitchFamily="18" charset="0"/>
              </a:rPr>
              <a:t>MathScript</a:t>
            </a:r>
            <a:r>
              <a:rPr lang="en-US" sz="1100" dirty="0">
                <a:latin typeface="Times" pitchFamily="18" charset="0"/>
                <a:cs typeface="Times New Roman" pitchFamily="18" charset="0"/>
              </a:rPr>
              <a:t> Node stops operations immediately.</a:t>
            </a:r>
          </a:p>
          <a:p>
            <a:pPr marL="237698" indent="-237698">
              <a:buFontTx/>
              <a:buAutoNum type="arabicPeriod" startAt="8"/>
              <a:defRPr/>
            </a:pPr>
            <a:r>
              <a:rPr lang="en-US" sz="1100" dirty="0">
                <a:latin typeface="Times" pitchFamily="18" charset="0"/>
                <a:cs typeface="Times New Roman" pitchFamily="18" charset="0"/>
              </a:rPr>
              <a:t>Return to the front panel and increase the frequency to be between 50 and 100. Run the VI.</a:t>
            </a:r>
          </a:p>
          <a:p>
            <a:pPr marL="237698" indent="-237698">
              <a:buFontTx/>
              <a:buAutoNum type="arabicPeriod" startAt="8"/>
              <a:defRPr/>
            </a:pPr>
            <a:r>
              <a:rPr lang="en-US" sz="1100" dirty="0">
                <a:latin typeface="Times" pitchFamily="18" charset="0"/>
                <a:cs typeface="Times New Roman" pitchFamily="18" charset="0"/>
              </a:rPr>
              <a:t>Open the interactive LabVIEW </a:t>
            </a:r>
            <a:r>
              <a:rPr lang="en-US" sz="1100" dirty="0" err="1">
                <a:latin typeface="Times" pitchFamily="18" charset="0"/>
                <a:cs typeface="Times New Roman" pitchFamily="18" charset="0"/>
              </a:rPr>
              <a:t>MathScript</a:t>
            </a:r>
            <a:r>
              <a:rPr lang="en-US" sz="1100" dirty="0">
                <a:latin typeface="Times" pitchFamily="18" charset="0"/>
                <a:cs typeface="Times New Roman" pitchFamily="18" charset="0"/>
              </a:rPr>
              <a:t> window (</a:t>
            </a:r>
            <a:r>
              <a:rPr lang="en-US" sz="1100" b="1" dirty="0" err="1">
                <a:latin typeface="Times" pitchFamily="18" charset="0"/>
                <a:cs typeface="Times New Roman" pitchFamily="18" charset="0"/>
              </a:rPr>
              <a:t>Tools</a:t>
            </a:r>
            <a:r>
              <a:rPr lang="en-US" sz="1100" dirty="0" err="1">
                <a:latin typeface="Times" pitchFamily="18" charset="0"/>
                <a:cs typeface="Times New Roman" pitchFamily="18" charset="0"/>
              </a:rPr>
              <a:t>»</a:t>
            </a:r>
            <a:r>
              <a:rPr lang="en-US" sz="1100" b="1" dirty="0" err="1">
                <a:latin typeface="Times" pitchFamily="18" charset="0"/>
                <a:cs typeface="Times New Roman" pitchFamily="18" charset="0"/>
              </a:rPr>
              <a:t>MathScript</a:t>
            </a:r>
            <a:r>
              <a:rPr lang="en-US" sz="1100" b="1" dirty="0">
                <a:latin typeface="Times" pitchFamily="18" charset="0"/>
                <a:cs typeface="Times New Roman" pitchFamily="18" charset="0"/>
              </a:rPr>
              <a:t> Window…</a:t>
            </a:r>
            <a:r>
              <a:rPr lang="en-US" sz="1100" dirty="0">
                <a:latin typeface="Times" pitchFamily="18" charset="0"/>
                <a:cs typeface="Times New Roman" pitchFamily="18" charset="0"/>
              </a:rPr>
              <a:t>).</a:t>
            </a:r>
          </a:p>
          <a:p>
            <a:pPr marL="237698" indent="-237698">
              <a:buFontTx/>
              <a:buAutoNum type="arabicPeriod" startAt="8"/>
              <a:defRPr/>
            </a:pPr>
            <a:r>
              <a:rPr lang="en-US" sz="1100" dirty="0">
                <a:latin typeface="Times" pitchFamily="18" charset="0"/>
                <a:cs typeface="Times New Roman" pitchFamily="18" charset="0"/>
              </a:rPr>
              <a:t>In the </a:t>
            </a:r>
            <a:r>
              <a:rPr lang="en-US" sz="1100" dirty="0" err="1">
                <a:latin typeface="Times" pitchFamily="18" charset="0"/>
                <a:cs typeface="Times New Roman" pitchFamily="18" charset="0"/>
              </a:rPr>
              <a:t>MathScript</a:t>
            </a:r>
            <a:r>
              <a:rPr lang="en-US" sz="1100" dirty="0">
                <a:latin typeface="Times" pitchFamily="18" charset="0"/>
                <a:cs typeface="Times New Roman" pitchFamily="18" charset="0"/>
              </a:rPr>
              <a:t> window, you can use the Command Window to enter the command that you wish to compute. In the Command Window, type “global In” and press “Enter.” By doing this, you can see the data passed to the variable “In” on the LabVIEW </a:t>
            </a:r>
            <a:r>
              <a:rPr lang="en-US" sz="1100" dirty="0" err="1">
                <a:latin typeface="Times" pitchFamily="18" charset="0"/>
                <a:cs typeface="Times New Roman" pitchFamily="18" charset="0"/>
              </a:rPr>
              <a:t>MathScript</a:t>
            </a:r>
            <a:r>
              <a:rPr lang="en-US" sz="1100" dirty="0">
                <a:latin typeface="Times" pitchFamily="18" charset="0"/>
                <a:cs typeface="Times New Roman" pitchFamily="18" charset="0"/>
              </a:rPr>
              <a:t> Node.</a:t>
            </a:r>
            <a:endParaRPr lang="en-US" sz="1100" dirty="0">
              <a:latin typeface="Times" pitchFamily="18" charset="0"/>
            </a:endParaRPr>
          </a:p>
        </p:txBody>
      </p:sp>
      <p:pic>
        <p:nvPicPr>
          <p:cNvPr id="196611" name="Picture 3"/>
          <p:cNvPicPr>
            <a:picLocks noChangeAspect="1" noChangeArrowheads="1"/>
          </p:cNvPicPr>
          <p:nvPr/>
        </p:nvPicPr>
        <p:blipFill>
          <a:blip r:embed="rId3"/>
          <a:srcRect/>
          <a:stretch>
            <a:fillRect/>
          </a:stretch>
        </p:blipFill>
        <p:spPr bwMode="auto">
          <a:xfrm>
            <a:off x="2857500" y="4086355"/>
            <a:ext cx="333566" cy="180845"/>
          </a:xfrm>
          <a:prstGeom prst="rect">
            <a:avLst/>
          </a:prstGeom>
          <a:noFill/>
          <a:ln w="12700" algn="ctr">
            <a:noFill/>
            <a:miter lim="800000"/>
            <a:headEnd/>
            <a:tailEnd/>
          </a:ln>
        </p:spPr>
      </p:pic>
      <p:grpSp>
        <p:nvGrpSpPr>
          <p:cNvPr id="2" name="Group 4"/>
          <p:cNvGrpSpPr>
            <a:grpSpLocks/>
          </p:cNvGrpSpPr>
          <p:nvPr/>
        </p:nvGrpSpPr>
        <p:grpSpPr bwMode="auto">
          <a:xfrm>
            <a:off x="467987" y="384706"/>
            <a:ext cx="4072482" cy="5606180"/>
            <a:chOff x="199" y="73"/>
            <a:chExt cx="2565" cy="3532"/>
          </a:xfrm>
        </p:grpSpPr>
        <p:sp>
          <p:nvSpPr>
            <p:cNvPr id="196614" name="Line 5"/>
            <p:cNvSpPr>
              <a:spLocks noChangeShapeType="1"/>
            </p:cNvSpPr>
            <p:nvPr/>
          </p:nvSpPr>
          <p:spPr bwMode="auto">
            <a:xfrm flipH="1">
              <a:off x="272" y="145"/>
              <a:ext cx="2492" cy="0"/>
            </a:xfrm>
            <a:prstGeom prst="line">
              <a:avLst/>
            </a:prstGeom>
            <a:noFill/>
            <a:ln w="38100">
              <a:solidFill>
                <a:schemeClr val="tx1"/>
              </a:solidFill>
              <a:round/>
              <a:headEnd/>
              <a:tailEnd/>
            </a:ln>
          </p:spPr>
          <p:txBody>
            <a:bodyPr/>
            <a:lstStyle/>
            <a:p>
              <a:endParaRPr lang="en-US"/>
            </a:p>
          </p:txBody>
        </p:sp>
        <p:sp>
          <p:nvSpPr>
            <p:cNvPr id="196615" name="Line 6"/>
            <p:cNvSpPr>
              <a:spLocks noChangeShapeType="1"/>
            </p:cNvSpPr>
            <p:nvPr/>
          </p:nvSpPr>
          <p:spPr bwMode="auto">
            <a:xfrm>
              <a:off x="272" y="145"/>
              <a:ext cx="0" cy="3460"/>
            </a:xfrm>
            <a:prstGeom prst="line">
              <a:avLst/>
            </a:prstGeom>
            <a:noFill/>
            <a:ln w="38100">
              <a:solidFill>
                <a:schemeClr val="tx1"/>
              </a:solidFill>
              <a:round/>
              <a:headEnd/>
              <a:tailEnd/>
            </a:ln>
          </p:spPr>
          <p:txBody>
            <a:bodyPr/>
            <a:lstStyle/>
            <a:p>
              <a:endParaRPr lang="en-US"/>
            </a:p>
          </p:txBody>
        </p:sp>
        <p:sp>
          <p:nvSpPr>
            <p:cNvPr id="196616" name="Rectangle 7"/>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p:spPr>
          <p:txBody>
            <a:bodyPr wrap="none" anchor="ctr"/>
            <a:lstStyle/>
            <a:p>
              <a:endParaRPr lang="en-US"/>
            </a:p>
          </p:txBody>
        </p:sp>
        <p:pic>
          <p:nvPicPr>
            <p:cNvPr id="196617" name="Picture 8"/>
            <p:cNvPicPr>
              <a:picLocks noChangeAspect="1" noChangeArrowheads="1"/>
            </p:cNvPicPr>
            <p:nvPr/>
          </p:nvPicPr>
          <p:blipFill>
            <a:blip r:embed="rId4"/>
            <a:srcRect/>
            <a:stretch>
              <a:fillRect/>
            </a:stretch>
          </p:blipFill>
          <p:spPr bwMode="auto">
            <a:xfrm>
              <a:off x="217" y="103"/>
              <a:ext cx="285" cy="266"/>
            </a:xfrm>
            <a:prstGeom prst="rect">
              <a:avLst/>
            </a:prstGeom>
            <a:noFill/>
            <a:ln w="12700" algn="ctr">
              <a:noFill/>
              <a:miter lim="800000"/>
              <a:headEnd/>
              <a:tailEnd/>
            </a:ln>
          </p:spPr>
        </p:pic>
      </p:grpSp>
      <p:sp>
        <p:nvSpPr>
          <p:cNvPr id="10"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65	 Introduction to LabVIEW Hands-On</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body" idx="1"/>
          </p:nvPr>
        </p:nvSpPr>
        <p:spPr>
          <a:xfrm>
            <a:off x="708619" y="614871"/>
            <a:ext cx="5816646" cy="8266239"/>
          </a:xfrm>
          <a:noFill/>
          <a:ln/>
        </p:spPr>
        <p:txBody>
          <a:bodyPr/>
          <a:lstStyle/>
          <a:p>
            <a:pPr marL="237698" indent="-237698">
              <a:buFont typeface="+mj-lt"/>
              <a:buAutoNum type="arabicPeriod" startAt="13"/>
            </a:pPr>
            <a:r>
              <a:rPr lang="en-US" sz="1100" dirty="0">
                <a:latin typeface="Times" pitchFamily="18" charset="0"/>
                <a:cs typeface="Times New Roman" pitchFamily="18" charset="0"/>
              </a:rPr>
              <a:t>Notice that all declared variables in the script along with their dimensions and type are listed on the Variables tab. To display the graphed data, click once on the variable </a:t>
            </a:r>
            <a:r>
              <a:rPr lang="en-US" sz="1100" b="1" dirty="0">
                <a:latin typeface="Times" pitchFamily="18" charset="0"/>
                <a:cs typeface="Times New Roman" pitchFamily="18" charset="0"/>
              </a:rPr>
              <a:t>In</a:t>
            </a:r>
            <a:r>
              <a:rPr lang="en-US" sz="1100" dirty="0">
                <a:latin typeface="Times" pitchFamily="18" charset="0"/>
                <a:cs typeface="Times New Roman" pitchFamily="18" charset="0"/>
              </a:rPr>
              <a:t> and change the pull-down menu below from “Numeric” to “Graph.”</a:t>
            </a:r>
          </a:p>
          <a:p>
            <a:pPr marL="237698" indent="-237698">
              <a:buFont typeface="Calibri" pitchFamily="34" charset="0"/>
              <a:buAutoNum type="arabicPeriod" startAt="13"/>
            </a:pPr>
            <a:endParaRPr lang="en-US" sz="1100" dirty="0">
              <a:latin typeface="Times" pitchFamily="18" charset="0"/>
              <a:cs typeface="Times New Roman" pitchFamily="18" charset="0"/>
            </a:endParaRPr>
          </a:p>
          <a:p>
            <a:pPr marL="237698" indent="-237698">
              <a:buFont typeface="Calibri" pitchFamily="34" charset="0"/>
              <a:buAutoNum type="arabicPeriod" startAt="13"/>
            </a:pPr>
            <a:endParaRPr lang="en-US" sz="1100" dirty="0">
              <a:latin typeface="Times" pitchFamily="18" charset="0"/>
              <a:cs typeface="Times New Roman" pitchFamily="18" charset="0"/>
            </a:endParaRPr>
          </a:p>
          <a:p>
            <a:pPr marL="237698" indent="-237698">
              <a:buFont typeface="Calibri" pitchFamily="34" charset="0"/>
              <a:buAutoNum type="arabicPeriod" startAt="13"/>
            </a:pPr>
            <a:endParaRPr lang="en-US" dirty="0">
              <a:cs typeface="Times New Roman" pitchFamily="18" charset="0"/>
            </a:endParaRPr>
          </a:p>
          <a:p>
            <a:pPr marL="237698" indent="-237698">
              <a:buFont typeface="Calibri" pitchFamily="34" charset="0"/>
              <a:buAutoNum type="arabicPeriod" startAt="13"/>
            </a:pPr>
            <a:endParaRPr lang="en-US" dirty="0">
              <a:cs typeface="Times New Roman" pitchFamily="18" charset="0"/>
            </a:endParaRPr>
          </a:p>
          <a:p>
            <a:pPr marL="237698" indent="-237698">
              <a:buFont typeface="Calibri" pitchFamily="34" charset="0"/>
              <a:buAutoNum type="arabicPeriod" startAt="13"/>
            </a:pPr>
            <a:endParaRPr lang="en-US" dirty="0">
              <a:cs typeface="Times New Roman" pitchFamily="18" charset="0"/>
            </a:endParaRPr>
          </a:p>
          <a:p>
            <a:pPr marL="237698" indent="-237698">
              <a:buFont typeface="Calibri" pitchFamily="34" charset="0"/>
              <a:buAutoNum type="arabicPeriod" startAt="13"/>
            </a:pPr>
            <a:endParaRPr lang="en-US" dirty="0">
              <a:cs typeface="Times New Roman" pitchFamily="18" charset="0"/>
            </a:endParaRPr>
          </a:p>
          <a:p>
            <a:pPr marL="237698" indent="-237698">
              <a:buFont typeface="Calibri" pitchFamily="34" charset="0"/>
              <a:buAutoNum type="arabicPeriod" startAt="13"/>
            </a:pPr>
            <a:endParaRPr lang="en-US" dirty="0">
              <a:cs typeface="Times New Roman" pitchFamily="18" charset="0"/>
            </a:endParaRPr>
          </a:p>
          <a:p>
            <a:pPr marL="237698" indent="-237698">
              <a:buFont typeface="Calibri" pitchFamily="34" charset="0"/>
              <a:buAutoNum type="arabicPeriod" startAt="13"/>
            </a:pPr>
            <a:endParaRPr lang="en-US" dirty="0">
              <a:cs typeface="Times New Roman" pitchFamily="18" charset="0"/>
            </a:endParaRPr>
          </a:p>
          <a:p>
            <a:pPr marL="237698" indent="-237698">
              <a:buFont typeface="Calibri" pitchFamily="34" charset="0"/>
              <a:buAutoNum type="arabicPeriod" startAt="13"/>
            </a:pPr>
            <a:endParaRPr lang="en-US" dirty="0">
              <a:cs typeface="Times New Roman" pitchFamily="18" charset="0"/>
            </a:endParaRPr>
          </a:p>
          <a:p>
            <a:pPr marL="237698" indent="-237698">
              <a:buFont typeface="Calibri" pitchFamily="34" charset="0"/>
              <a:buAutoNum type="arabicPeriod" startAt="13"/>
            </a:pPr>
            <a:endParaRPr lang="en-US" dirty="0">
              <a:cs typeface="Times New Roman" pitchFamily="18" charset="0"/>
            </a:endParaRPr>
          </a:p>
          <a:p>
            <a:pPr marL="237698" indent="-237698">
              <a:buFont typeface="Calibri" pitchFamily="34" charset="0"/>
              <a:buAutoNum type="arabicPeriod" startAt="13"/>
            </a:pPr>
            <a:endParaRPr lang="en-US" dirty="0">
              <a:cs typeface="Times New Roman" pitchFamily="18" charset="0"/>
            </a:endParaRPr>
          </a:p>
          <a:p>
            <a:pPr marL="237698" indent="-237698">
              <a:buFont typeface="Calibri" pitchFamily="34" charset="0"/>
              <a:buAutoNum type="arabicPeriod" startAt="13"/>
            </a:pPr>
            <a:endParaRPr lang="en-US" dirty="0">
              <a:cs typeface="Times New Roman" pitchFamily="18" charset="0"/>
            </a:endParaRPr>
          </a:p>
          <a:p>
            <a:pPr marL="237698" indent="-237698">
              <a:buFont typeface="Calibri" pitchFamily="34" charset="0"/>
              <a:buAutoNum type="arabicPeriod" startAt="13"/>
            </a:pPr>
            <a:endParaRPr lang="en-US" dirty="0">
              <a:cs typeface="Times New Roman" pitchFamily="18" charset="0"/>
            </a:endParaRPr>
          </a:p>
          <a:p>
            <a:pPr marL="237698" indent="-237698">
              <a:buFont typeface="Calibri" pitchFamily="34" charset="0"/>
              <a:buAutoNum type="arabicPeriod" startAt="13"/>
            </a:pPr>
            <a:endParaRPr lang="en-US" dirty="0">
              <a:cs typeface="Times New Roman" pitchFamily="18" charset="0"/>
            </a:endParaRPr>
          </a:p>
          <a:p>
            <a:pPr marL="237698" indent="-237698"/>
            <a:endParaRPr lang="en-US" dirty="0">
              <a:cs typeface="Times New Roman" pitchFamily="18" charset="0"/>
            </a:endParaRPr>
          </a:p>
          <a:p>
            <a:pPr marL="237698" indent="-237698">
              <a:buFont typeface="+mj-lt"/>
              <a:buAutoNum type="arabicPeriod" startAt="14"/>
            </a:pPr>
            <a:r>
              <a:rPr lang="en-US" sz="1100" dirty="0">
                <a:latin typeface="Times" pitchFamily="18" charset="0"/>
                <a:cs typeface="Times New Roman" pitchFamily="18" charset="0"/>
              </a:rPr>
              <a:t>Use the Graph palette to zoom in on your data.</a:t>
            </a:r>
          </a:p>
          <a:p>
            <a:pPr marL="237698" indent="-237698">
              <a:buFont typeface="Calibri" pitchFamily="34" charset="0"/>
              <a:buAutoNum type="arabicPeriod" startAt="14"/>
            </a:pPr>
            <a:endParaRPr lang="en-US" sz="1100" dirty="0">
              <a:latin typeface="Times" pitchFamily="18" charset="0"/>
              <a:cs typeface="Times New Roman" pitchFamily="18" charset="0"/>
            </a:endParaRPr>
          </a:p>
          <a:p>
            <a:pPr marL="237698" indent="-237698">
              <a:buFont typeface="Calibri" pitchFamily="34" charset="0"/>
              <a:buAutoNum type="arabicPeriod" startAt="14"/>
            </a:pPr>
            <a:endParaRPr lang="en-US" dirty="0">
              <a:cs typeface="Times New Roman" pitchFamily="18" charset="0"/>
            </a:endParaRPr>
          </a:p>
          <a:p>
            <a:pPr marL="237698" indent="-237698">
              <a:buFont typeface="Calibri" pitchFamily="34" charset="0"/>
              <a:buAutoNum type="arabicPeriod" startAt="14"/>
            </a:pPr>
            <a:endParaRPr lang="en-US" dirty="0">
              <a:cs typeface="Times New Roman" pitchFamily="18" charset="0"/>
            </a:endParaRPr>
          </a:p>
          <a:p>
            <a:pPr marL="237698" indent="-237698">
              <a:buFont typeface="Calibri" pitchFamily="34" charset="0"/>
              <a:buAutoNum type="arabicPeriod" startAt="14"/>
            </a:pPr>
            <a:endParaRPr lang="en-US" dirty="0">
              <a:cs typeface="Times New Roman" pitchFamily="18" charset="0"/>
            </a:endParaRPr>
          </a:p>
          <a:p>
            <a:pPr marL="237698" indent="-237698">
              <a:buFont typeface="Calibri" pitchFamily="34" charset="0"/>
              <a:buAutoNum type="arabicPeriod" startAt="14"/>
            </a:pPr>
            <a:endParaRPr lang="en-US" dirty="0">
              <a:cs typeface="Times New Roman" pitchFamily="18" charset="0"/>
            </a:endParaRPr>
          </a:p>
          <a:p>
            <a:pPr marL="237698" indent="-237698">
              <a:buFont typeface="Calibri" pitchFamily="34" charset="0"/>
              <a:buAutoNum type="arabicPeriod" startAt="14"/>
            </a:pPr>
            <a:endParaRPr lang="en-US" dirty="0">
              <a:cs typeface="Times New Roman" pitchFamily="18" charset="0"/>
            </a:endParaRPr>
          </a:p>
          <a:p>
            <a:pPr marL="237698" indent="-237698">
              <a:buFont typeface="Calibri" pitchFamily="34" charset="0"/>
              <a:buAutoNum type="arabicPeriod" startAt="14"/>
            </a:pPr>
            <a:endParaRPr lang="en-US" dirty="0">
              <a:cs typeface="Times New Roman" pitchFamily="18" charset="0"/>
            </a:endParaRPr>
          </a:p>
          <a:p>
            <a:pPr marL="237698" indent="-237698">
              <a:buFont typeface="Calibri" pitchFamily="34" charset="0"/>
              <a:buAutoNum type="arabicPeriod" startAt="14"/>
            </a:pPr>
            <a:endParaRPr lang="en-US" dirty="0">
              <a:cs typeface="Times New Roman" pitchFamily="18" charset="0"/>
            </a:endParaRPr>
          </a:p>
          <a:p>
            <a:pPr marL="237698" indent="-237698">
              <a:buFont typeface="Calibri" pitchFamily="34" charset="0"/>
              <a:buAutoNum type="arabicPeriod" startAt="14"/>
            </a:pPr>
            <a:endParaRPr lang="en-US" dirty="0">
              <a:cs typeface="Times New Roman" pitchFamily="18" charset="0"/>
            </a:endParaRPr>
          </a:p>
          <a:p>
            <a:pPr marL="237698" indent="-237698">
              <a:buFont typeface="Calibri" pitchFamily="34" charset="0"/>
              <a:buAutoNum type="arabicPeriod" startAt="14"/>
            </a:pPr>
            <a:endParaRPr lang="en-US" dirty="0">
              <a:cs typeface="Times New Roman" pitchFamily="18" charset="0"/>
            </a:endParaRPr>
          </a:p>
          <a:p>
            <a:pPr marL="237698" indent="-237698">
              <a:buFont typeface="Calibri" pitchFamily="34" charset="0"/>
              <a:buAutoNum type="arabicPeriod" startAt="14"/>
            </a:pPr>
            <a:endParaRPr lang="en-US" dirty="0">
              <a:cs typeface="Times New Roman" pitchFamily="18" charset="0"/>
            </a:endParaRPr>
          </a:p>
          <a:p>
            <a:pPr marL="237698" indent="-237698">
              <a:buFont typeface="Calibri" pitchFamily="34" charset="0"/>
              <a:buAutoNum type="arabicPeriod" startAt="14"/>
            </a:pPr>
            <a:r>
              <a:rPr lang="en-US" sz="1100" dirty="0">
                <a:latin typeface="Times" pitchFamily="18" charset="0"/>
                <a:cs typeface="Times New Roman" pitchFamily="18" charset="0"/>
              </a:rPr>
              <a:t>Right-click on “Cursor 1” and choose </a:t>
            </a:r>
            <a:r>
              <a:rPr lang="en-US" sz="1100" b="1" dirty="0">
                <a:latin typeface="Times" pitchFamily="18" charset="0"/>
                <a:cs typeface="Times New Roman" pitchFamily="18" charset="0"/>
              </a:rPr>
              <a:t>Bring to Center</a:t>
            </a:r>
            <a:r>
              <a:rPr lang="en-US" sz="1100" dirty="0">
                <a:latin typeface="Times" pitchFamily="18" charset="0"/>
                <a:cs typeface="Times New Roman" pitchFamily="18" charset="0"/>
              </a:rPr>
              <a:t>. What does this do? </a:t>
            </a:r>
          </a:p>
          <a:p>
            <a:pPr marL="237698" indent="-237698">
              <a:buFont typeface="Calibri" pitchFamily="34" charset="0"/>
              <a:buAutoNum type="arabicPeriod" startAt="14"/>
            </a:pPr>
            <a:r>
              <a:rPr lang="en-US" sz="1100" dirty="0">
                <a:latin typeface="Times" pitchFamily="18" charset="0"/>
                <a:cs typeface="Times New Roman" pitchFamily="18" charset="0"/>
              </a:rPr>
              <a:t>Drag the cursor around. The cursor does not move if you select the zoom option.</a:t>
            </a:r>
          </a:p>
          <a:p>
            <a:pPr marL="237698" indent="-237698">
              <a:buFont typeface="Calibri" pitchFamily="34" charset="0"/>
              <a:buAutoNum type="arabicPeriod" startAt="14"/>
            </a:pPr>
            <a:r>
              <a:rPr lang="en-US" sz="1100" dirty="0">
                <a:latin typeface="Times" pitchFamily="18" charset="0"/>
                <a:cs typeface="Times New Roman" pitchFamily="18" charset="0"/>
              </a:rPr>
              <a:t>Right-click on the graph and choose </a:t>
            </a:r>
            <a:r>
              <a:rPr lang="en-US" sz="1100" b="1" dirty="0">
                <a:latin typeface="Times" pitchFamily="18" charset="0"/>
                <a:cs typeface="Times New Roman" pitchFamily="18" charset="0"/>
              </a:rPr>
              <a:t>Undock Window</a:t>
            </a:r>
            <a:r>
              <a:rPr lang="en-US" sz="1100" dirty="0">
                <a:latin typeface="Times" pitchFamily="18" charset="0"/>
                <a:cs typeface="Times New Roman" pitchFamily="18" charset="0"/>
              </a:rPr>
              <a:t>. What does this do? Close this new window when you are finished.</a:t>
            </a:r>
            <a:endParaRPr lang="en-US" sz="1100" dirty="0">
              <a:latin typeface="Times" pitchFamily="18" charset="0"/>
            </a:endParaRPr>
          </a:p>
        </p:txBody>
      </p:sp>
      <p:pic>
        <p:nvPicPr>
          <p:cNvPr id="197635" name="Picture 3"/>
          <p:cNvPicPr>
            <a:picLocks noChangeAspect="1" noChangeArrowheads="1"/>
          </p:cNvPicPr>
          <p:nvPr/>
        </p:nvPicPr>
        <p:blipFill>
          <a:blip r:embed="rId3"/>
          <a:srcRect/>
          <a:stretch>
            <a:fillRect/>
          </a:stretch>
        </p:blipFill>
        <p:spPr bwMode="auto">
          <a:xfrm>
            <a:off x="1562100" y="5143500"/>
            <a:ext cx="3222734" cy="2271051"/>
          </a:xfrm>
          <a:prstGeom prst="rect">
            <a:avLst/>
          </a:prstGeom>
          <a:noFill/>
          <a:ln w="12700" algn="ctr">
            <a:noFill/>
            <a:miter lim="800000"/>
            <a:headEnd/>
            <a:tailEnd/>
          </a:ln>
        </p:spPr>
      </p:pic>
      <p:pic>
        <p:nvPicPr>
          <p:cNvPr id="197636" name="Picture 4"/>
          <p:cNvPicPr>
            <a:picLocks noChangeAspect="1" noChangeArrowheads="1"/>
          </p:cNvPicPr>
          <p:nvPr/>
        </p:nvPicPr>
        <p:blipFill>
          <a:blip r:embed="rId4"/>
          <a:srcRect/>
          <a:stretch>
            <a:fillRect/>
          </a:stretch>
        </p:blipFill>
        <p:spPr bwMode="auto">
          <a:xfrm>
            <a:off x="1467025" y="1288928"/>
            <a:ext cx="4209876" cy="3313429"/>
          </a:xfrm>
          <a:prstGeom prst="rect">
            <a:avLst/>
          </a:prstGeom>
          <a:noFill/>
          <a:ln w="12700" algn="ctr">
            <a:noFill/>
            <a:miter lim="800000"/>
            <a:headEnd/>
            <a:tailEnd/>
          </a:ln>
        </p:spPr>
      </p:pic>
      <p:sp>
        <p:nvSpPr>
          <p:cNvPr id="6"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66	ni.com</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8" name="Picture 2"/>
          <p:cNvPicPr>
            <a:picLocks noChangeAspect="1" noChangeArrowheads="1"/>
          </p:cNvPicPr>
          <p:nvPr/>
        </p:nvPicPr>
        <p:blipFill>
          <a:blip r:embed="rId3"/>
          <a:srcRect/>
          <a:stretch>
            <a:fillRect/>
          </a:stretch>
        </p:blipFill>
        <p:spPr bwMode="auto">
          <a:xfrm>
            <a:off x="1257300" y="5295900"/>
            <a:ext cx="4505619" cy="3291370"/>
          </a:xfrm>
          <a:prstGeom prst="rect">
            <a:avLst/>
          </a:prstGeom>
          <a:noFill/>
          <a:ln w="12700" algn="ctr">
            <a:noFill/>
            <a:miter lim="800000"/>
            <a:headEnd/>
            <a:tailEnd/>
          </a:ln>
        </p:spPr>
      </p:pic>
      <p:sp>
        <p:nvSpPr>
          <p:cNvPr id="198659" name="Rectangle 3"/>
          <p:cNvSpPr>
            <a:spLocks noGrp="1" noChangeArrowheads="1"/>
          </p:cNvSpPr>
          <p:nvPr>
            <p:ph type="body" idx="1"/>
          </p:nvPr>
        </p:nvSpPr>
        <p:spPr>
          <a:xfrm>
            <a:off x="876300" y="914400"/>
            <a:ext cx="5547802" cy="7998259"/>
          </a:xfrm>
          <a:noFill/>
          <a:ln/>
        </p:spPr>
        <p:txBody>
          <a:bodyPr/>
          <a:lstStyle/>
          <a:p>
            <a:pPr marL="237698" indent="-237698">
              <a:spcBef>
                <a:spcPct val="0"/>
              </a:spcBef>
              <a:buFont typeface="+mj-lt"/>
              <a:buAutoNum type="arabicPeriod" startAt="18"/>
            </a:pPr>
            <a:r>
              <a:rPr lang="en-US" sz="1100" dirty="0">
                <a:latin typeface="Times" pitchFamily="18" charset="0"/>
                <a:cs typeface="Times New Roman" pitchFamily="18" charset="0"/>
              </a:rPr>
              <a:t>Multiply the data by a decreasing exponential function. Follow these steps:</a:t>
            </a:r>
          </a:p>
          <a:p>
            <a:pPr marL="237698" indent="-237698"/>
            <a:r>
              <a:rPr lang="en-US" sz="1100" dirty="0">
                <a:latin typeface="Times" pitchFamily="18" charset="0"/>
                <a:cs typeface="Times New Roman" pitchFamily="18" charset="0"/>
              </a:rPr>
              <a:t>	a. Make a 100-element array of data that constitutes a ramp function going</a:t>
            </a:r>
          </a:p>
          <a:p>
            <a:pPr marL="347663" indent="-236538">
              <a:spcBef>
                <a:spcPct val="0"/>
              </a:spcBef>
            </a:pPr>
            <a:r>
              <a:rPr lang="en-US" sz="1100" dirty="0">
                <a:latin typeface="Times" pitchFamily="18" charset="0"/>
                <a:cs typeface="Times New Roman" pitchFamily="18" charset="0"/>
              </a:rPr>
              <a:t>	 from 0.01 to 5 by typing “Array = [0.01:0.05:5];” in the Command</a:t>
            </a:r>
          </a:p>
          <a:p>
            <a:pPr marL="344488" indent="-344488">
              <a:spcBef>
                <a:spcPct val="0"/>
              </a:spcBef>
            </a:pPr>
            <a:r>
              <a:rPr lang="en-US" sz="1100" dirty="0">
                <a:latin typeface="Times" pitchFamily="18" charset="0"/>
                <a:cs typeface="Times New Roman" pitchFamily="18" charset="0"/>
              </a:rPr>
              <a:t>	 Window and pressing &lt;Enter&gt;. What type of variable is “Array”?</a:t>
            </a:r>
          </a:p>
          <a:p>
            <a:pPr marL="237698" indent="-237698"/>
            <a:r>
              <a:rPr lang="en-US" sz="1100" dirty="0">
                <a:latin typeface="Times" pitchFamily="18" charset="0"/>
                <a:cs typeface="Times New Roman" pitchFamily="18" charset="0"/>
              </a:rPr>
              <a:t>	b. Make an array containing a decreasing exponential. Type </a:t>
            </a:r>
          </a:p>
          <a:p>
            <a:pPr marL="347663" indent="-236538">
              <a:spcBef>
                <a:spcPct val="0"/>
              </a:spcBef>
            </a:pPr>
            <a:r>
              <a:rPr lang="en-US" sz="1100" dirty="0">
                <a:latin typeface="Times" pitchFamily="18" charset="0"/>
                <a:cs typeface="Times New Roman" pitchFamily="18" charset="0"/>
              </a:rPr>
              <a:t>	 “Exp = 5*exp(-Array);” and press &lt;Enter&gt;.</a:t>
            </a:r>
          </a:p>
          <a:p>
            <a:pPr marL="237698" indent="-237698"/>
            <a:r>
              <a:rPr lang="en-US" sz="1100" dirty="0">
                <a:latin typeface="Times" pitchFamily="18" charset="0"/>
                <a:cs typeface="Times New Roman" pitchFamily="18" charset="0"/>
              </a:rPr>
              <a:t>	c. Now multiply the Exp and In arrays by typing</a:t>
            </a:r>
          </a:p>
          <a:p>
            <a:pPr marL="347663" indent="-236538">
              <a:spcBef>
                <a:spcPct val="0"/>
              </a:spcBef>
            </a:pPr>
            <a:r>
              <a:rPr lang="en-US" sz="1100" dirty="0">
                <a:latin typeface="Times" pitchFamily="18" charset="0"/>
                <a:cs typeface="Times New Roman" pitchFamily="18" charset="0"/>
              </a:rPr>
              <a:t>	 “Out = In</a:t>
            </a:r>
            <a:r>
              <a:rPr lang="en-US" sz="1100" b="1" dirty="0">
                <a:latin typeface="Times" pitchFamily="18" charset="0"/>
                <a:cs typeface="Times New Roman" pitchFamily="18" charset="0"/>
              </a:rPr>
              <a:t>.</a:t>
            </a:r>
            <a:r>
              <a:rPr lang="en-US" sz="1100" dirty="0">
                <a:latin typeface="Times" pitchFamily="18" charset="0"/>
                <a:cs typeface="Times New Roman" pitchFamily="18" charset="0"/>
              </a:rPr>
              <a:t>*Exp;” and pressing &lt;Enter&gt;.</a:t>
            </a:r>
          </a:p>
          <a:p>
            <a:pPr marL="237698" indent="-237698"/>
            <a:r>
              <a:rPr lang="en-US" sz="1100" dirty="0">
                <a:latin typeface="Times" pitchFamily="18" charset="0"/>
                <a:cs typeface="Times New Roman" pitchFamily="18" charset="0"/>
              </a:rPr>
              <a:t>	d. Look at the graph of the variable “Out”.</a:t>
            </a:r>
          </a:p>
          <a:p>
            <a:pPr marL="237698" indent="-237698">
              <a:buFont typeface="+mj-lt"/>
              <a:buAutoNum type="arabicPeriod" startAt="19"/>
            </a:pPr>
            <a:r>
              <a:rPr lang="en-US" sz="1100" dirty="0">
                <a:latin typeface="Times" pitchFamily="18" charset="0"/>
                <a:cs typeface="Times New Roman" pitchFamily="18" charset="0"/>
              </a:rPr>
              <a:t>Go to the History tab and use &lt;Ctrl-click&gt; to choose the four commands you just entered. Copy those commands using &lt;Ctrl-C&gt;.</a:t>
            </a:r>
          </a:p>
          <a:p>
            <a:pPr marL="237698" indent="-237698">
              <a:buFont typeface="Calibri" pitchFamily="34" charset="0"/>
              <a:buAutoNum type="arabicPeriod" startAt="19"/>
            </a:pPr>
            <a:r>
              <a:rPr lang="en-US" sz="1100" dirty="0">
                <a:latin typeface="Times" pitchFamily="18" charset="0"/>
                <a:cs typeface="Times New Roman" pitchFamily="18" charset="0"/>
              </a:rPr>
              <a:t>On the Script tab, paste the commands into the Script Editor using &lt;Ctrl-V&gt;.</a:t>
            </a:r>
          </a:p>
          <a:p>
            <a:pPr marL="237698" indent="-237698">
              <a:buFont typeface="Calibri" pitchFamily="34" charset="0"/>
              <a:buAutoNum type="arabicPeriod" startAt="19"/>
            </a:pPr>
            <a:r>
              <a:rPr lang="en-US" sz="1100" dirty="0">
                <a:latin typeface="Times" pitchFamily="18" charset="0"/>
                <a:cs typeface="Times New Roman" pitchFamily="18" charset="0"/>
              </a:rPr>
              <a:t>Save your script by clicking “Save” at the bottom of the window. Save it as “myscript.txt.” </a:t>
            </a:r>
          </a:p>
          <a:p>
            <a:pPr marL="237698" indent="-237698">
              <a:buFont typeface="Calibri" pitchFamily="34" charset="0"/>
              <a:buAutoNum type="arabicPeriod" startAt="19"/>
            </a:pPr>
            <a:r>
              <a:rPr lang="en-US" sz="1100" dirty="0">
                <a:latin typeface="Times" pitchFamily="18" charset="0"/>
                <a:cs typeface="Times New Roman" pitchFamily="18" charset="0"/>
              </a:rPr>
              <a:t>Close the LabVIEW </a:t>
            </a:r>
            <a:r>
              <a:rPr lang="en-US" sz="1100" dirty="0" err="1">
                <a:latin typeface="Times" pitchFamily="18" charset="0"/>
                <a:cs typeface="Times New Roman" pitchFamily="18" charset="0"/>
              </a:rPr>
              <a:t>MathScript</a:t>
            </a:r>
            <a:r>
              <a:rPr lang="en-US" sz="1100" dirty="0">
                <a:latin typeface="Times" pitchFamily="18" charset="0"/>
                <a:cs typeface="Times New Roman" pitchFamily="18" charset="0"/>
              </a:rPr>
              <a:t> window.</a:t>
            </a:r>
          </a:p>
          <a:p>
            <a:pPr marL="237698" indent="-237698">
              <a:buFont typeface="Calibri" pitchFamily="34" charset="0"/>
              <a:buAutoNum type="arabicPeriod" startAt="19"/>
            </a:pPr>
            <a:r>
              <a:rPr lang="en-US" sz="1100" dirty="0">
                <a:latin typeface="Times" pitchFamily="18" charset="0"/>
              </a:rPr>
              <a:t>Return to the block diagram of Exercise 4.2 – </a:t>
            </a:r>
            <a:r>
              <a:rPr lang="en-US" sz="1100" dirty="0" err="1">
                <a:latin typeface="Times" pitchFamily="18" charset="0"/>
              </a:rPr>
              <a:t>MathScript</a:t>
            </a:r>
            <a:r>
              <a:rPr lang="en-US" sz="1100" dirty="0">
                <a:latin typeface="Times" pitchFamily="18" charset="0"/>
              </a:rPr>
              <a:t>. Load the script you just made by right-clicking on the </a:t>
            </a:r>
            <a:r>
              <a:rPr lang="en-US" sz="1100" dirty="0" err="1">
                <a:latin typeface="Times" pitchFamily="18" charset="0"/>
              </a:rPr>
              <a:t>MathScript</a:t>
            </a:r>
            <a:r>
              <a:rPr lang="en-US" sz="1100" dirty="0">
                <a:latin typeface="Times" pitchFamily="18" charset="0"/>
              </a:rPr>
              <a:t> Node border and selecting </a:t>
            </a:r>
            <a:r>
              <a:rPr lang="en-US" sz="1100" b="1" dirty="0">
                <a:latin typeface="Times" pitchFamily="18" charset="0"/>
              </a:rPr>
              <a:t>Import… </a:t>
            </a:r>
            <a:r>
              <a:rPr lang="en-US" sz="1100" dirty="0">
                <a:latin typeface="Times" pitchFamily="18" charset="0"/>
              </a:rPr>
              <a:t>Navigate to myscript.txt, select it, and click “OK.”</a:t>
            </a:r>
          </a:p>
          <a:p>
            <a:pPr marL="237698" indent="-237698">
              <a:buFont typeface="Calibri" pitchFamily="34" charset="0"/>
              <a:buAutoNum type="arabicPeriod" startAt="19"/>
            </a:pPr>
            <a:r>
              <a:rPr lang="en-US" sz="1100" dirty="0">
                <a:latin typeface="Times" pitchFamily="18" charset="0"/>
                <a:cs typeface="Times New Roman" pitchFamily="18" charset="0"/>
              </a:rPr>
              <a:t>Right-click on the right border of the </a:t>
            </a:r>
            <a:r>
              <a:rPr lang="en-US" sz="1100" dirty="0" err="1">
                <a:latin typeface="Times" pitchFamily="18" charset="0"/>
                <a:cs typeface="Times New Roman" pitchFamily="18" charset="0"/>
              </a:rPr>
              <a:t>MathScript</a:t>
            </a:r>
            <a:r>
              <a:rPr lang="en-US" sz="1100" dirty="0">
                <a:latin typeface="Times" pitchFamily="18" charset="0"/>
                <a:cs typeface="Times New Roman" pitchFamily="18" charset="0"/>
              </a:rPr>
              <a:t> Node and select </a:t>
            </a:r>
            <a:r>
              <a:rPr lang="en-US" sz="1100" b="1" dirty="0">
                <a:latin typeface="Times" pitchFamily="18" charset="0"/>
                <a:cs typeface="Times New Roman" pitchFamily="18" charset="0"/>
              </a:rPr>
              <a:t>Add Output</a:t>
            </a:r>
            <a:r>
              <a:rPr lang="en-US" sz="1100" dirty="0">
                <a:latin typeface="Times" pitchFamily="18" charset="0"/>
                <a:cs typeface="Times New Roman" pitchFamily="18" charset="0"/>
              </a:rPr>
              <a:t>. Name this output “Out”.</a:t>
            </a:r>
            <a:endParaRPr lang="en-US" sz="1100" dirty="0">
              <a:latin typeface="Times" pitchFamily="18" charset="0"/>
            </a:endParaRPr>
          </a:p>
          <a:p>
            <a:pPr marL="237698" indent="-237698">
              <a:buFont typeface="Calibri" pitchFamily="34" charset="0"/>
              <a:buAutoNum type="arabicPeriod" startAt="19"/>
            </a:pPr>
            <a:r>
              <a:rPr lang="en-US" sz="1100" dirty="0">
                <a:latin typeface="Times" pitchFamily="18" charset="0"/>
              </a:rPr>
              <a:t>Right-click on the variable “Out” and select </a:t>
            </a:r>
            <a:r>
              <a:rPr lang="en-US" sz="1100" b="1" dirty="0">
                <a:latin typeface="Times" pitchFamily="18" charset="0"/>
              </a:rPr>
              <a:t>Choose Data Type»</a:t>
            </a:r>
            <a:r>
              <a:rPr lang="en-US" sz="1100" b="1" dirty="0">
                <a:latin typeface="Times" pitchFamily="18" charset="0"/>
                <a:cs typeface="Times New Roman" pitchFamily="18" charset="0"/>
              </a:rPr>
              <a:t>1D-Array»DBL 1D</a:t>
            </a:r>
            <a:r>
              <a:rPr lang="en-US" sz="1100" dirty="0">
                <a:latin typeface="Times" pitchFamily="18" charset="0"/>
                <a:cs typeface="Times New Roman" pitchFamily="18" charset="0"/>
              </a:rPr>
              <a:t>.</a:t>
            </a:r>
            <a:r>
              <a:rPr lang="en-US" sz="1100" dirty="0">
                <a:latin typeface="Times" pitchFamily="18" charset="0"/>
              </a:rPr>
              <a:t> Output data types must be set manually on the </a:t>
            </a:r>
            <a:r>
              <a:rPr lang="en-US" sz="1100" dirty="0" err="1">
                <a:latin typeface="Times" pitchFamily="18" charset="0"/>
              </a:rPr>
              <a:t>MathScript</a:t>
            </a:r>
            <a:r>
              <a:rPr lang="en-US" sz="1100" dirty="0">
                <a:latin typeface="Times" pitchFamily="18" charset="0"/>
              </a:rPr>
              <a:t> Node.</a:t>
            </a:r>
          </a:p>
          <a:p>
            <a:pPr marL="237698" indent="-237698">
              <a:spcBef>
                <a:spcPct val="0"/>
              </a:spcBef>
              <a:buFont typeface="Calibri" pitchFamily="34" charset="0"/>
              <a:buAutoNum type="arabicPeriod" startAt="19"/>
            </a:pPr>
            <a:endParaRPr lang="en-US" sz="1100" dirty="0">
              <a:latin typeface="Times" pitchFamily="18" charset="0"/>
            </a:endParaRPr>
          </a:p>
          <a:p>
            <a:pPr marL="237698" indent="-237698">
              <a:spcBef>
                <a:spcPct val="0"/>
              </a:spcBef>
              <a:buFont typeface="Calibri" pitchFamily="34" charset="0"/>
              <a:buAutoNum type="arabicPeriod" startAt="19"/>
            </a:pPr>
            <a:endParaRPr lang="en-US" sz="1100" dirty="0">
              <a:latin typeface="Times" pitchFamily="18" charset="0"/>
            </a:endParaRPr>
          </a:p>
          <a:p>
            <a:pPr marL="237698" indent="-237698">
              <a:spcBef>
                <a:spcPct val="0"/>
              </a:spcBef>
              <a:buFont typeface="Calibri" pitchFamily="34" charset="0"/>
              <a:buAutoNum type="arabicPeriod" startAt="19"/>
            </a:pPr>
            <a:endParaRPr lang="en-US" sz="1100" dirty="0">
              <a:latin typeface="Times" pitchFamily="18" charset="0"/>
            </a:endParaRPr>
          </a:p>
          <a:p>
            <a:pPr marL="237698" indent="-237698">
              <a:spcBef>
                <a:spcPct val="0"/>
              </a:spcBef>
              <a:buFont typeface="Calibri" pitchFamily="34" charset="0"/>
              <a:buAutoNum type="arabicPeriod" startAt="19"/>
            </a:pPr>
            <a:endParaRPr lang="en-US" sz="1100" dirty="0">
              <a:latin typeface="Times" pitchFamily="18" charset="0"/>
            </a:endParaRPr>
          </a:p>
          <a:p>
            <a:pPr marL="237698" indent="-237698">
              <a:spcBef>
                <a:spcPct val="0"/>
              </a:spcBef>
              <a:buFont typeface="Calibri" pitchFamily="34" charset="0"/>
              <a:buAutoNum type="arabicPeriod" startAt="19"/>
            </a:pPr>
            <a:endParaRPr lang="en-US" sz="1100" dirty="0">
              <a:latin typeface="Times" pitchFamily="18" charset="0"/>
            </a:endParaRPr>
          </a:p>
          <a:p>
            <a:pPr marL="237698" indent="-237698">
              <a:spcBef>
                <a:spcPct val="0"/>
              </a:spcBef>
              <a:buFont typeface="Calibri" pitchFamily="34" charset="0"/>
              <a:buAutoNum type="arabicPeriod" startAt="19"/>
            </a:pPr>
            <a:endParaRPr lang="en-US" sz="1100" dirty="0">
              <a:latin typeface="Times" pitchFamily="18" charset="0"/>
            </a:endParaRPr>
          </a:p>
          <a:p>
            <a:pPr marL="237698" indent="-237698">
              <a:spcBef>
                <a:spcPct val="0"/>
              </a:spcBef>
              <a:buFont typeface="Calibri" pitchFamily="34" charset="0"/>
              <a:buAutoNum type="arabicPeriod" startAt="19"/>
            </a:pPr>
            <a:endParaRPr lang="en-US" sz="1100" dirty="0">
              <a:latin typeface="Times" pitchFamily="18" charset="0"/>
            </a:endParaRPr>
          </a:p>
          <a:p>
            <a:pPr marL="237698" indent="-237698">
              <a:spcBef>
                <a:spcPct val="0"/>
              </a:spcBef>
              <a:buFont typeface="Calibri" pitchFamily="34" charset="0"/>
              <a:buAutoNum type="arabicPeriod" startAt="19"/>
            </a:pPr>
            <a:endParaRPr lang="en-US" sz="1100" dirty="0">
              <a:latin typeface="Times" pitchFamily="18" charset="0"/>
            </a:endParaRPr>
          </a:p>
          <a:p>
            <a:pPr marL="237698" indent="-237698">
              <a:spcBef>
                <a:spcPct val="0"/>
              </a:spcBef>
              <a:buFont typeface="Calibri" pitchFamily="34" charset="0"/>
              <a:buAutoNum type="arabicPeriod" startAt="19"/>
            </a:pPr>
            <a:endParaRPr lang="en-US" sz="1100" dirty="0">
              <a:latin typeface="Times" pitchFamily="18" charset="0"/>
            </a:endParaRPr>
          </a:p>
          <a:p>
            <a:pPr marL="237698" indent="-237698">
              <a:buFont typeface="Calibri" pitchFamily="34" charset="0"/>
              <a:buAutoNum type="arabicPeriod" startAt="19"/>
            </a:pPr>
            <a:r>
              <a:rPr lang="en-US" sz="1100" dirty="0">
                <a:latin typeface="Times" pitchFamily="18" charset="0"/>
              </a:rPr>
              <a:t>Wire “Out” to the waveform graph.</a:t>
            </a:r>
          </a:p>
          <a:p>
            <a:pPr marL="237698" indent="-237698">
              <a:buFont typeface="Calibri" pitchFamily="34" charset="0"/>
              <a:buAutoNum type="arabicPeriod" startAt="19"/>
            </a:pPr>
            <a:r>
              <a:rPr lang="en-US" sz="1100" dirty="0">
                <a:latin typeface="Times" pitchFamily="18" charset="0"/>
              </a:rPr>
              <a:t>Return to the front panel and run the VI. </a:t>
            </a:r>
          </a:p>
          <a:p>
            <a:pPr marL="237698" indent="-237698">
              <a:spcBef>
                <a:spcPct val="0"/>
              </a:spcBef>
            </a:pPr>
            <a:r>
              <a:rPr lang="en-US" sz="1100" dirty="0">
                <a:latin typeface="Times" pitchFamily="18" charset="0"/>
              </a:rPr>
              <a:t>	Does the data look like you expect?</a:t>
            </a:r>
          </a:p>
          <a:p>
            <a:pPr marL="237698" indent="-237698">
              <a:buFont typeface="+mj-lt"/>
              <a:buAutoNum type="arabicPeriod" startAt="28"/>
            </a:pPr>
            <a:r>
              <a:rPr lang="en-US" sz="1100" dirty="0">
                <a:latin typeface="Times" pitchFamily="18" charset="0"/>
              </a:rPr>
              <a:t>Save and close your VI.</a:t>
            </a:r>
          </a:p>
          <a:p>
            <a:pPr marL="237698" indent="-237698">
              <a:tabLst>
                <a:tab pos="400050" algn="l"/>
              </a:tabLst>
            </a:pPr>
            <a:r>
              <a:rPr lang="en-US" sz="1100" b="1" dirty="0">
                <a:latin typeface="Times" pitchFamily="18" charset="0"/>
              </a:rPr>
              <a:t>Note</a:t>
            </a:r>
            <a:r>
              <a:rPr lang="en-US" sz="1100" dirty="0">
                <a:latin typeface="Times" pitchFamily="18" charset="0"/>
              </a:rPr>
              <a:t>:	The solution to this exercise is printed in the back of</a:t>
            </a:r>
            <a:br>
              <a:rPr lang="en-US" sz="1100" dirty="0">
                <a:latin typeface="Times" pitchFamily="18" charset="0"/>
              </a:rPr>
            </a:br>
            <a:r>
              <a:rPr lang="en-US" sz="1100" dirty="0">
                <a:latin typeface="Times" pitchFamily="18" charset="0"/>
              </a:rPr>
              <a:t>	this manual.</a:t>
            </a:r>
          </a:p>
        </p:txBody>
      </p:sp>
      <p:sp>
        <p:nvSpPr>
          <p:cNvPr id="198660" name="Rectangle 4"/>
          <p:cNvSpPr>
            <a:spLocks noChangeArrowheads="1"/>
          </p:cNvSpPr>
          <p:nvPr/>
        </p:nvSpPr>
        <p:spPr bwMode="auto">
          <a:xfrm>
            <a:off x="2942344" y="8373102"/>
            <a:ext cx="1398819" cy="312121"/>
          </a:xfrm>
          <a:prstGeom prst="rect">
            <a:avLst/>
          </a:prstGeom>
          <a:noFill/>
          <a:ln w="12700" algn="ctr">
            <a:noFill/>
            <a:miter lim="800000"/>
            <a:headEnd/>
            <a:tailEnd/>
          </a:ln>
        </p:spPr>
        <p:txBody>
          <a:bodyPr wrap="none" lIns="95745" tIns="47871" rIns="95745" bIns="47871">
            <a:spAutoFit/>
          </a:bodyPr>
          <a:lstStyle/>
          <a:p>
            <a:pPr defTabSz="957396" eaLnBrk="1" hangingPunct="1">
              <a:spcBef>
                <a:spcPct val="30000"/>
              </a:spcBef>
            </a:pPr>
            <a:r>
              <a:rPr lang="en-US" sz="1400" dirty="0"/>
              <a:t>(End of Exercise)</a:t>
            </a:r>
          </a:p>
        </p:txBody>
      </p:sp>
      <p:sp>
        <p:nvSpPr>
          <p:cNvPr id="6"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67	 Introduction to LabVIEW Hands-On</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2"/>
          <p:cNvSpPr>
            <a:spLocks noGrp="1" noChangeArrowheads="1"/>
          </p:cNvSpPr>
          <p:nvPr>
            <p:ph type="body" idx="1"/>
          </p:nvPr>
        </p:nvSpPr>
        <p:spPr>
          <a:xfrm>
            <a:off x="974144" y="577059"/>
            <a:ext cx="5366914" cy="8304051"/>
          </a:xfrm>
        </p:spPr>
        <p:txBody>
          <a:bodyPr/>
          <a:lstStyle/>
          <a:p>
            <a:pPr marL="237698" indent="-237698"/>
            <a:r>
              <a:rPr lang="en-US" sz="1100" b="1" dirty="0">
                <a:latin typeface="Times" pitchFamily="18" charset="0"/>
              </a:rPr>
              <a:t>Exercise 3.3 – Apply What You Have Learned (Tracks A, B, and C) </a:t>
            </a:r>
          </a:p>
          <a:p>
            <a:pPr marL="237698" indent="-237698"/>
            <a:endParaRPr lang="en-US" sz="1100" b="1" dirty="0">
              <a:latin typeface="Times" pitchFamily="18" charset="0"/>
            </a:endParaRPr>
          </a:p>
          <a:p>
            <a:pPr marL="237698" indent="-237698"/>
            <a:r>
              <a:rPr lang="en-US" sz="1100" dirty="0">
                <a:latin typeface="Times" pitchFamily="18" charset="0"/>
              </a:rPr>
              <a:t>In this exercise, create a VI that uses what you have learned. Design a VI</a:t>
            </a:r>
          </a:p>
          <a:p>
            <a:pPr marL="237698" indent="-237698">
              <a:spcBef>
                <a:spcPct val="0"/>
              </a:spcBef>
            </a:pPr>
            <a:r>
              <a:rPr lang="en-US" sz="1100" dirty="0">
                <a:latin typeface="Times" pitchFamily="18" charset="0"/>
              </a:rPr>
              <a:t>that does the following:</a:t>
            </a:r>
          </a:p>
          <a:p>
            <a:pPr marL="237698" indent="-237698">
              <a:buFontTx/>
              <a:buAutoNum type="arabicPeriod"/>
            </a:pPr>
            <a:r>
              <a:rPr lang="en-US" sz="1100" dirty="0">
                <a:latin typeface="Times" pitchFamily="18" charset="0"/>
              </a:rPr>
              <a:t>Acquire data from your device (or create a simulated signal) and graph it.</a:t>
            </a:r>
          </a:p>
          <a:p>
            <a:pPr marL="237698" indent="-237698">
              <a:buFontTx/>
              <a:buAutoNum type="arabicPeriod"/>
            </a:pPr>
            <a:r>
              <a:rPr lang="en-US" sz="1100" dirty="0">
                <a:latin typeface="Times" pitchFamily="18" charset="0"/>
              </a:rPr>
              <a:t>Filter that data using the Filter Express VI (</a:t>
            </a:r>
            <a:r>
              <a:rPr lang="en-US" sz="1100" b="1" dirty="0" err="1">
                <a:latin typeface="Times" pitchFamily="18" charset="0"/>
              </a:rPr>
              <a:t>Functions»Express»Signal</a:t>
            </a:r>
            <a:r>
              <a:rPr lang="en-US" sz="1100" b="1" dirty="0">
                <a:latin typeface="Times" pitchFamily="18" charset="0"/>
              </a:rPr>
              <a:t> </a:t>
            </a:r>
            <a:r>
              <a:rPr lang="en-US" sz="1100" b="1" dirty="0" err="1">
                <a:latin typeface="Times" pitchFamily="18" charset="0"/>
              </a:rPr>
              <a:t>Analysis»</a:t>
            </a:r>
            <a:r>
              <a:rPr lang="en-US" sz="1100" b="1" dirty="0" err="1">
                <a:latin typeface="Times" pitchFamily="18" charset="0"/>
                <a:cs typeface="Times New Roman" pitchFamily="18" charset="0"/>
              </a:rPr>
              <a:t>Filter</a:t>
            </a:r>
            <a:r>
              <a:rPr lang="en-US" sz="1100" dirty="0">
                <a:latin typeface="Times" pitchFamily="18" charset="0"/>
                <a:cs typeface="Times New Roman" pitchFamily="18" charset="0"/>
              </a:rPr>
              <a:t>)</a:t>
            </a:r>
            <a:r>
              <a:rPr lang="en-US" sz="1100" dirty="0">
                <a:latin typeface="Times" pitchFamily="18" charset="0"/>
              </a:rPr>
              <a:t>. There should be a front panel control for a user-configurable cutoff frequency.</a:t>
            </a:r>
          </a:p>
          <a:p>
            <a:pPr marL="237698" indent="-237698"/>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endParaRPr lang="en-US" sz="1100" b="1" dirty="0">
              <a:latin typeface="Times" pitchFamily="18" charset="0"/>
              <a:cs typeface="Times New Roman" pitchFamily="18" charset="0"/>
            </a:endParaRPr>
          </a:p>
          <a:p>
            <a:pPr marL="237698" indent="-237698">
              <a:buFontTx/>
              <a:buAutoNum type="arabicPeriod"/>
            </a:pPr>
            <a:endParaRPr lang="en-US" sz="1100" dirty="0">
              <a:latin typeface="Times" pitchFamily="18" charset="0"/>
            </a:endParaRPr>
          </a:p>
          <a:p>
            <a:pPr marL="237698" indent="-237698">
              <a:buFontTx/>
              <a:buAutoNum type="arabicPeriod" startAt="3"/>
            </a:pPr>
            <a:r>
              <a:rPr lang="en-US" sz="1100" dirty="0">
                <a:latin typeface="Times" pitchFamily="18" charset="0"/>
              </a:rPr>
              <a:t>Take a fast Fourier transform to get the frequency information from the filtered data and graph the result. Use the Spectral Measurements Express VI (</a:t>
            </a:r>
            <a:r>
              <a:rPr lang="en-US" sz="1100" b="1" dirty="0" err="1">
                <a:latin typeface="Times" pitchFamily="18" charset="0"/>
              </a:rPr>
              <a:t>Functions»Express»Signal</a:t>
            </a:r>
            <a:r>
              <a:rPr lang="en-US" sz="1100" b="1" dirty="0">
                <a:latin typeface="Times" pitchFamily="18" charset="0"/>
              </a:rPr>
              <a:t> </a:t>
            </a:r>
            <a:r>
              <a:rPr lang="en-US" sz="1100" b="1" dirty="0" err="1">
                <a:latin typeface="Times" pitchFamily="18" charset="0"/>
              </a:rPr>
              <a:t>Analysis»</a:t>
            </a:r>
            <a:r>
              <a:rPr lang="en-US" sz="1100" b="1" dirty="0" err="1">
                <a:latin typeface="Times" pitchFamily="18" charset="0"/>
                <a:cs typeface="Times New Roman" pitchFamily="18" charset="0"/>
              </a:rPr>
              <a:t>Spectral</a:t>
            </a:r>
            <a:r>
              <a:rPr lang="en-US" sz="1100" dirty="0">
                <a:latin typeface="Times" pitchFamily="18" charset="0"/>
                <a:cs typeface="Times New Roman" pitchFamily="18" charset="0"/>
              </a:rPr>
              <a:t>)</a:t>
            </a:r>
            <a:r>
              <a:rPr lang="en-US" sz="1100" dirty="0">
                <a:latin typeface="Times" pitchFamily="18" charset="0"/>
              </a:rPr>
              <a:t>.</a:t>
            </a:r>
          </a:p>
          <a:p>
            <a:pPr marL="237698" indent="-237698"/>
            <a:endParaRPr lang="en-US" sz="1100" dirty="0">
              <a:latin typeface="Times" pitchFamily="18" charset="0"/>
            </a:endParaRPr>
          </a:p>
          <a:p>
            <a:pPr marL="237698" indent="-237698">
              <a:buFontTx/>
              <a:buAutoNum type="arabicPeriod" startAt="3"/>
            </a:pPr>
            <a:endParaRPr lang="en-US" sz="1100" dirty="0">
              <a:latin typeface="Times" pitchFamily="18" charset="0"/>
            </a:endParaRPr>
          </a:p>
          <a:p>
            <a:pPr marL="237698" indent="-237698"/>
            <a:endParaRPr lang="en-US" sz="1100" dirty="0">
              <a:latin typeface="Times" pitchFamily="18" charset="0"/>
            </a:endParaRPr>
          </a:p>
          <a:p>
            <a:pPr marL="237698" indent="-237698"/>
            <a:endParaRPr lang="en-US" sz="1100" dirty="0">
              <a:latin typeface="Times" pitchFamily="18" charset="0"/>
            </a:endParaRPr>
          </a:p>
          <a:p>
            <a:pPr marL="237698" indent="-237698"/>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r>
              <a:rPr lang="en-US" sz="1100" dirty="0">
                <a:latin typeface="Times" pitchFamily="18" charset="0"/>
              </a:rPr>
              <a:t>4. 	Find the dominant frequency of the filtered data using the Tone Measurements Express VI. </a:t>
            </a:r>
          </a:p>
          <a:p>
            <a:pPr marL="237698" indent="-237698">
              <a:buFontTx/>
              <a:buAutoNum type="arabicPeriod" startAt="5"/>
            </a:pPr>
            <a:r>
              <a:rPr lang="en-US" sz="1100" dirty="0">
                <a:latin typeface="Times" pitchFamily="18" charset="0"/>
              </a:rPr>
              <a:t>Compare that frequency to a user-inputted limit. If the frequency is over that limit, light up an LED on the front panel. If you have a USB-6009, light up the LED on your hardware using the DAQ Assistant. You need to invert the digital line for the LED to light up when over the limit. You can specify this in the configuration window of the DAQ Assistant or with a “not” Boolean function. </a:t>
            </a:r>
          </a:p>
          <a:p>
            <a:pPr marL="237698" indent="-237698">
              <a:buFontTx/>
              <a:buAutoNum type="arabicPeriod" startAt="5"/>
            </a:pPr>
            <a:r>
              <a:rPr lang="en-US" sz="1100" dirty="0">
                <a:latin typeface="Times" pitchFamily="18" charset="0"/>
              </a:rPr>
              <a:t>If you get stuck, open up the solution or view it at the end of this manual.</a:t>
            </a:r>
          </a:p>
          <a:p>
            <a:pPr marL="237698" indent="-237698"/>
            <a:endParaRPr lang="en-US" sz="1100" dirty="0">
              <a:latin typeface="Times" pitchFamily="18" charset="0"/>
            </a:endParaRPr>
          </a:p>
          <a:p>
            <a:pPr marL="237698" indent="-237698"/>
            <a:endParaRPr lang="en-US" sz="1100" dirty="0">
              <a:latin typeface="Times" pitchFamily="18" charset="0"/>
            </a:endParaRPr>
          </a:p>
        </p:txBody>
      </p:sp>
      <p:pic>
        <p:nvPicPr>
          <p:cNvPr id="892931" name="Picture 3"/>
          <p:cNvPicPr>
            <a:picLocks noChangeAspect="1" noChangeArrowheads="1"/>
          </p:cNvPicPr>
          <p:nvPr/>
        </p:nvPicPr>
        <p:blipFill>
          <a:blip r:embed="rId3"/>
          <a:srcRect/>
          <a:stretch>
            <a:fillRect/>
          </a:stretch>
        </p:blipFill>
        <p:spPr bwMode="auto">
          <a:xfrm>
            <a:off x="2582227" y="2400300"/>
            <a:ext cx="967505" cy="927239"/>
          </a:xfrm>
          <a:prstGeom prst="rect">
            <a:avLst/>
          </a:prstGeom>
          <a:noFill/>
          <a:ln w="12700" algn="ctr">
            <a:noFill/>
            <a:miter lim="800000"/>
            <a:headEnd/>
            <a:tailEnd/>
          </a:ln>
          <a:effectLst/>
        </p:spPr>
      </p:pic>
      <p:pic>
        <p:nvPicPr>
          <p:cNvPr id="892932" name="Picture 4"/>
          <p:cNvPicPr>
            <a:picLocks noChangeAspect="1" noChangeArrowheads="1"/>
          </p:cNvPicPr>
          <p:nvPr/>
        </p:nvPicPr>
        <p:blipFill>
          <a:blip r:embed="rId4"/>
          <a:srcRect/>
          <a:stretch>
            <a:fillRect/>
          </a:stretch>
        </p:blipFill>
        <p:spPr bwMode="auto">
          <a:xfrm>
            <a:off x="2590800" y="4457700"/>
            <a:ext cx="974144" cy="1223167"/>
          </a:xfrm>
          <a:prstGeom prst="rect">
            <a:avLst/>
          </a:prstGeom>
          <a:noFill/>
          <a:ln w="12700" algn="ctr">
            <a:noFill/>
            <a:miter lim="800000"/>
            <a:headEnd/>
            <a:tailEnd/>
          </a:ln>
          <a:effectLst/>
        </p:spPr>
      </p:pic>
      <p:sp>
        <p:nvSpPr>
          <p:cNvPr id="892933" name="Rectangle 5"/>
          <p:cNvSpPr>
            <a:spLocks noChangeArrowheads="1"/>
          </p:cNvSpPr>
          <p:nvPr/>
        </p:nvSpPr>
        <p:spPr bwMode="auto">
          <a:xfrm>
            <a:off x="2935706" y="8846586"/>
            <a:ext cx="1398819" cy="312121"/>
          </a:xfrm>
          <a:prstGeom prst="rect">
            <a:avLst/>
          </a:prstGeom>
          <a:noFill/>
          <a:ln w="12700" algn="ctr">
            <a:noFill/>
            <a:miter lim="800000"/>
            <a:headEnd/>
            <a:tailEnd/>
          </a:ln>
          <a:effectLst/>
        </p:spPr>
        <p:txBody>
          <a:bodyPr wrap="none" lIns="95745" tIns="47871" rIns="95745" bIns="47871">
            <a:spAutoFit/>
          </a:bodyPr>
          <a:lstStyle/>
          <a:p>
            <a:pPr defTabSz="957396" eaLnBrk="1" hangingPunct="1">
              <a:spcBef>
                <a:spcPct val="30000"/>
              </a:spcBef>
            </a:pPr>
            <a:r>
              <a:rPr lang="en-US" sz="1400" dirty="0"/>
              <a:t>(End of Exercise)</a:t>
            </a:r>
          </a:p>
        </p:txBody>
      </p:sp>
      <p:grpSp>
        <p:nvGrpSpPr>
          <p:cNvPr id="2" name="Group 6"/>
          <p:cNvGrpSpPr>
            <a:grpSpLocks/>
          </p:cNvGrpSpPr>
          <p:nvPr/>
        </p:nvGrpSpPr>
        <p:grpSpPr bwMode="auto">
          <a:xfrm>
            <a:off x="467987" y="384706"/>
            <a:ext cx="4072482" cy="5606180"/>
            <a:chOff x="199" y="73"/>
            <a:chExt cx="2565" cy="3532"/>
          </a:xfrm>
        </p:grpSpPr>
        <p:sp>
          <p:nvSpPr>
            <p:cNvPr id="892935" name="Line 7"/>
            <p:cNvSpPr>
              <a:spLocks noChangeShapeType="1"/>
            </p:cNvSpPr>
            <p:nvPr/>
          </p:nvSpPr>
          <p:spPr bwMode="auto">
            <a:xfrm flipH="1">
              <a:off x="272" y="145"/>
              <a:ext cx="2492" cy="0"/>
            </a:xfrm>
            <a:prstGeom prst="line">
              <a:avLst/>
            </a:prstGeom>
            <a:noFill/>
            <a:ln w="38100">
              <a:solidFill>
                <a:schemeClr val="tx1"/>
              </a:solidFill>
              <a:round/>
              <a:headEnd/>
              <a:tailEnd/>
            </a:ln>
            <a:effectLst/>
          </p:spPr>
          <p:txBody>
            <a:bodyPr/>
            <a:lstStyle/>
            <a:p>
              <a:endParaRPr lang="en-US"/>
            </a:p>
          </p:txBody>
        </p:sp>
        <p:sp>
          <p:nvSpPr>
            <p:cNvPr id="892936" name="Line 8"/>
            <p:cNvSpPr>
              <a:spLocks noChangeShapeType="1"/>
            </p:cNvSpPr>
            <p:nvPr/>
          </p:nvSpPr>
          <p:spPr bwMode="auto">
            <a:xfrm>
              <a:off x="272" y="145"/>
              <a:ext cx="0" cy="3460"/>
            </a:xfrm>
            <a:prstGeom prst="line">
              <a:avLst/>
            </a:prstGeom>
            <a:noFill/>
            <a:ln w="38100">
              <a:solidFill>
                <a:schemeClr val="tx1"/>
              </a:solidFill>
              <a:round/>
              <a:headEnd/>
              <a:tailEnd/>
            </a:ln>
            <a:effectLst/>
          </p:spPr>
          <p:txBody>
            <a:bodyPr/>
            <a:lstStyle/>
            <a:p>
              <a:endParaRPr lang="en-US"/>
            </a:p>
          </p:txBody>
        </p:sp>
        <p:sp>
          <p:nvSpPr>
            <p:cNvPr id="892937" name="Rectangle 9"/>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a:effectLst/>
          </p:spPr>
          <p:txBody>
            <a:bodyPr wrap="none" anchor="ctr"/>
            <a:lstStyle/>
            <a:p>
              <a:endParaRPr lang="en-US"/>
            </a:p>
          </p:txBody>
        </p:sp>
        <p:pic>
          <p:nvPicPr>
            <p:cNvPr id="892938" name="Picture 10"/>
            <p:cNvPicPr>
              <a:picLocks noChangeAspect="1" noChangeArrowheads="1"/>
            </p:cNvPicPr>
            <p:nvPr/>
          </p:nvPicPr>
          <p:blipFill>
            <a:blip r:embed="rId5"/>
            <a:srcRect/>
            <a:stretch>
              <a:fillRect/>
            </a:stretch>
          </p:blipFill>
          <p:spPr bwMode="auto">
            <a:xfrm>
              <a:off x="217" y="103"/>
              <a:ext cx="285" cy="266"/>
            </a:xfrm>
            <a:prstGeom prst="rect">
              <a:avLst/>
            </a:prstGeom>
            <a:noFill/>
            <a:ln w="12700" algn="ctr">
              <a:noFill/>
              <a:miter lim="800000"/>
              <a:headEnd/>
              <a:tailEnd/>
            </a:ln>
            <a:effectLst/>
          </p:spPr>
        </p:pic>
      </p:grpSp>
      <p:sp>
        <p:nvSpPr>
          <p:cNvPr id="12"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68	ni.com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Rot="1" noChangeAspect="1" noChangeArrowheads="1" noTextEdit="1"/>
          </p:cNvSpPr>
          <p:nvPr>
            <p:ph type="sldImg"/>
          </p:nvPr>
        </p:nvSpPr>
        <p:spPr>
          <a:ln/>
        </p:spPr>
      </p:sp>
      <p:sp>
        <p:nvSpPr>
          <p:cNvPr id="510981" name="Rectangle 5"/>
          <p:cNvSpPr>
            <a:spLocks noGrp="1" noChangeArrowheads="1"/>
          </p:cNvSpPr>
          <p:nvPr>
            <p:ph type="body" idx="1"/>
          </p:nvPr>
        </p:nvSpPr>
        <p:spPr/>
        <p:txBody>
          <a:bodyPr/>
          <a:lstStyle/>
          <a:p>
            <a:endParaRPr lang="en-US"/>
          </a:p>
        </p:txBody>
      </p:sp>
      <p:sp>
        <p:nvSpPr>
          <p:cNvPr id="510983" name="Text Box 7"/>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7	 Introduction to LabVIEW Hands-On</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p:txBody>
          <a:bodyPr/>
          <a:lstStyle/>
          <a:p>
            <a:endParaRPr lang="en-US"/>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69	 Introduction to LabVIEW Hands-On</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Rot="1" noChangeAspect="1" noChangeArrowheads="1" noTextEdit="1"/>
          </p:cNvSpPr>
          <p:nvPr>
            <p:ph type="sldImg"/>
          </p:nvPr>
        </p:nvSpPr>
        <p:spPr>
          <a:ln/>
        </p:spPr>
      </p:sp>
      <p:sp>
        <p:nvSpPr>
          <p:cNvPr id="453635" name="Rectangle 3"/>
          <p:cNvSpPr>
            <a:spLocks noGrp="1" noChangeArrowheads="1"/>
          </p:cNvSpPr>
          <p:nvPr>
            <p:ph type="body" idx="1"/>
          </p:nvPr>
        </p:nvSpPr>
        <p:spPr/>
        <p:txBody>
          <a:bodyPr/>
          <a:lstStyle/>
          <a:p>
            <a:pPr>
              <a:tabLst>
                <a:tab pos="237698" algn="l"/>
              </a:tabLst>
            </a:pPr>
            <a:r>
              <a:rPr lang="en-US" sz="1100" dirty="0">
                <a:latin typeface="Times" pitchFamily="18" charset="0"/>
              </a:rPr>
              <a:t>Clusters group like or unlike components together. They are equivalent to a </a:t>
            </a:r>
            <a:r>
              <a:rPr lang="en-US" sz="1100" i="1" dirty="0">
                <a:latin typeface="Times" pitchFamily="18" charset="0"/>
              </a:rPr>
              <a:t>record</a:t>
            </a:r>
            <a:r>
              <a:rPr lang="en-US" sz="1100" dirty="0">
                <a:latin typeface="Times" pitchFamily="18" charset="0"/>
              </a:rPr>
              <a:t> in Pascal or a </a:t>
            </a:r>
            <a:r>
              <a:rPr lang="en-US" sz="1100" i="1" dirty="0" err="1">
                <a:latin typeface="Times" pitchFamily="18" charset="0"/>
              </a:rPr>
              <a:t>struct</a:t>
            </a:r>
            <a:r>
              <a:rPr lang="en-US" sz="1100" dirty="0">
                <a:latin typeface="Times" pitchFamily="18" charset="0"/>
              </a:rPr>
              <a:t> in ANSI C.</a:t>
            </a:r>
          </a:p>
          <a:p>
            <a:pPr>
              <a:tabLst>
                <a:tab pos="237698" algn="l"/>
              </a:tabLst>
            </a:pPr>
            <a:r>
              <a:rPr lang="en-US" sz="1100" dirty="0">
                <a:latin typeface="Times" pitchFamily="18" charset="0"/>
              </a:rPr>
              <a:t>Cluster components may be of different data types.</a:t>
            </a:r>
          </a:p>
          <a:p>
            <a:pPr>
              <a:tabLst>
                <a:tab pos="237698" algn="l"/>
              </a:tabLst>
            </a:pPr>
            <a:r>
              <a:rPr lang="en-US" sz="1100" b="1" dirty="0">
                <a:latin typeface="Times" pitchFamily="18" charset="0"/>
              </a:rPr>
              <a:t>Examples:</a:t>
            </a:r>
          </a:p>
          <a:p>
            <a:pPr marL="249254" lvl="1" indent="-247602">
              <a:buFontTx/>
              <a:buChar char="•"/>
              <a:tabLst>
                <a:tab pos="237698" algn="l"/>
              </a:tabLst>
            </a:pPr>
            <a:r>
              <a:rPr lang="en-US" sz="1100" dirty="0">
                <a:latin typeface="Times" pitchFamily="18" charset="0"/>
              </a:rPr>
              <a:t>Error information - Grouping a Boolean error flag, a numeric error code, and an error source string to specify the exact error.</a:t>
            </a:r>
          </a:p>
          <a:p>
            <a:pPr marL="249254" lvl="1" indent="-247602">
              <a:buFontTx/>
              <a:buChar char="•"/>
              <a:tabLst>
                <a:tab pos="237698" algn="l"/>
              </a:tabLst>
            </a:pPr>
            <a:r>
              <a:rPr lang="en-US" sz="1100" dirty="0">
                <a:latin typeface="Times" pitchFamily="18" charset="0"/>
              </a:rPr>
              <a:t>User information - Grouping a string indicating a user’s name and an ID number specifying the user’s security code.</a:t>
            </a:r>
          </a:p>
          <a:p>
            <a:pPr>
              <a:tabLst>
                <a:tab pos="237698" algn="l"/>
              </a:tabLst>
            </a:pPr>
            <a:r>
              <a:rPr lang="en-US" sz="1100" dirty="0">
                <a:latin typeface="Times" pitchFamily="18" charset="0"/>
              </a:rPr>
              <a:t>All elements of a cluster must be either controls or indicators. You cannot have a string control and a Boolean indicator. Think of clusters as grouping individual wires (data objects) together into a cable (cluster).</a:t>
            </a:r>
          </a:p>
          <a:p>
            <a:pPr>
              <a:tabLst>
                <a:tab pos="237698" algn="l"/>
              </a:tabLst>
            </a:pPr>
            <a:endParaRPr lang="en-US" sz="1100" dirty="0">
              <a:latin typeface="Times" pitchFamily="18" charset="0"/>
            </a:endParaRP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70	ni.com</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Rot="1" noChangeAspect="1" noChangeArrowheads="1" noTextEdit="1"/>
          </p:cNvSpPr>
          <p:nvPr>
            <p:ph type="sldImg"/>
          </p:nvPr>
        </p:nvSpPr>
        <p:spPr>
          <a:ln/>
        </p:spPr>
      </p:sp>
      <p:sp>
        <p:nvSpPr>
          <p:cNvPr id="455683" name="Rectangle 3"/>
          <p:cNvSpPr>
            <a:spLocks noGrp="1" noChangeArrowheads="1"/>
          </p:cNvSpPr>
          <p:nvPr>
            <p:ph type="body" idx="1"/>
          </p:nvPr>
        </p:nvSpPr>
        <p:spPr/>
        <p:txBody>
          <a:bodyPr/>
          <a:lstStyle/>
          <a:p>
            <a:pPr>
              <a:spcBef>
                <a:spcPct val="20000"/>
              </a:spcBef>
              <a:tabLst>
                <a:tab pos="237698" algn="l"/>
              </a:tabLst>
            </a:pPr>
            <a:r>
              <a:rPr lang="en-US" sz="1100" dirty="0">
                <a:latin typeface="Times" pitchFamily="18" charset="0"/>
              </a:rPr>
              <a:t>Create a cluster front panel object by choosing </a:t>
            </a:r>
            <a:r>
              <a:rPr lang="en-US" sz="1100" b="1" dirty="0">
                <a:latin typeface="Times" pitchFamily="18" charset="0"/>
              </a:rPr>
              <a:t>Cluster</a:t>
            </a:r>
            <a:r>
              <a:rPr lang="en-US" sz="1100" dirty="0">
                <a:latin typeface="Times" pitchFamily="18" charset="0"/>
              </a:rPr>
              <a:t> from the </a:t>
            </a:r>
            <a:r>
              <a:rPr lang="en-US" sz="1100" b="1" dirty="0" err="1">
                <a:latin typeface="Times" pitchFamily="18" charset="0"/>
              </a:rPr>
              <a:t>Controls»Modern»Array</a:t>
            </a:r>
            <a:r>
              <a:rPr lang="en-US" sz="1100" b="1" dirty="0">
                <a:latin typeface="Times" pitchFamily="18" charset="0"/>
              </a:rPr>
              <a:t>, Matrix &amp; Cluster </a:t>
            </a:r>
            <a:r>
              <a:rPr lang="en-US" sz="1100" dirty="0">
                <a:latin typeface="Times" pitchFamily="18" charset="0"/>
              </a:rPr>
              <a:t>palette.</a:t>
            </a:r>
          </a:p>
          <a:p>
            <a:pPr marL="237698" lvl="1" indent="-236048">
              <a:spcBef>
                <a:spcPct val="20000"/>
              </a:spcBef>
              <a:buFontTx/>
              <a:buChar char="•"/>
              <a:tabLst>
                <a:tab pos="237698" algn="l"/>
              </a:tabLst>
            </a:pPr>
            <a:r>
              <a:rPr lang="en-US" sz="1100" dirty="0">
                <a:latin typeface="Times" pitchFamily="18" charset="0"/>
              </a:rPr>
              <a:t>This option gives you a shell (similar to the array shell when creating arrays).</a:t>
            </a:r>
          </a:p>
          <a:p>
            <a:pPr marL="237698" lvl="1" indent="-236048">
              <a:spcBef>
                <a:spcPct val="20000"/>
              </a:spcBef>
              <a:buFontTx/>
              <a:buChar char="•"/>
              <a:tabLst>
                <a:tab pos="237698" algn="l"/>
              </a:tabLst>
            </a:pPr>
            <a:r>
              <a:rPr lang="en-US" sz="1100" dirty="0">
                <a:latin typeface="Times" pitchFamily="18" charset="0"/>
              </a:rPr>
              <a:t>You can size the cluster shell when you drop it.</a:t>
            </a:r>
          </a:p>
          <a:p>
            <a:pPr marL="237698" lvl="1" indent="-236048">
              <a:spcBef>
                <a:spcPct val="20000"/>
              </a:spcBef>
              <a:buFontTx/>
              <a:buChar char="•"/>
              <a:tabLst>
                <a:tab pos="237698" algn="l"/>
              </a:tabLst>
            </a:pPr>
            <a:r>
              <a:rPr lang="en-US" sz="1100" dirty="0">
                <a:latin typeface="Times" pitchFamily="18" charset="0"/>
              </a:rPr>
              <a:t>Right-click inside the shell and add objects of any type. </a:t>
            </a:r>
          </a:p>
          <a:p>
            <a:pPr>
              <a:spcBef>
                <a:spcPct val="20000"/>
              </a:spcBef>
              <a:tabLst>
                <a:tab pos="237698" algn="l"/>
              </a:tabLst>
            </a:pPr>
            <a:r>
              <a:rPr lang="en-US" sz="1100" b="1" i="1" dirty="0">
                <a:latin typeface="Times" pitchFamily="18" charset="0"/>
              </a:rPr>
              <a:t>Note: You can even have a cluster inside of a cluster.</a:t>
            </a:r>
            <a:endParaRPr lang="en-US" sz="1100" dirty="0">
              <a:latin typeface="Times" pitchFamily="18" charset="0"/>
            </a:endParaRPr>
          </a:p>
          <a:p>
            <a:pPr>
              <a:spcBef>
                <a:spcPct val="20000"/>
              </a:spcBef>
              <a:tabLst>
                <a:tab pos="237698" algn="l"/>
              </a:tabLst>
            </a:pPr>
            <a:r>
              <a:rPr lang="en-US" sz="1100" dirty="0">
                <a:latin typeface="Times" pitchFamily="18" charset="0"/>
              </a:rPr>
              <a:t>The cluster becomes a control or an indicator cluster based on the first object you place inside the cluster.</a:t>
            </a:r>
          </a:p>
          <a:p>
            <a:pPr>
              <a:spcBef>
                <a:spcPct val="20000"/>
              </a:spcBef>
              <a:tabLst>
                <a:tab pos="237698" algn="l"/>
              </a:tabLst>
            </a:pPr>
            <a:r>
              <a:rPr lang="en-US" sz="1100" dirty="0">
                <a:latin typeface="Times" pitchFamily="18" charset="0"/>
              </a:rPr>
              <a:t>You can also create a cluster constant on the block diagram by choosing </a:t>
            </a:r>
            <a:r>
              <a:rPr lang="en-US" sz="1100" b="1" dirty="0">
                <a:latin typeface="Times" pitchFamily="18" charset="0"/>
              </a:rPr>
              <a:t>Cluster Constant</a:t>
            </a:r>
            <a:r>
              <a:rPr lang="en-US" sz="1100" dirty="0">
                <a:latin typeface="Times" pitchFamily="18" charset="0"/>
              </a:rPr>
              <a:t> from the </a:t>
            </a:r>
            <a:r>
              <a:rPr lang="en-US" sz="1100" b="1" dirty="0">
                <a:latin typeface="Times" pitchFamily="18" charset="0"/>
              </a:rPr>
              <a:t>Cluster</a:t>
            </a:r>
            <a:r>
              <a:rPr lang="en-US" sz="1100" dirty="0">
                <a:latin typeface="Times" pitchFamily="18" charset="0"/>
              </a:rPr>
              <a:t> palette.</a:t>
            </a:r>
          </a:p>
          <a:p>
            <a:pPr marL="237698" lvl="1" indent="-236048">
              <a:spcBef>
                <a:spcPct val="20000"/>
              </a:spcBef>
              <a:buFontTx/>
              <a:buChar char="•"/>
              <a:tabLst>
                <a:tab pos="237698" algn="l"/>
              </a:tabLst>
            </a:pPr>
            <a:r>
              <a:rPr lang="en-US" sz="1100" dirty="0">
                <a:latin typeface="Times" pitchFamily="18" charset="0"/>
              </a:rPr>
              <a:t>This gives you an empty cluster shell.</a:t>
            </a:r>
          </a:p>
          <a:p>
            <a:pPr marL="237698" lvl="1" indent="-236048">
              <a:spcBef>
                <a:spcPct val="20000"/>
              </a:spcBef>
              <a:buFontTx/>
              <a:buChar char="•"/>
              <a:tabLst>
                <a:tab pos="237698" algn="l"/>
              </a:tabLst>
            </a:pPr>
            <a:r>
              <a:rPr lang="en-US" sz="1100" dirty="0">
                <a:latin typeface="Times" pitchFamily="18" charset="0"/>
              </a:rPr>
              <a:t>You can size the cluster when you drop it.</a:t>
            </a:r>
          </a:p>
          <a:p>
            <a:pPr marL="237698" lvl="1" indent="-236048">
              <a:spcBef>
                <a:spcPct val="20000"/>
              </a:spcBef>
              <a:buFontTx/>
              <a:buChar char="•"/>
              <a:tabLst>
                <a:tab pos="237698" algn="l"/>
              </a:tabLst>
            </a:pPr>
            <a:r>
              <a:rPr lang="en-US" sz="1100" dirty="0">
                <a:latin typeface="Times" pitchFamily="18" charset="0"/>
              </a:rPr>
              <a:t>Put other constants inside the shell.</a:t>
            </a:r>
          </a:p>
          <a:p>
            <a:pPr>
              <a:spcBef>
                <a:spcPct val="20000"/>
              </a:spcBef>
              <a:tabLst>
                <a:tab pos="237698" algn="l"/>
              </a:tabLst>
            </a:pPr>
            <a:r>
              <a:rPr lang="en-US" sz="1100" b="1" dirty="0">
                <a:latin typeface="Times" pitchFamily="18" charset="0"/>
              </a:rPr>
              <a:t>Note</a:t>
            </a:r>
            <a:r>
              <a:rPr lang="en-US" sz="1100" dirty="0">
                <a:latin typeface="Times" pitchFamily="18" charset="0"/>
              </a:rPr>
              <a:t>: You cannot place terminals for front panel objects in a cluster constant on the block diagram, nor can you place “special” constants like the Tab or Empty String constant within a block diagram cluster shell.</a:t>
            </a:r>
          </a:p>
          <a:p>
            <a:pPr>
              <a:tabLst>
                <a:tab pos="237698" algn="l"/>
              </a:tabLst>
            </a:pPr>
            <a:endParaRPr lang="en-US" sz="1100" dirty="0">
              <a:latin typeface="Times" pitchFamily="18" charset="0"/>
            </a:endParaRPr>
          </a:p>
        </p:txBody>
      </p:sp>
      <p:sp>
        <p:nvSpPr>
          <p:cNvPr id="5"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71	 Introduction to LabVIEW Hands-On</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Rot="1" noChangeAspect="1" noChangeArrowheads="1" noTextEdit="1"/>
          </p:cNvSpPr>
          <p:nvPr>
            <p:ph type="sldImg"/>
          </p:nvPr>
        </p:nvSpPr>
        <p:spPr>
          <a:ln/>
        </p:spPr>
      </p:sp>
      <p:sp>
        <p:nvSpPr>
          <p:cNvPr id="457731" name="Rectangle 3"/>
          <p:cNvSpPr>
            <a:spLocks noGrp="1" noChangeArrowheads="1"/>
          </p:cNvSpPr>
          <p:nvPr>
            <p:ph type="body" idx="1"/>
          </p:nvPr>
        </p:nvSpPr>
        <p:spPr/>
        <p:txBody>
          <a:bodyPr/>
          <a:lstStyle/>
          <a:p>
            <a:r>
              <a:rPr lang="en-US" sz="1100" dirty="0">
                <a:latin typeface="Times" pitchFamily="18" charset="0"/>
              </a:rPr>
              <a:t>The terms bundle and cluster are closely related in LabVIEW. </a:t>
            </a:r>
          </a:p>
          <a:p>
            <a:r>
              <a:rPr lang="en-US" sz="1100" dirty="0">
                <a:latin typeface="Times" pitchFamily="18" charset="0"/>
              </a:rPr>
              <a:t>Example: You use a bundle function to create a cluster. You use an unbundle function to extract the parts of a cluster.</a:t>
            </a:r>
          </a:p>
          <a:p>
            <a:r>
              <a:rPr lang="en-US" sz="1100" b="1" dirty="0">
                <a:latin typeface="Times" pitchFamily="18" charset="0"/>
              </a:rPr>
              <a:t>Bundle</a:t>
            </a:r>
            <a:r>
              <a:rPr lang="en-US" sz="1100" dirty="0">
                <a:latin typeface="Times" pitchFamily="18" charset="0"/>
              </a:rPr>
              <a:t> - Forms a cluster containing the given objects in the specified order.</a:t>
            </a:r>
          </a:p>
          <a:p>
            <a:r>
              <a:rPr lang="en-US" sz="1100" b="1" dirty="0">
                <a:latin typeface="Times" pitchFamily="18" charset="0"/>
              </a:rPr>
              <a:t>Bundle by Name </a:t>
            </a:r>
            <a:r>
              <a:rPr lang="en-US" sz="1100" dirty="0">
                <a:latin typeface="Times" pitchFamily="18" charset="0"/>
              </a:rPr>
              <a:t>- Updates specific cluster object values (the object must have an owned label). </a:t>
            </a:r>
          </a:p>
          <a:p>
            <a:r>
              <a:rPr lang="en-US" sz="1100" b="1" dirty="0">
                <a:latin typeface="Times" pitchFamily="18" charset="0"/>
              </a:rPr>
              <a:t>Unbundle </a:t>
            </a:r>
            <a:r>
              <a:rPr lang="en-US" sz="1100" dirty="0">
                <a:latin typeface="Times" pitchFamily="18" charset="0"/>
              </a:rPr>
              <a:t>- Splits a cluster into each of its individual elements by data type.</a:t>
            </a:r>
          </a:p>
          <a:p>
            <a:r>
              <a:rPr lang="en-US" sz="1100" b="1" dirty="0">
                <a:latin typeface="Times" pitchFamily="18" charset="0"/>
              </a:rPr>
              <a:t>Unbundle by Name</a:t>
            </a:r>
            <a:r>
              <a:rPr lang="en-US" sz="1100" dirty="0">
                <a:latin typeface="Times" pitchFamily="18" charset="0"/>
              </a:rPr>
              <a:t> - Returns the cluster elements whose names you specify.</a:t>
            </a:r>
          </a:p>
          <a:p>
            <a:r>
              <a:rPr lang="en-US" sz="1100" b="1" dirty="0">
                <a:latin typeface="Times" pitchFamily="18" charset="0"/>
              </a:rPr>
              <a:t>Note</a:t>
            </a:r>
            <a:r>
              <a:rPr lang="en-US" sz="1100" dirty="0">
                <a:latin typeface="Times" pitchFamily="18" charset="0"/>
              </a:rPr>
              <a:t>: You must have an existing cluster wired into the middle terminal of the function to use Bundle By Name. </a:t>
            </a:r>
          </a:p>
          <a:p>
            <a:endParaRPr lang="en-US" sz="1100" dirty="0">
              <a:latin typeface="Times" pitchFamily="18" charset="0"/>
            </a:endParaRPr>
          </a:p>
        </p:txBody>
      </p:sp>
      <p:sp>
        <p:nvSpPr>
          <p:cNvPr id="5"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72	ni.com</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Rot="1" noChangeAspect="1" noChangeArrowheads="1" noTextEdit="1"/>
          </p:cNvSpPr>
          <p:nvPr>
            <p:ph type="sldImg"/>
          </p:nvPr>
        </p:nvSpPr>
        <p:spPr>
          <a:ln/>
        </p:spPr>
      </p:sp>
      <p:sp>
        <p:nvSpPr>
          <p:cNvPr id="536579" name="Rectangle 3"/>
          <p:cNvSpPr>
            <a:spLocks noGrp="1" noChangeArrowheads="1"/>
          </p:cNvSpPr>
          <p:nvPr>
            <p:ph type="body" idx="1"/>
          </p:nvPr>
        </p:nvSpPr>
        <p:spPr>
          <a:xfrm>
            <a:off x="974144" y="4560570"/>
            <a:ext cx="5366914" cy="1645686"/>
          </a:xfrm>
        </p:spPr>
        <p:txBody>
          <a:bodyPr/>
          <a:lstStyle/>
          <a:p>
            <a:pPr>
              <a:tabLst>
                <a:tab pos="237698" algn="l"/>
                <a:tab pos="475397" algn="l"/>
              </a:tabLst>
            </a:pPr>
            <a:r>
              <a:rPr lang="en-US" sz="1100" dirty="0">
                <a:latin typeface="Times" pitchFamily="18" charset="0"/>
              </a:rPr>
              <a:t>The waveform data type carries the data, start time, and ∆</a:t>
            </a:r>
            <a:r>
              <a:rPr lang="en-US" sz="1100" i="1" dirty="0">
                <a:latin typeface="Times" pitchFamily="18" charset="0"/>
              </a:rPr>
              <a:t>t </a:t>
            </a:r>
            <a:r>
              <a:rPr lang="en-US" sz="1100" dirty="0">
                <a:latin typeface="Times" pitchFamily="18" charset="0"/>
              </a:rPr>
              <a:t>of a waveform. You can create waveforms using the Build Waveform function. Many of the VIs and functions you use to acquire or analyze waveforms accept and return the waveform data type by default. When you wire a waveform data type to a waveform graph or chart, the graph or chart automatically plots a waveform based on the data, start time, and ∆</a:t>
            </a:r>
            <a:r>
              <a:rPr lang="en-US" sz="1100" i="1" dirty="0">
                <a:latin typeface="Times" pitchFamily="18" charset="0"/>
              </a:rPr>
              <a:t>x </a:t>
            </a:r>
            <a:r>
              <a:rPr lang="en-US" sz="1100" dirty="0">
                <a:latin typeface="Times" pitchFamily="18" charset="0"/>
              </a:rPr>
              <a:t>of the waveform. When you wire an array of waveform data types to a waveform graph or chart, the graph or chart automatically plots all the waveforms.</a:t>
            </a:r>
          </a:p>
        </p:txBody>
      </p:sp>
      <p:sp>
        <p:nvSpPr>
          <p:cNvPr id="536581" name="Rectangle 5"/>
          <p:cNvSpPr>
            <a:spLocks noChangeArrowheads="1"/>
          </p:cNvSpPr>
          <p:nvPr/>
        </p:nvSpPr>
        <p:spPr bwMode="auto">
          <a:xfrm>
            <a:off x="994058" y="6028700"/>
            <a:ext cx="3496625" cy="3094085"/>
          </a:xfrm>
          <a:prstGeom prst="rect">
            <a:avLst/>
          </a:prstGeom>
          <a:noFill/>
          <a:ln w="9525">
            <a:noFill/>
            <a:miter lim="800000"/>
            <a:headEnd/>
            <a:tailEnd/>
          </a:ln>
          <a:effectLst/>
        </p:spPr>
        <p:txBody>
          <a:bodyPr lIns="96632" tIns="48316" rIns="96632" bIns="48316"/>
          <a:lstStyle/>
          <a:p>
            <a:pPr algn="l" eaLnBrk="1" hangingPunct="1">
              <a:spcBef>
                <a:spcPct val="30000"/>
              </a:spcBef>
              <a:tabLst>
                <a:tab pos="475397" algn="l"/>
              </a:tabLst>
            </a:pPr>
            <a:r>
              <a:rPr lang="en-US" sz="1100" dirty="0">
                <a:latin typeface="Times" pitchFamily="18" charset="0"/>
              </a:rPr>
              <a:t>Build Waveform</a:t>
            </a:r>
          </a:p>
          <a:p>
            <a:pPr algn="l" eaLnBrk="1" hangingPunct="1">
              <a:spcBef>
                <a:spcPct val="30000"/>
              </a:spcBef>
              <a:tabLst>
                <a:tab pos="475397" algn="l"/>
              </a:tabLst>
            </a:pPr>
            <a:r>
              <a:rPr lang="en-US" sz="1100" b="0" dirty="0">
                <a:latin typeface="Times" pitchFamily="18" charset="0"/>
              </a:rPr>
              <a:t>Builds a waveform or modifies an existing waveform with the start time represented as an absolute timestamp. Timestamps are accurate to real-world time and date and are very useful for real-world data recording. </a:t>
            </a:r>
            <a:endParaRPr lang="en-US" sz="1100" dirty="0">
              <a:latin typeface="Times" pitchFamily="18" charset="0"/>
            </a:endParaRPr>
          </a:p>
          <a:p>
            <a:pPr algn="l" eaLnBrk="1" hangingPunct="1">
              <a:spcBef>
                <a:spcPct val="30000"/>
              </a:spcBef>
              <a:tabLst>
                <a:tab pos="475397" algn="l"/>
              </a:tabLst>
            </a:pPr>
            <a:r>
              <a:rPr lang="en-US" sz="1100" dirty="0">
                <a:latin typeface="Times" pitchFamily="18" charset="0"/>
              </a:rPr>
              <a:t>Bundle</a:t>
            </a:r>
          </a:p>
          <a:p>
            <a:pPr algn="l" eaLnBrk="1" hangingPunct="1">
              <a:spcBef>
                <a:spcPct val="30000"/>
              </a:spcBef>
              <a:tabLst>
                <a:tab pos="475397" algn="l"/>
              </a:tabLst>
            </a:pPr>
            <a:r>
              <a:rPr lang="en-US" sz="1100" b="0" dirty="0">
                <a:latin typeface="Times" pitchFamily="18" charset="0"/>
              </a:rPr>
              <a:t>Builds a waveform or modifies an existing waveform with a relative timestamp. The input to t</a:t>
            </a:r>
            <a:r>
              <a:rPr lang="en-US" sz="1100" b="0" baseline="-25000" dirty="0">
                <a:latin typeface="Times" pitchFamily="18" charset="0"/>
              </a:rPr>
              <a:t>0</a:t>
            </a:r>
            <a:r>
              <a:rPr lang="en-US" sz="1100" b="0" dirty="0">
                <a:latin typeface="Times" pitchFamily="18" charset="0"/>
              </a:rPr>
              <a:t> is a DBL. By building waveforms using the bundle, you can plot data on the negative x-axis (time).</a:t>
            </a:r>
          </a:p>
        </p:txBody>
      </p:sp>
      <p:pic>
        <p:nvPicPr>
          <p:cNvPr id="536582" name="Picture 6" descr="context help Graph LV 8"/>
          <p:cNvPicPr>
            <a:picLocks noChangeAspect="1" noChangeArrowheads="1"/>
          </p:cNvPicPr>
          <p:nvPr/>
        </p:nvPicPr>
        <p:blipFill>
          <a:blip r:embed="rId3"/>
          <a:srcRect/>
          <a:stretch>
            <a:fillRect/>
          </a:stretch>
        </p:blipFill>
        <p:spPr bwMode="auto">
          <a:xfrm>
            <a:off x="4517236" y="6428201"/>
            <a:ext cx="2109261" cy="2022171"/>
          </a:xfrm>
          <a:prstGeom prst="rect">
            <a:avLst/>
          </a:prstGeom>
          <a:noFill/>
        </p:spPr>
      </p:pic>
      <p:sp>
        <p:nvSpPr>
          <p:cNvPr id="7" name="Text Box 1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73	 Introduction to LabVIEW Hands-On</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p:cNvSpPr>
            <a:spLocks noGrp="1" noRot="1" noChangeAspect="1" noTextEdit="1"/>
          </p:cNvSpPr>
          <p:nvPr>
            <p:ph type="sldImg"/>
          </p:nvPr>
        </p:nvSpPr>
        <p:spPr>
          <a:ln/>
        </p:spPr>
      </p:sp>
      <p:sp>
        <p:nvSpPr>
          <p:cNvPr id="215043" name="Notes Placeholder 2"/>
          <p:cNvSpPr>
            <a:spLocks noGrp="1"/>
          </p:cNvSpPr>
          <p:nvPr>
            <p:ph type="body" idx="1"/>
          </p:nvPr>
        </p:nvSpPr>
        <p:spPr>
          <a:noFill/>
          <a:ln/>
        </p:spPr>
        <p:txBody>
          <a:bodyPr/>
          <a:lstStyle/>
          <a:p>
            <a:r>
              <a:rPr lang="en-US" dirty="0"/>
              <a:t>The Property and Invoke nodes provide an interface for controlling objects from LabVIEW. The object can be an ActiveX object or a reference to a VI through the VI Server. </a:t>
            </a:r>
          </a:p>
          <a:p>
            <a:r>
              <a:rPr lang="en-US" dirty="0"/>
              <a:t>You can create Property and Invoke nodes using two methods. The first is to right-click on the object and select </a:t>
            </a:r>
            <a:r>
              <a:rPr lang="en-US" b="1" dirty="0" err="1"/>
              <a:t>Create»Property</a:t>
            </a:r>
            <a:r>
              <a:rPr lang="en-US" b="1" dirty="0"/>
              <a:t> Node</a:t>
            </a:r>
            <a:r>
              <a:rPr lang="en-US" dirty="0"/>
              <a:t>. This is good for setting properties and accessing methods of VI elements within that VI. The second method is to place a Property Node or Invoke Node from the </a:t>
            </a:r>
            <a:r>
              <a:rPr lang="en-US" b="1" dirty="0" err="1"/>
              <a:t>Programming»Application</a:t>
            </a:r>
            <a:r>
              <a:rPr lang="en-US" b="1" dirty="0"/>
              <a:t> Control</a:t>
            </a:r>
            <a:r>
              <a:rPr lang="en-US" dirty="0"/>
              <a:t> menu. This is best for accessing the properties and methods of outside applications and VIs because these nodes can take a reference input. You can expand these nodes to read or write to multiple properties and methods at once.</a:t>
            </a:r>
          </a:p>
          <a:p>
            <a:r>
              <a:rPr lang="en-US" dirty="0"/>
              <a:t>You can use the Property Node to get and set object properties. For instance, if you need your program to reset a control on your front panel, you can create a property node for that control that accesses the “Value” property (right-click and select </a:t>
            </a:r>
            <a:r>
              <a:rPr lang="en-US" b="1" dirty="0" err="1"/>
              <a:t>Create»Property</a:t>
            </a:r>
            <a:r>
              <a:rPr lang="en-US" b="1" dirty="0"/>
              <a:t> </a:t>
            </a:r>
            <a:r>
              <a:rPr lang="en-US" b="1" dirty="0" err="1"/>
              <a:t>Node»Value</a:t>
            </a:r>
            <a:r>
              <a:rPr lang="en-US" dirty="0"/>
              <a:t>). By doing this, you can either read the value of that control or change that property if you change the Property Node to Write mode.</a:t>
            </a:r>
          </a:p>
          <a:p>
            <a:r>
              <a:rPr lang="en-US" dirty="0"/>
              <a:t>Use the Invoke Node to invoke methods of an object. These methods can include information about an application or ActiveX control, such as version number, or default actions that the object can perform. </a:t>
            </a:r>
          </a:p>
        </p:txBody>
      </p:sp>
      <p:sp>
        <p:nvSpPr>
          <p:cNvPr id="4" name="Text Box 6"/>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77	ni.com</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3"/>
          <p:cNvSpPr txBox="1">
            <a:spLocks noChangeArrowheads="1"/>
          </p:cNvSpPr>
          <p:nvPr/>
        </p:nvSpPr>
        <p:spPr bwMode="auto">
          <a:xfrm>
            <a:off x="1088651" y="647753"/>
            <a:ext cx="5494698" cy="8572030"/>
          </a:xfrm>
          <a:prstGeom prst="rect">
            <a:avLst/>
          </a:prstGeom>
          <a:noFill/>
          <a:ln w="9525">
            <a:noFill/>
            <a:miter lim="800000"/>
            <a:headEnd/>
            <a:tailEnd/>
          </a:ln>
        </p:spPr>
        <p:txBody>
          <a:bodyPr lIns="96632" tIns="48316" rIns="96632" bIns="48316"/>
          <a:lstStyle/>
          <a:p>
            <a:pPr marL="237698" indent="-237698" algn="l" eaLnBrk="1" hangingPunct="1">
              <a:spcBef>
                <a:spcPct val="30000"/>
              </a:spcBef>
            </a:pPr>
            <a:r>
              <a:rPr lang="en-US" sz="1200" dirty="0">
                <a:latin typeface="Times"/>
              </a:rPr>
              <a:t>Exercise 4.1 – Understanding Property Nodes with Color (Track A, B, and C)</a:t>
            </a:r>
          </a:p>
          <a:p>
            <a:pPr marL="237698" indent="-237698" algn="l" eaLnBrk="1" hangingPunct="1">
              <a:spcBef>
                <a:spcPct val="30000"/>
              </a:spcBef>
            </a:pPr>
            <a:endParaRPr lang="en-US" sz="1200" b="0" dirty="0">
              <a:latin typeface="Times New Roman" pitchFamily="18" charset="0"/>
            </a:endParaRPr>
          </a:p>
          <a:p>
            <a:pPr marL="237698" indent="-237698" algn="l" eaLnBrk="1" hangingPunct="1">
              <a:spcBef>
                <a:spcPct val="30000"/>
              </a:spcBef>
              <a:buFontTx/>
              <a:buAutoNum type="arabicPeriod"/>
            </a:pPr>
            <a:r>
              <a:rPr lang="en-US" sz="1100" b="0" dirty="0">
                <a:latin typeface="Times New Roman" pitchFamily="18" charset="0"/>
              </a:rPr>
              <a:t>Open a new blank VI.  </a:t>
            </a:r>
          </a:p>
          <a:p>
            <a:pPr marL="237698" indent="-237698" algn="l" eaLnBrk="1" hangingPunct="1">
              <a:spcBef>
                <a:spcPct val="30000"/>
              </a:spcBef>
              <a:buFontTx/>
              <a:buAutoNum type="arabicPeriod"/>
            </a:pPr>
            <a:r>
              <a:rPr lang="en-US" sz="1100" b="0" dirty="0">
                <a:latin typeface="Times New Roman" pitchFamily="18" charset="0"/>
              </a:rPr>
              <a:t>Add a gauge to the front panel. Right-click to open the Controls palette and then navigate to </a:t>
            </a:r>
            <a:r>
              <a:rPr lang="en-US" sz="1100" dirty="0" err="1">
                <a:latin typeface="Times New Roman" pitchFamily="18" charset="0"/>
              </a:rPr>
              <a:t>Modern</a:t>
            </a:r>
            <a:r>
              <a:rPr lang="en-US" sz="1100" dirty="0" err="1"/>
              <a:t>»</a:t>
            </a:r>
            <a:r>
              <a:rPr lang="en-US" sz="1100" dirty="0" err="1">
                <a:latin typeface="Times New Roman" pitchFamily="18" charset="0"/>
              </a:rPr>
              <a:t>Numeric</a:t>
            </a:r>
            <a:r>
              <a:rPr lang="en-US" sz="1100" dirty="0" err="1"/>
              <a:t>»</a:t>
            </a:r>
            <a:r>
              <a:rPr lang="en-US" sz="1100" dirty="0" err="1">
                <a:latin typeface="Times New Roman" pitchFamily="18" charset="0"/>
              </a:rPr>
              <a:t>Gauge</a:t>
            </a:r>
            <a:r>
              <a:rPr lang="en-US" sz="1100" b="0" dirty="0">
                <a:latin typeface="Times New Roman" pitchFamily="18" charset="0"/>
              </a:rPr>
              <a:t>.</a:t>
            </a:r>
          </a:p>
          <a:p>
            <a:pPr marL="237698" indent="-237698" algn="l" eaLnBrk="1" hangingPunct="1">
              <a:spcBef>
                <a:spcPct val="30000"/>
              </a:spcBef>
              <a:buFontTx/>
              <a:buAutoNum type="arabicPeriod"/>
            </a:pPr>
            <a:r>
              <a:rPr lang="en-US" sz="1100" b="0" dirty="0">
                <a:latin typeface="Times New Roman" pitchFamily="18" charset="0"/>
              </a:rPr>
              <a:t>Switch to the block diagram and place a while loop around your gauge by selecting </a:t>
            </a:r>
            <a:r>
              <a:rPr lang="en-US" sz="1100" dirty="0" err="1">
                <a:latin typeface="Times New Roman" pitchFamily="18" charset="0"/>
              </a:rPr>
              <a:t>Programming</a:t>
            </a:r>
            <a:r>
              <a:rPr lang="en-US" sz="1100" dirty="0" err="1"/>
              <a:t>»</a:t>
            </a:r>
            <a:r>
              <a:rPr lang="en-US" sz="1100" dirty="0" err="1">
                <a:latin typeface="Times New Roman" pitchFamily="18" charset="0"/>
              </a:rPr>
              <a:t>Structures</a:t>
            </a:r>
            <a:r>
              <a:rPr lang="en-US" sz="1100" dirty="0" err="1"/>
              <a:t>»</a:t>
            </a:r>
            <a:r>
              <a:rPr lang="en-US" sz="1100" dirty="0" err="1">
                <a:latin typeface="Times New Roman" pitchFamily="18" charset="0"/>
              </a:rPr>
              <a:t>While</a:t>
            </a:r>
            <a:r>
              <a:rPr lang="en-US" sz="1100" dirty="0">
                <a:latin typeface="Times New Roman" pitchFamily="18" charset="0"/>
              </a:rPr>
              <a:t> Loop</a:t>
            </a:r>
            <a:r>
              <a:rPr lang="en-US" sz="1100" b="0" dirty="0">
                <a:latin typeface="Times New Roman" pitchFamily="18" charset="0"/>
              </a:rPr>
              <a:t>.</a:t>
            </a:r>
          </a:p>
          <a:p>
            <a:pPr marL="237698" indent="-237698" algn="l" eaLnBrk="1" hangingPunct="1">
              <a:spcBef>
                <a:spcPct val="30000"/>
              </a:spcBef>
              <a:buFontTx/>
              <a:buAutoNum type="arabicPeriod"/>
            </a:pPr>
            <a:r>
              <a:rPr lang="en-US" sz="1100" b="0" dirty="0">
                <a:latin typeface="Times New Roman" pitchFamily="18" charset="0"/>
              </a:rPr>
              <a:t>Right-click the stop terminal in the while loop and go to </a:t>
            </a:r>
            <a:r>
              <a:rPr lang="en-US" sz="1100" dirty="0" err="1">
                <a:latin typeface="Times New Roman" pitchFamily="18" charset="0"/>
              </a:rPr>
              <a:t>Create</a:t>
            </a:r>
            <a:r>
              <a:rPr lang="en-US" sz="1100" dirty="0" err="1"/>
              <a:t>»</a:t>
            </a:r>
            <a:r>
              <a:rPr lang="en-US" sz="1100" dirty="0" err="1">
                <a:latin typeface="Times New Roman" pitchFamily="18" charset="0"/>
              </a:rPr>
              <a:t>Control</a:t>
            </a:r>
            <a:r>
              <a:rPr lang="en-US" sz="1100" b="0" dirty="0">
                <a:latin typeface="Times New Roman" pitchFamily="18" charset="0"/>
              </a:rPr>
              <a:t>.  This makes your stop button.</a:t>
            </a:r>
          </a:p>
          <a:p>
            <a:pPr marL="237698" indent="-237698" algn="l" eaLnBrk="1" hangingPunct="1">
              <a:spcBef>
                <a:spcPct val="30000"/>
              </a:spcBef>
              <a:buFontTx/>
              <a:buAutoNum type="arabicPeriod"/>
            </a:pPr>
            <a:r>
              <a:rPr lang="en-US" sz="1100" b="0" dirty="0">
                <a:latin typeface="Times New Roman" pitchFamily="18" charset="0"/>
              </a:rPr>
              <a:t>Inside the while loop, place a random number (0-1). </a:t>
            </a:r>
            <a:r>
              <a:rPr lang="en-US" sz="1100" dirty="0" err="1">
                <a:latin typeface="Times New Roman" pitchFamily="18" charset="0"/>
              </a:rPr>
              <a:t>Programming</a:t>
            </a:r>
            <a:r>
              <a:rPr lang="en-US" sz="1100" dirty="0" err="1"/>
              <a:t>»</a:t>
            </a:r>
            <a:r>
              <a:rPr lang="en-US" sz="1100" dirty="0" err="1">
                <a:latin typeface="Times New Roman" pitchFamily="18" charset="0"/>
              </a:rPr>
              <a:t>Numeric</a:t>
            </a:r>
            <a:r>
              <a:rPr lang="en-US" sz="1100" dirty="0" err="1"/>
              <a:t>»</a:t>
            </a:r>
            <a:r>
              <a:rPr lang="en-US" sz="1100" dirty="0" err="1">
                <a:latin typeface="Times New Roman" pitchFamily="18" charset="0"/>
              </a:rPr>
              <a:t>Random</a:t>
            </a:r>
            <a:r>
              <a:rPr lang="en-US" sz="1100" dirty="0">
                <a:latin typeface="Times New Roman" pitchFamily="18" charset="0"/>
              </a:rPr>
              <a:t> Number (0-1)</a:t>
            </a:r>
            <a:r>
              <a:rPr lang="en-US" sz="1100" b="0" dirty="0">
                <a:latin typeface="Times New Roman" pitchFamily="18" charset="0"/>
              </a:rPr>
              <a:t>.</a:t>
            </a:r>
          </a:p>
          <a:p>
            <a:pPr marL="237698" indent="-237698" algn="l" eaLnBrk="1" hangingPunct="1">
              <a:spcBef>
                <a:spcPct val="30000"/>
              </a:spcBef>
              <a:buFontTx/>
              <a:buAutoNum type="arabicPeriod"/>
            </a:pPr>
            <a:r>
              <a:rPr lang="en-US" sz="1100" b="0" dirty="0">
                <a:latin typeface="Times New Roman" pitchFamily="18" charset="0"/>
              </a:rPr>
              <a:t>To the right of the random number (0-1), place a Multiply function. </a:t>
            </a:r>
            <a:r>
              <a:rPr lang="en-US" sz="1100" dirty="0" err="1">
                <a:latin typeface="Times New Roman" pitchFamily="18" charset="0"/>
              </a:rPr>
              <a:t>Programming</a:t>
            </a:r>
            <a:r>
              <a:rPr lang="en-US" sz="1100" dirty="0" err="1"/>
              <a:t>»</a:t>
            </a:r>
            <a:r>
              <a:rPr lang="en-US" sz="1100" dirty="0" err="1">
                <a:latin typeface="Times New Roman" pitchFamily="18" charset="0"/>
              </a:rPr>
              <a:t>Numeric</a:t>
            </a:r>
            <a:r>
              <a:rPr lang="en-US" sz="1100" dirty="0" err="1"/>
              <a:t>»</a:t>
            </a:r>
            <a:r>
              <a:rPr lang="en-US" sz="1100" dirty="0" err="1">
                <a:latin typeface="Times New Roman" pitchFamily="18" charset="0"/>
              </a:rPr>
              <a:t>Multiply</a:t>
            </a:r>
            <a:r>
              <a:rPr lang="en-US" sz="1100" b="0" dirty="0">
                <a:latin typeface="Times New Roman" pitchFamily="18" charset="0"/>
              </a:rPr>
              <a:t>. Wire the random number to the Multiply function.</a:t>
            </a:r>
          </a:p>
          <a:p>
            <a:pPr marL="237698" indent="-237698" algn="l" eaLnBrk="1" hangingPunct="1">
              <a:spcBef>
                <a:spcPct val="30000"/>
              </a:spcBef>
              <a:buFontTx/>
              <a:buAutoNum type="arabicPeriod"/>
            </a:pPr>
            <a:r>
              <a:rPr lang="en-US" sz="1100" b="0" dirty="0">
                <a:latin typeface="Times New Roman" pitchFamily="18" charset="0"/>
              </a:rPr>
              <a:t>Right-click the other terminal of the Multiply function and </a:t>
            </a:r>
            <a:r>
              <a:rPr lang="en-US" sz="1100" dirty="0" err="1">
                <a:latin typeface="Times New Roman" pitchFamily="18" charset="0"/>
              </a:rPr>
              <a:t>Create</a:t>
            </a:r>
            <a:r>
              <a:rPr lang="en-US" sz="1100" dirty="0" err="1"/>
              <a:t>»</a:t>
            </a:r>
            <a:r>
              <a:rPr lang="en-US" sz="1100" dirty="0" err="1">
                <a:latin typeface="Times New Roman" pitchFamily="18" charset="0"/>
              </a:rPr>
              <a:t>Constant</a:t>
            </a:r>
            <a:r>
              <a:rPr lang="en-US" sz="1100" b="0" dirty="0">
                <a:latin typeface="Times New Roman" pitchFamily="18" charset="0"/>
              </a:rPr>
              <a:t>. Make the constant 10.</a:t>
            </a:r>
          </a:p>
          <a:p>
            <a:pPr marL="237698" indent="-237698" algn="l" eaLnBrk="1" hangingPunct="1">
              <a:spcBef>
                <a:spcPct val="30000"/>
              </a:spcBef>
              <a:buFontTx/>
              <a:buAutoNum type="arabicPeriod"/>
            </a:pPr>
            <a:r>
              <a:rPr lang="en-US" sz="1100" b="0" dirty="0">
                <a:latin typeface="Times New Roman" pitchFamily="18" charset="0"/>
              </a:rPr>
              <a:t>To the right of the Multiply function, place a Round To Nearest function.  </a:t>
            </a:r>
            <a:r>
              <a:rPr lang="en-US" sz="1100" dirty="0" err="1">
                <a:latin typeface="Times New Roman" pitchFamily="18" charset="0"/>
              </a:rPr>
              <a:t>Programming</a:t>
            </a:r>
            <a:r>
              <a:rPr lang="en-US" sz="1100" dirty="0" err="1"/>
              <a:t>»</a:t>
            </a:r>
            <a:r>
              <a:rPr lang="en-US" sz="1100" dirty="0" err="1">
                <a:latin typeface="Times New Roman" pitchFamily="18" charset="0"/>
              </a:rPr>
              <a:t>Numeric</a:t>
            </a:r>
            <a:r>
              <a:rPr lang="en-US" sz="1100" dirty="0" err="1"/>
              <a:t>»</a:t>
            </a:r>
            <a:r>
              <a:rPr lang="en-US" sz="1100" dirty="0" err="1">
                <a:latin typeface="Times New Roman" pitchFamily="18" charset="0"/>
              </a:rPr>
              <a:t>Round</a:t>
            </a:r>
            <a:r>
              <a:rPr lang="en-US" sz="1100" dirty="0">
                <a:latin typeface="Times New Roman" pitchFamily="18" charset="0"/>
              </a:rPr>
              <a:t> To Nearest</a:t>
            </a:r>
            <a:r>
              <a:rPr lang="en-US" sz="1100" b="0" dirty="0">
                <a:latin typeface="Times New Roman" pitchFamily="18" charset="0"/>
              </a:rPr>
              <a:t>.</a:t>
            </a:r>
          </a:p>
          <a:p>
            <a:pPr marL="237698" indent="-237698" algn="l" eaLnBrk="1" hangingPunct="1">
              <a:spcBef>
                <a:spcPct val="30000"/>
              </a:spcBef>
              <a:buFontTx/>
              <a:buAutoNum type="arabicPeriod"/>
            </a:pPr>
            <a:r>
              <a:rPr lang="en-US" sz="1100" b="0" dirty="0">
                <a:latin typeface="Times New Roman" pitchFamily="18" charset="0"/>
              </a:rPr>
              <a:t>Wire the output of the Multiply function to the input of the Round To Nearest function.</a:t>
            </a:r>
          </a:p>
          <a:p>
            <a:pPr marL="237698" indent="-237698" algn="l" eaLnBrk="1" hangingPunct="1">
              <a:spcBef>
                <a:spcPct val="30000"/>
              </a:spcBef>
              <a:buFontTx/>
              <a:buAutoNum type="arabicPeriod"/>
            </a:pPr>
            <a:r>
              <a:rPr lang="en-US" sz="1100" b="0" dirty="0">
                <a:latin typeface="Times New Roman" pitchFamily="18" charset="0"/>
              </a:rPr>
              <a:t>Wire the output of the Round To Nearest function to the gauge indicator.</a:t>
            </a:r>
          </a:p>
          <a:p>
            <a:pPr marL="237698" indent="-237698" algn="l" eaLnBrk="1" hangingPunct="1">
              <a:spcBef>
                <a:spcPct val="30000"/>
              </a:spcBef>
              <a:buFontTx/>
              <a:buAutoNum type="arabicPeriod"/>
            </a:pPr>
            <a:r>
              <a:rPr lang="en-US" sz="1100" b="0" dirty="0">
                <a:latin typeface="Times New Roman" pitchFamily="18" charset="0"/>
              </a:rPr>
              <a:t>Place a case structure below the gauge indicator and wire the output of the Round To Nearest function to the conditional terminal of the case structure.  Your block diagram should look like the following image.</a:t>
            </a: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r>
              <a:rPr lang="en-US" sz="1100" b="0" dirty="0">
                <a:latin typeface="Times New Roman" pitchFamily="18" charset="0"/>
              </a:rPr>
              <a:t>Change to Case 1 in the case structure. Right-click on the border and select </a:t>
            </a:r>
            <a:r>
              <a:rPr lang="en-US" sz="1100" dirty="0">
                <a:latin typeface="Times New Roman" pitchFamily="18" charset="0"/>
              </a:rPr>
              <a:t>Delete This Case</a:t>
            </a:r>
            <a:r>
              <a:rPr lang="en-US" sz="1100" b="0" dirty="0">
                <a:latin typeface="Times New Roman" pitchFamily="18" charset="0"/>
              </a:rPr>
              <a:t>.</a:t>
            </a:r>
          </a:p>
          <a:p>
            <a:pPr marL="237698" indent="-237698" algn="l" eaLnBrk="1" hangingPunct="1">
              <a:spcBef>
                <a:spcPct val="30000"/>
              </a:spcBef>
              <a:buFontTx/>
              <a:buAutoNum type="arabicPeriod"/>
            </a:pPr>
            <a:r>
              <a:rPr lang="en-US" sz="1100" b="0" dirty="0">
                <a:latin typeface="Times New Roman" pitchFamily="18" charset="0"/>
              </a:rPr>
              <a:t>Create a Visible property node. Right-click the gauge indicator and </a:t>
            </a:r>
            <a:r>
              <a:rPr lang="en-US" sz="1100" dirty="0" err="1">
                <a:latin typeface="Times New Roman" pitchFamily="18" charset="0"/>
              </a:rPr>
              <a:t>Create</a:t>
            </a:r>
            <a:r>
              <a:rPr lang="en-US" sz="1100" dirty="0" err="1"/>
              <a:t>»</a:t>
            </a:r>
            <a:r>
              <a:rPr lang="en-US" sz="1100" dirty="0" err="1">
                <a:latin typeface="Times New Roman" pitchFamily="18" charset="0"/>
              </a:rPr>
              <a:t>Property</a:t>
            </a:r>
            <a:r>
              <a:rPr lang="en-US" sz="1100" dirty="0">
                <a:latin typeface="Times New Roman" pitchFamily="18" charset="0"/>
              </a:rPr>
              <a:t> </a:t>
            </a:r>
            <a:r>
              <a:rPr lang="en-US" sz="1100" dirty="0" err="1">
                <a:latin typeface="Times New Roman" pitchFamily="18" charset="0"/>
              </a:rPr>
              <a:t>Node</a:t>
            </a:r>
            <a:r>
              <a:rPr lang="en-US" sz="1100" dirty="0" err="1"/>
              <a:t>»</a:t>
            </a:r>
            <a:r>
              <a:rPr lang="en-US" sz="1100" dirty="0" err="1">
                <a:latin typeface="Times New Roman" pitchFamily="18" charset="0"/>
              </a:rPr>
              <a:t>Visible</a:t>
            </a:r>
            <a:r>
              <a:rPr lang="en-US" sz="1100" b="0" dirty="0">
                <a:latin typeface="Times New Roman" pitchFamily="18" charset="0"/>
              </a:rPr>
              <a:t>. Place this property to the left of the case structure.  </a:t>
            </a: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a:p>
            <a:pPr marL="237698" indent="-237698" algn="l" eaLnBrk="1" hangingPunct="1">
              <a:spcBef>
                <a:spcPct val="30000"/>
              </a:spcBef>
              <a:buFontTx/>
              <a:buAutoNum type="arabicPeriod"/>
            </a:pPr>
            <a:endParaRPr lang="en-US" sz="1100" b="0" dirty="0">
              <a:latin typeface="Times New Roman" pitchFamily="18" charset="0"/>
            </a:endParaRPr>
          </a:p>
        </p:txBody>
      </p:sp>
      <p:grpSp>
        <p:nvGrpSpPr>
          <p:cNvPr id="2" name="Group 4"/>
          <p:cNvGrpSpPr>
            <a:grpSpLocks/>
          </p:cNvGrpSpPr>
          <p:nvPr/>
        </p:nvGrpSpPr>
        <p:grpSpPr bwMode="auto">
          <a:xfrm>
            <a:off x="477944" y="389639"/>
            <a:ext cx="4155458" cy="5685094"/>
            <a:chOff x="199" y="73"/>
            <a:chExt cx="2565" cy="3532"/>
          </a:xfrm>
        </p:grpSpPr>
        <p:sp>
          <p:nvSpPr>
            <p:cNvPr id="216069" name="Line 5"/>
            <p:cNvSpPr>
              <a:spLocks noChangeShapeType="1"/>
            </p:cNvSpPr>
            <p:nvPr/>
          </p:nvSpPr>
          <p:spPr bwMode="auto">
            <a:xfrm flipH="1">
              <a:off x="272" y="145"/>
              <a:ext cx="2492" cy="0"/>
            </a:xfrm>
            <a:prstGeom prst="line">
              <a:avLst/>
            </a:prstGeom>
            <a:noFill/>
            <a:ln w="38100">
              <a:solidFill>
                <a:schemeClr val="tx1"/>
              </a:solidFill>
              <a:round/>
              <a:headEnd/>
              <a:tailEnd/>
            </a:ln>
          </p:spPr>
          <p:txBody>
            <a:bodyPr/>
            <a:lstStyle/>
            <a:p>
              <a:endParaRPr lang="en-US"/>
            </a:p>
          </p:txBody>
        </p:sp>
        <p:sp>
          <p:nvSpPr>
            <p:cNvPr id="216070" name="Line 6"/>
            <p:cNvSpPr>
              <a:spLocks noChangeShapeType="1"/>
            </p:cNvSpPr>
            <p:nvPr/>
          </p:nvSpPr>
          <p:spPr bwMode="auto">
            <a:xfrm>
              <a:off x="272" y="145"/>
              <a:ext cx="0" cy="3460"/>
            </a:xfrm>
            <a:prstGeom prst="line">
              <a:avLst/>
            </a:prstGeom>
            <a:noFill/>
            <a:ln w="38100">
              <a:solidFill>
                <a:schemeClr val="tx1"/>
              </a:solidFill>
              <a:round/>
              <a:headEnd/>
              <a:tailEnd/>
            </a:ln>
          </p:spPr>
          <p:txBody>
            <a:bodyPr/>
            <a:lstStyle/>
            <a:p>
              <a:endParaRPr lang="en-US"/>
            </a:p>
          </p:txBody>
        </p:sp>
        <p:sp>
          <p:nvSpPr>
            <p:cNvPr id="216071" name="Rectangle 7"/>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p:spPr>
          <p:txBody>
            <a:bodyPr wrap="none" anchor="ctr"/>
            <a:lstStyle/>
            <a:p>
              <a:endParaRPr lang="en-US"/>
            </a:p>
          </p:txBody>
        </p:sp>
        <p:pic>
          <p:nvPicPr>
            <p:cNvPr id="216072" name="Picture 8"/>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p:spPr>
        </p:pic>
      </p:grpSp>
      <p:pic>
        <p:nvPicPr>
          <p:cNvPr id="216068" name="Picture 10" descr="new example_bd1.jpg"/>
          <p:cNvPicPr>
            <a:picLocks noChangeAspect="1"/>
          </p:cNvPicPr>
          <p:nvPr/>
        </p:nvPicPr>
        <p:blipFill>
          <a:blip r:embed="rId4"/>
          <a:srcRect/>
          <a:stretch>
            <a:fillRect/>
          </a:stretch>
        </p:blipFill>
        <p:spPr bwMode="auto">
          <a:xfrm>
            <a:off x="1905000" y="5105400"/>
            <a:ext cx="3704067" cy="2280286"/>
          </a:xfrm>
          <a:prstGeom prst="rect">
            <a:avLst/>
          </a:prstGeom>
          <a:noFill/>
          <a:ln w="9525">
            <a:noFill/>
            <a:miter lim="800000"/>
            <a:headEnd/>
            <a:tailEnd/>
          </a:ln>
        </p:spPr>
      </p:pic>
      <p:sp>
        <p:nvSpPr>
          <p:cNvPr id="9" name="Text Box 6"/>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78	ni.com</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3"/>
          <p:cNvSpPr txBox="1">
            <a:spLocks noChangeArrowheads="1"/>
          </p:cNvSpPr>
          <p:nvPr/>
        </p:nvSpPr>
        <p:spPr bwMode="auto">
          <a:xfrm>
            <a:off x="1088651" y="647753"/>
            <a:ext cx="5494698" cy="8216917"/>
          </a:xfrm>
          <a:prstGeom prst="rect">
            <a:avLst/>
          </a:prstGeom>
          <a:noFill/>
          <a:ln w="9525">
            <a:noFill/>
            <a:miter lim="800000"/>
            <a:headEnd/>
            <a:tailEnd/>
          </a:ln>
        </p:spPr>
        <p:txBody>
          <a:bodyPr lIns="96632" tIns="48316" rIns="96632" bIns="48316"/>
          <a:lstStyle/>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Right-click the Visible Property Node and select</a:t>
            </a:r>
            <a:r>
              <a:rPr lang="en-US" sz="1100" dirty="0">
                <a:latin typeface="Times New Roman" pitchFamily="18" charset="0"/>
              </a:rPr>
              <a:t> Change All To Write</a:t>
            </a:r>
            <a:r>
              <a:rPr lang="en-US" sz="1100" b="0" dirty="0">
                <a:latin typeface="Times New Roman" pitchFamily="18" charset="0"/>
              </a:rPr>
              <a:t>.</a:t>
            </a:r>
          </a:p>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Create a Boolean control for the Visible Property Node.  Right-click the Visible Property Node and select </a:t>
            </a:r>
            <a:r>
              <a:rPr lang="en-US" sz="1100" dirty="0" err="1">
                <a:latin typeface="Times New Roman" pitchFamily="18" charset="0"/>
              </a:rPr>
              <a:t>Create</a:t>
            </a:r>
            <a:r>
              <a:rPr lang="en-US" sz="1100" dirty="0" err="1"/>
              <a:t>»</a:t>
            </a:r>
            <a:r>
              <a:rPr lang="en-US" sz="1100" dirty="0" err="1">
                <a:latin typeface="Times New Roman" pitchFamily="18" charset="0"/>
              </a:rPr>
              <a:t>Control</a:t>
            </a:r>
            <a:r>
              <a:rPr lang="en-US" sz="1100" b="0" dirty="0">
                <a:latin typeface="Times New Roman" pitchFamily="18" charset="0"/>
              </a:rPr>
              <a:t>. </a:t>
            </a:r>
          </a:p>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Place a BG Color Property Node for the gauge indicator within the case structure.  Right-click the gauge indicator and </a:t>
            </a:r>
            <a:r>
              <a:rPr lang="en-US" sz="1100" dirty="0" err="1">
                <a:latin typeface="Times New Roman" pitchFamily="18" charset="0"/>
              </a:rPr>
              <a:t>Create</a:t>
            </a:r>
            <a:r>
              <a:rPr lang="en-US" sz="1100" dirty="0" err="1"/>
              <a:t>»</a:t>
            </a:r>
            <a:r>
              <a:rPr lang="en-US" sz="1100" dirty="0" err="1">
                <a:latin typeface="Times New Roman" pitchFamily="18" charset="0"/>
              </a:rPr>
              <a:t>Property</a:t>
            </a:r>
            <a:r>
              <a:rPr lang="en-US" sz="1100" dirty="0">
                <a:latin typeface="Times New Roman" pitchFamily="18" charset="0"/>
              </a:rPr>
              <a:t> </a:t>
            </a:r>
            <a:r>
              <a:rPr lang="en-US" sz="1100" dirty="0" err="1">
                <a:latin typeface="Times New Roman" pitchFamily="18" charset="0"/>
              </a:rPr>
              <a:t>Node</a:t>
            </a:r>
            <a:r>
              <a:rPr lang="en-US" sz="1100" dirty="0" err="1"/>
              <a:t>»</a:t>
            </a:r>
            <a:r>
              <a:rPr lang="en-US" sz="1100" dirty="0" err="1">
                <a:latin typeface="Times New Roman" pitchFamily="18" charset="0"/>
              </a:rPr>
              <a:t>Housing</a:t>
            </a:r>
            <a:r>
              <a:rPr lang="en-US" sz="1100" dirty="0">
                <a:latin typeface="Times New Roman" pitchFamily="18" charset="0"/>
              </a:rPr>
              <a:t> </a:t>
            </a:r>
            <a:r>
              <a:rPr lang="en-US" sz="1100" dirty="0" err="1">
                <a:latin typeface="Times New Roman" pitchFamily="18" charset="0"/>
              </a:rPr>
              <a:t>Colors</a:t>
            </a:r>
            <a:r>
              <a:rPr lang="en-US" sz="1100" dirty="0" err="1"/>
              <a:t>»</a:t>
            </a:r>
            <a:r>
              <a:rPr lang="en-US" sz="1100" dirty="0" err="1">
                <a:latin typeface="Times New Roman" pitchFamily="18" charset="0"/>
              </a:rPr>
              <a:t>BG</a:t>
            </a:r>
            <a:r>
              <a:rPr lang="en-US" sz="1100" dirty="0">
                <a:latin typeface="Times New Roman" pitchFamily="18" charset="0"/>
              </a:rPr>
              <a:t> Color</a:t>
            </a:r>
            <a:r>
              <a:rPr lang="en-US" sz="1100" b="0" dirty="0">
                <a:latin typeface="Times New Roman" pitchFamily="18" charset="0"/>
              </a:rPr>
              <a:t>. </a:t>
            </a:r>
          </a:p>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Place a BG Color Property Node for the Visible Boolean control within the case structure. Right-click the Visible Boolean control and </a:t>
            </a:r>
            <a:r>
              <a:rPr lang="en-US" sz="1100" dirty="0" err="1">
                <a:latin typeface="Times New Roman" pitchFamily="18" charset="0"/>
              </a:rPr>
              <a:t>Create</a:t>
            </a:r>
            <a:r>
              <a:rPr lang="en-US" sz="1100" dirty="0" err="1"/>
              <a:t>»</a:t>
            </a:r>
            <a:r>
              <a:rPr lang="en-US" sz="1100" dirty="0" err="1">
                <a:latin typeface="Times New Roman" pitchFamily="18" charset="0"/>
              </a:rPr>
              <a:t>Property</a:t>
            </a:r>
            <a:r>
              <a:rPr lang="en-US" sz="1100" dirty="0">
                <a:latin typeface="Times New Roman" pitchFamily="18" charset="0"/>
              </a:rPr>
              <a:t> </a:t>
            </a:r>
            <a:r>
              <a:rPr lang="en-US" sz="1100" dirty="0" err="1">
                <a:latin typeface="Times New Roman" pitchFamily="18" charset="0"/>
              </a:rPr>
              <a:t>Node</a:t>
            </a:r>
            <a:r>
              <a:rPr lang="en-US" sz="1100" dirty="0" err="1"/>
              <a:t>»</a:t>
            </a:r>
            <a:r>
              <a:rPr lang="en-US" sz="1100" dirty="0" err="1">
                <a:latin typeface="Times New Roman" pitchFamily="18" charset="0"/>
              </a:rPr>
              <a:t>Label</a:t>
            </a:r>
            <a:r>
              <a:rPr lang="en-US" sz="1100" dirty="0" err="1"/>
              <a:t>»</a:t>
            </a:r>
            <a:r>
              <a:rPr lang="en-US" sz="1100" dirty="0" err="1">
                <a:latin typeface="Times New Roman" pitchFamily="18" charset="0"/>
              </a:rPr>
              <a:t>Text</a:t>
            </a:r>
            <a:r>
              <a:rPr lang="en-US" sz="1100" dirty="0">
                <a:latin typeface="Times New Roman" pitchFamily="18" charset="0"/>
              </a:rPr>
              <a:t> </a:t>
            </a:r>
            <a:r>
              <a:rPr lang="en-US" sz="1100" dirty="0" err="1">
                <a:latin typeface="Times New Roman" pitchFamily="18" charset="0"/>
              </a:rPr>
              <a:t>Colors</a:t>
            </a:r>
            <a:r>
              <a:rPr lang="en-US" sz="1100" dirty="0" err="1"/>
              <a:t>»</a:t>
            </a:r>
            <a:r>
              <a:rPr lang="en-US" sz="1100" dirty="0" err="1">
                <a:latin typeface="Times New Roman" pitchFamily="18" charset="0"/>
              </a:rPr>
              <a:t>BG</a:t>
            </a:r>
            <a:r>
              <a:rPr lang="en-US" sz="1100" dirty="0">
                <a:latin typeface="Times New Roman" pitchFamily="18" charset="0"/>
              </a:rPr>
              <a:t> Color</a:t>
            </a:r>
            <a:r>
              <a:rPr lang="en-US" sz="1100" b="0" dirty="0">
                <a:latin typeface="Times New Roman" pitchFamily="18" charset="0"/>
              </a:rPr>
              <a:t>.  </a:t>
            </a:r>
          </a:p>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Right-click both Property nodes and select</a:t>
            </a:r>
            <a:r>
              <a:rPr lang="en-US" sz="1100" dirty="0">
                <a:latin typeface="Times New Roman" pitchFamily="18" charset="0"/>
              </a:rPr>
              <a:t> Change All To Write</a:t>
            </a:r>
            <a:r>
              <a:rPr lang="en-US" sz="1100" b="0" dirty="0">
                <a:latin typeface="Times New Roman" pitchFamily="18" charset="0"/>
              </a:rPr>
              <a:t>.</a:t>
            </a:r>
          </a:p>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Wire through the error clusters for the Visible, Gauge BG Color, and Visible Text Color Property nodes. Your block diagram should look like the following image.</a:t>
            </a:r>
          </a:p>
          <a:p>
            <a:pPr marL="237698" indent="-237698" algn="l" eaLnBrk="1" hangingPunct="1">
              <a:spcBef>
                <a:spcPct val="30000"/>
              </a:spcBef>
              <a:buFont typeface="Calibri" pitchFamily="34" charset="0"/>
              <a:buAutoNum type="arabicPeriod" startAt="14"/>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14"/>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14"/>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14"/>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14"/>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14"/>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14"/>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14"/>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14"/>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14"/>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Add a color box constant within the case structure by navigating to </a:t>
            </a:r>
            <a:r>
              <a:rPr lang="en-US" sz="1100" dirty="0" err="1">
                <a:latin typeface="Times New Roman" pitchFamily="18" charset="0"/>
              </a:rPr>
              <a:t>Programming</a:t>
            </a:r>
            <a:r>
              <a:rPr lang="en-US" sz="1100" dirty="0" err="1"/>
              <a:t>»</a:t>
            </a:r>
            <a:r>
              <a:rPr lang="en-US" sz="1100" dirty="0" err="1">
                <a:latin typeface="Times New Roman" pitchFamily="18" charset="0"/>
              </a:rPr>
              <a:t>Dialog</a:t>
            </a:r>
            <a:r>
              <a:rPr lang="en-US" sz="1100" dirty="0">
                <a:latin typeface="Times New Roman" pitchFamily="18" charset="0"/>
              </a:rPr>
              <a:t> &amp; User </a:t>
            </a:r>
            <a:r>
              <a:rPr lang="en-US" sz="1100" dirty="0" err="1">
                <a:latin typeface="Times New Roman" pitchFamily="18" charset="0"/>
              </a:rPr>
              <a:t>Interface</a:t>
            </a:r>
            <a:r>
              <a:rPr lang="en-US" sz="1100" dirty="0" err="1"/>
              <a:t>»</a:t>
            </a:r>
            <a:r>
              <a:rPr lang="en-US" sz="1100" dirty="0" err="1">
                <a:latin typeface="Times New Roman" pitchFamily="18" charset="0"/>
              </a:rPr>
              <a:t>Color</a:t>
            </a:r>
            <a:r>
              <a:rPr lang="en-US" sz="1100" dirty="0">
                <a:latin typeface="Times New Roman" pitchFamily="18" charset="0"/>
              </a:rPr>
              <a:t> Box Constant</a:t>
            </a:r>
            <a:r>
              <a:rPr lang="en-US" sz="1100" b="0" dirty="0">
                <a:latin typeface="Times New Roman" pitchFamily="18" charset="0"/>
              </a:rPr>
              <a:t>.</a:t>
            </a:r>
          </a:p>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Click the color box constant and choose a color then wire the color box constant to the inputs of both Property nodes.</a:t>
            </a:r>
          </a:p>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Make duplicate cases for cases 0 through 10 by right-clicking the border and selecting </a:t>
            </a:r>
            <a:r>
              <a:rPr lang="en-US" sz="1100" dirty="0">
                <a:latin typeface="Times New Roman" pitchFamily="18" charset="0"/>
              </a:rPr>
              <a:t>Duplicate Case</a:t>
            </a:r>
            <a:r>
              <a:rPr lang="en-US" sz="1100" b="0" dirty="0">
                <a:latin typeface="Times New Roman" pitchFamily="18" charset="0"/>
              </a:rPr>
              <a:t>. Do this until you have cases 0 through 10.</a:t>
            </a:r>
          </a:p>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Go through each case and choose a different color for your color box constant.  </a:t>
            </a:r>
          </a:p>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Add a 250 ms wait within your while loop. </a:t>
            </a:r>
            <a:r>
              <a:rPr lang="en-US" sz="1100" dirty="0" err="1">
                <a:latin typeface="Times New Roman" pitchFamily="18" charset="0"/>
              </a:rPr>
              <a:t>Programming</a:t>
            </a:r>
            <a:r>
              <a:rPr lang="en-US" sz="1100" dirty="0" err="1"/>
              <a:t>»</a:t>
            </a:r>
            <a:r>
              <a:rPr lang="en-US" sz="1100" dirty="0" err="1">
                <a:latin typeface="Times New Roman" pitchFamily="18" charset="0"/>
              </a:rPr>
              <a:t>Timing</a:t>
            </a:r>
            <a:r>
              <a:rPr lang="en-US" sz="1100" dirty="0" err="1"/>
              <a:t>»</a:t>
            </a:r>
            <a:r>
              <a:rPr lang="en-US" sz="1100" dirty="0" err="1">
                <a:latin typeface="Times New Roman" pitchFamily="18" charset="0"/>
              </a:rPr>
              <a:t>Wait</a:t>
            </a:r>
            <a:r>
              <a:rPr lang="en-US" sz="1100" dirty="0">
                <a:latin typeface="Times New Roman" pitchFamily="18" charset="0"/>
              </a:rPr>
              <a:t> (ms)</a:t>
            </a:r>
            <a:r>
              <a:rPr lang="en-US" sz="1100" b="0" dirty="0">
                <a:latin typeface="Times New Roman" pitchFamily="18" charset="0"/>
              </a:rPr>
              <a:t>.  Right-click the input of the Wait (ms) function and go to </a:t>
            </a:r>
            <a:r>
              <a:rPr lang="en-US" sz="1100" dirty="0" err="1">
                <a:latin typeface="Times New Roman" pitchFamily="18" charset="0"/>
              </a:rPr>
              <a:t>Create</a:t>
            </a:r>
            <a:r>
              <a:rPr lang="en-US" sz="1100" dirty="0" err="1"/>
              <a:t>»</a:t>
            </a:r>
            <a:r>
              <a:rPr lang="en-US" sz="1100" dirty="0" err="1">
                <a:latin typeface="Times New Roman" pitchFamily="18" charset="0"/>
              </a:rPr>
              <a:t>Constant</a:t>
            </a:r>
            <a:r>
              <a:rPr lang="en-US" sz="1100" b="0" dirty="0">
                <a:latin typeface="Times New Roman" pitchFamily="18" charset="0"/>
              </a:rPr>
              <a:t>. Make the value of the constant </a:t>
            </a:r>
            <a:r>
              <a:rPr lang="en-US" sz="1100" dirty="0">
                <a:latin typeface="Times New Roman" pitchFamily="18" charset="0"/>
              </a:rPr>
              <a:t>250</a:t>
            </a:r>
            <a:r>
              <a:rPr lang="en-US" sz="1100" b="0" dirty="0">
                <a:latin typeface="Times New Roman" pitchFamily="18" charset="0"/>
              </a:rPr>
              <a:t>.</a:t>
            </a:r>
          </a:p>
          <a:p>
            <a:pPr marL="237698" indent="-237698" algn="l" eaLnBrk="1" hangingPunct="1">
              <a:spcBef>
                <a:spcPct val="30000"/>
              </a:spcBef>
              <a:buFont typeface="Calibri" pitchFamily="34" charset="0"/>
              <a:buAutoNum type="arabicPeriod" startAt="14"/>
            </a:pPr>
            <a:r>
              <a:rPr lang="en-US" sz="1100" b="0" dirty="0">
                <a:latin typeface="Times New Roman" pitchFamily="18" charset="0"/>
              </a:rPr>
              <a:t>Add a Simple Error Handler.vi outside your while loop by selecting </a:t>
            </a:r>
            <a:r>
              <a:rPr lang="en-US" sz="1100" dirty="0" err="1">
                <a:latin typeface="Times New Roman" pitchFamily="18" charset="0"/>
              </a:rPr>
              <a:t>Programming</a:t>
            </a:r>
            <a:r>
              <a:rPr lang="en-US" sz="1100" dirty="0" err="1"/>
              <a:t>»</a:t>
            </a:r>
            <a:r>
              <a:rPr lang="en-US" sz="1100" dirty="0" err="1">
                <a:latin typeface="Times New Roman" pitchFamily="18" charset="0"/>
              </a:rPr>
              <a:t>Dialog</a:t>
            </a:r>
            <a:r>
              <a:rPr lang="en-US" sz="1100" dirty="0">
                <a:latin typeface="Times New Roman" pitchFamily="18" charset="0"/>
              </a:rPr>
              <a:t> &amp; User </a:t>
            </a:r>
            <a:r>
              <a:rPr lang="en-US" sz="1100" dirty="0" err="1">
                <a:latin typeface="Times New Roman" pitchFamily="18" charset="0"/>
              </a:rPr>
              <a:t>Interface</a:t>
            </a:r>
            <a:r>
              <a:rPr lang="en-US" sz="1100" dirty="0" err="1"/>
              <a:t>»</a:t>
            </a:r>
            <a:r>
              <a:rPr lang="en-US" sz="1100" dirty="0" err="1">
                <a:latin typeface="Times New Roman" pitchFamily="18" charset="0"/>
              </a:rPr>
              <a:t>Simple</a:t>
            </a:r>
            <a:r>
              <a:rPr lang="en-US" sz="1100" dirty="0">
                <a:latin typeface="Times New Roman" pitchFamily="18" charset="0"/>
              </a:rPr>
              <a:t> Error Handler.vi</a:t>
            </a:r>
            <a:r>
              <a:rPr lang="en-US" sz="1100" b="0" dirty="0">
                <a:latin typeface="Times New Roman" pitchFamily="18" charset="0"/>
              </a:rPr>
              <a:t>.  Wire the error cluster through to the Simple Error Handler.vi.</a:t>
            </a:r>
          </a:p>
          <a:p>
            <a:pPr marL="237698" indent="-237698" algn="l" eaLnBrk="1" hangingPunct="1">
              <a:spcBef>
                <a:spcPct val="30000"/>
              </a:spcBef>
              <a:buFontTx/>
              <a:buAutoNum type="arabicPeriod" startAt="14"/>
            </a:pPr>
            <a:endParaRPr lang="en-US" sz="1100" b="0" dirty="0">
              <a:latin typeface="Times New Roman" pitchFamily="18" charset="0"/>
            </a:endParaRPr>
          </a:p>
          <a:p>
            <a:pPr marL="237698" indent="-237698" algn="l" eaLnBrk="1" hangingPunct="1">
              <a:spcBef>
                <a:spcPct val="30000"/>
              </a:spcBef>
              <a:buFontTx/>
              <a:buAutoNum type="arabicPeriod" startAt="14"/>
            </a:pPr>
            <a:endParaRPr lang="en-US" sz="1100" b="0" dirty="0">
              <a:latin typeface="Times New Roman" pitchFamily="18" charset="0"/>
            </a:endParaRPr>
          </a:p>
        </p:txBody>
      </p:sp>
      <p:pic>
        <p:nvPicPr>
          <p:cNvPr id="217092" name="Picture 15" descr="new example_bd2.jpg"/>
          <p:cNvPicPr>
            <a:picLocks noChangeAspect="1"/>
          </p:cNvPicPr>
          <p:nvPr/>
        </p:nvPicPr>
        <p:blipFill>
          <a:blip r:embed="rId3"/>
          <a:srcRect/>
          <a:stretch>
            <a:fillRect/>
          </a:stretch>
        </p:blipFill>
        <p:spPr bwMode="auto">
          <a:xfrm>
            <a:off x="2064453" y="2819400"/>
            <a:ext cx="3265951" cy="2160270"/>
          </a:xfrm>
          <a:prstGeom prst="rect">
            <a:avLst/>
          </a:prstGeom>
          <a:noFill/>
          <a:ln w="9525">
            <a:noFill/>
            <a:miter lim="800000"/>
            <a:headEnd/>
            <a:tailEnd/>
          </a:ln>
        </p:spPr>
      </p:pic>
      <p:sp>
        <p:nvSpPr>
          <p:cNvPr id="9" name="Text Box 6"/>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79	ni.com</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3"/>
          <p:cNvSpPr txBox="1">
            <a:spLocks noChangeArrowheads="1"/>
          </p:cNvSpPr>
          <p:nvPr/>
        </p:nvSpPr>
        <p:spPr bwMode="auto">
          <a:xfrm>
            <a:off x="1088651" y="647753"/>
            <a:ext cx="5494698" cy="8216917"/>
          </a:xfrm>
          <a:prstGeom prst="rect">
            <a:avLst/>
          </a:prstGeom>
          <a:noFill/>
          <a:ln w="9525">
            <a:noFill/>
            <a:miter lim="800000"/>
            <a:headEnd/>
            <a:tailEnd/>
          </a:ln>
        </p:spPr>
        <p:txBody>
          <a:bodyPr lIns="96632" tIns="48316" rIns="96632" bIns="48316"/>
          <a:lstStyle/>
          <a:p>
            <a:pPr marL="237698" indent="-237698" algn="l" eaLnBrk="1" hangingPunct="1">
              <a:spcBef>
                <a:spcPct val="30000"/>
              </a:spcBef>
              <a:buFont typeface="Calibri" pitchFamily="34" charset="0"/>
              <a:buAutoNum type="arabicPeriod" startAt="26"/>
            </a:pPr>
            <a:r>
              <a:rPr lang="en-US" sz="1100" b="0" dirty="0">
                <a:latin typeface="Times New Roman" pitchFamily="18" charset="0"/>
              </a:rPr>
              <a:t>Your finished block diagram should look like the following.</a:t>
            </a: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endParaRPr lang="en-US" sz="1100" b="0" dirty="0">
              <a:latin typeface="Times New Roman" pitchFamily="18" charset="0"/>
            </a:endParaRPr>
          </a:p>
          <a:p>
            <a:pPr marL="237698" indent="-237698" algn="l" eaLnBrk="1" hangingPunct="1">
              <a:spcBef>
                <a:spcPct val="30000"/>
              </a:spcBef>
              <a:buFont typeface="Calibri" pitchFamily="34" charset="0"/>
              <a:buAutoNum type="arabicPeriod" startAt="26"/>
            </a:pPr>
            <a:r>
              <a:rPr lang="en-US" sz="1100" b="0" dirty="0">
                <a:latin typeface="Times New Roman" pitchFamily="18" charset="0"/>
              </a:rPr>
              <a:t>Save the VI and run it. Notice that when you toggle the Visible button, the gauge appears and disappears. Also notice how the color of the gauge changes as each new random number is created.</a:t>
            </a:r>
          </a:p>
          <a:p>
            <a:pPr marL="237698" indent="-237698" algn="l" eaLnBrk="1" hangingPunct="1">
              <a:spcBef>
                <a:spcPct val="30000"/>
              </a:spcBef>
              <a:buFontTx/>
              <a:buAutoNum type="arabicPeriod" startAt="26"/>
            </a:pPr>
            <a:endParaRPr lang="en-US" sz="1100" b="0" dirty="0">
              <a:latin typeface="Times New Roman" pitchFamily="18" charset="0"/>
            </a:endParaRPr>
          </a:p>
          <a:p>
            <a:pPr marL="237698" indent="-237698" eaLnBrk="1" hangingPunct="1">
              <a:spcBef>
                <a:spcPct val="30000"/>
              </a:spcBef>
            </a:pPr>
            <a:r>
              <a:rPr lang="en-US" sz="1700" dirty="0">
                <a:latin typeface="Times New Roman" pitchFamily="18" charset="0"/>
              </a:rPr>
              <a:t>(End of Exercise)</a:t>
            </a:r>
          </a:p>
          <a:p>
            <a:pPr marL="237698" indent="-237698" algn="l" eaLnBrk="1" hangingPunct="1">
              <a:spcBef>
                <a:spcPct val="30000"/>
              </a:spcBef>
              <a:buFontTx/>
              <a:buAutoNum type="arabicPeriod" startAt="15"/>
            </a:pPr>
            <a:endParaRPr lang="en-US" sz="1100" b="0" dirty="0">
              <a:latin typeface="Times New Roman" pitchFamily="18" charset="0"/>
            </a:endParaRPr>
          </a:p>
          <a:p>
            <a:pPr marL="237698" indent="-237698" algn="l" eaLnBrk="1" hangingPunct="1">
              <a:spcBef>
                <a:spcPct val="30000"/>
              </a:spcBef>
              <a:buFontTx/>
              <a:buAutoNum type="arabicPeriod" startAt="15"/>
            </a:pPr>
            <a:endParaRPr lang="en-US" sz="1100" b="0" dirty="0">
              <a:latin typeface="Times New Roman" pitchFamily="18" charset="0"/>
            </a:endParaRPr>
          </a:p>
        </p:txBody>
      </p:sp>
      <p:pic>
        <p:nvPicPr>
          <p:cNvPr id="218116" name="Picture 9" descr="bd final for new ex.jpg"/>
          <p:cNvPicPr>
            <a:picLocks noChangeAspect="1"/>
          </p:cNvPicPr>
          <p:nvPr/>
        </p:nvPicPr>
        <p:blipFill>
          <a:blip r:embed="rId3"/>
          <a:srcRect/>
          <a:stretch>
            <a:fillRect/>
          </a:stretch>
        </p:blipFill>
        <p:spPr bwMode="auto">
          <a:xfrm>
            <a:off x="1347537" y="1012729"/>
            <a:ext cx="4480726" cy="2564704"/>
          </a:xfrm>
          <a:prstGeom prst="rect">
            <a:avLst/>
          </a:prstGeom>
          <a:noFill/>
          <a:ln w="9525">
            <a:noFill/>
            <a:miter lim="800000"/>
            <a:headEnd/>
            <a:tailEnd/>
          </a:ln>
        </p:spPr>
      </p:pic>
      <p:sp>
        <p:nvSpPr>
          <p:cNvPr id="9" name="Text Box 6"/>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80	ni.com</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spect="1" noChangeArrowheads="1" noTextEdit="1"/>
          </p:cNvSpPr>
          <p:nvPr>
            <p:ph type="sldImg"/>
          </p:nvPr>
        </p:nvSpPr>
        <p:spPr>
          <a:xfrm>
            <a:off x="896938" y="317500"/>
            <a:ext cx="5124450" cy="3843338"/>
          </a:xfrm>
          <a:ln>
            <a:noFill/>
          </a:ln>
        </p:spPr>
      </p:sp>
      <p:sp>
        <p:nvSpPr>
          <p:cNvPr id="219139" name="Rectangle 3"/>
          <p:cNvSpPr>
            <a:spLocks noGrp="1" noChangeArrowheads="1"/>
          </p:cNvSpPr>
          <p:nvPr>
            <p:ph type="body" idx="1"/>
          </p:nvPr>
        </p:nvSpPr>
        <p:spPr>
          <a:xfrm>
            <a:off x="813169" y="4320540"/>
            <a:ext cx="5851496" cy="3828972"/>
          </a:xfrm>
          <a:noFill/>
          <a:ln/>
        </p:spPr>
        <p:txBody>
          <a:bodyPr/>
          <a:lstStyle/>
          <a:p>
            <a:pPr eaLnBrk="1" hangingPunct="1"/>
            <a:r>
              <a:rPr lang="en-US" sz="1100" dirty="0">
                <a:latin typeface="Times" pitchFamily="18" charset="0"/>
              </a:rPr>
              <a:t>Modularity defines the degree to which your VI is composed of discrete components such that a change to one component has minimal impact on other components. In LabVIEW, these separate components are called subVIs. Creating subVIs from your code increases the readability and reusability of your </a:t>
            </a:r>
            <a:r>
              <a:rPr lang="en-US" sz="1100" dirty="0" err="1">
                <a:latin typeface="Times" pitchFamily="18" charset="0"/>
              </a:rPr>
              <a:t>VIs.</a:t>
            </a:r>
            <a:endParaRPr lang="en-US" sz="1100" dirty="0">
              <a:latin typeface="Times" pitchFamily="18" charset="0"/>
            </a:endParaRPr>
          </a:p>
          <a:p>
            <a:pPr eaLnBrk="1" hangingPunct="1"/>
            <a:r>
              <a:rPr lang="en-US" sz="1100" dirty="0">
                <a:latin typeface="Times" pitchFamily="18" charset="0"/>
              </a:rPr>
              <a:t>In the upper image, note that the repeated code is allowing the user to choose between temperature scales. Because this portion of the code is identical in both cases, you can create a subVI for it. This makes the code more readable by being less clustered, and it allows you to reuse code easily. The code is far less cluttered now and achieves the exact same functionality. You can easily reuse the temperature scale selection portion of the code in other applications.</a:t>
            </a:r>
          </a:p>
          <a:p>
            <a:pPr eaLnBrk="1" hangingPunct="1"/>
            <a:r>
              <a:rPr lang="en-US" sz="1100" dirty="0">
                <a:latin typeface="Times" pitchFamily="18" charset="0"/>
              </a:rPr>
              <a:t>You can turn any portion of LabVIEW code into a subVI that can be used by other LabVIEW code. </a:t>
            </a:r>
          </a:p>
          <a:p>
            <a:pPr eaLnBrk="1" hangingPunct="1"/>
            <a:endParaRPr lang="en-US" sz="1100" dirty="0">
              <a:latin typeface="Times" pitchFamily="18" charset="0"/>
            </a:endParaRPr>
          </a:p>
          <a:p>
            <a:pPr eaLnBrk="1" hangingPunct="1"/>
            <a:endParaRPr lang="en-US" sz="1100" dirty="0">
              <a:latin typeface="Times" pitchFamily="18" charset="0"/>
            </a:endParaRPr>
          </a:p>
        </p:txBody>
      </p:sp>
      <p:sp>
        <p:nvSpPr>
          <p:cNvPr id="219140" name="Text Box 4"/>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81	 Introduction to LabVIEW Hands-On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Rot="1" noChangeAspect="1" noChangeArrowheads="1" noTextEdit="1"/>
          </p:cNvSpPr>
          <p:nvPr>
            <p:ph type="sldImg"/>
          </p:nvPr>
        </p:nvSpPr>
        <p:spPr>
          <a:ln/>
        </p:spPr>
      </p:sp>
      <p:sp>
        <p:nvSpPr>
          <p:cNvPr id="897027" name="Rectangle 3"/>
          <p:cNvSpPr>
            <a:spLocks noGrp="1" noChangeArrowheads="1"/>
          </p:cNvSpPr>
          <p:nvPr>
            <p:ph type="body" idx="1"/>
          </p:nvPr>
        </p:nvSpPr>
        <p:spPr>
          <a:xfrm>
            <a:off x="974144" y="4560571"/>
            <a:ext cx="5395125" cy="4494808"/>
          </a:xfrm>
        </p:spPr>
        <p:txBody>
          <a:bodyPr/>
          <a:lstStyle/>
          <a:p>
            <a:r>
              <a:rPr lang="en-US" sz="1100" dirty="0">
                <a:latin typeface="Times" pitchFamily="18" charset="0"/>
              </a:rPr>
              <a:t>This </a:t>
            </a:r>
            <a:r>
              <a:rPr lang="en-US" sz="1100" dirty="0" err="1">
                <a:latin typeface="Times" pitchFamily="18" charset="0"/>
              </a:rPr>
              <a:t>LabVIEW</a:t>
            </a:r>
            <a:r>
              <a:rPr lang="en-US" sz="1100" dirty="0">
                <a:latin typeface="Times" pitchFamily="18" charset="0"/>
              </a:rPr>
              <a:t> course is designed for audiences with or without access to National Instruments hardware. </a:t>
            </a:r>
          </a:p>
          <a:p>
            <a:r>
              <a:rPr lang="en-US" sz="1100" b="1" dirty="0">
                <a:latin typeface="Times" pitchFamily="18" charset="0"/>
              </a:rPr>
              <a:t>Each exercise is divided into three tracks, A, B, and C:</a:t>
            </a:r>
          </a:p>
          <a:p>
            <a:r>
              <a:rPr lang="en-US" sz="1100" b="1" dirty="0">
                <a:latin typeface="Times" pitchFamily="18" charset="0"/>
              </a:rPr>
              <a:t>Track A</a:t>
            </a:r>
            <a:r>
              <a:rPr lang="en-US" sz="1100" dirty="0">
                <a:latin typeface="Times" pitchFamily="18" charset="0"/>
              </a:rPr>
              <a:t> is designed to be used with hardware supported by the NI-</a:t>
            </a:r>
            <a:r>
              <a:rPr lang="en-US" sz="1100" dirty="0" err="1">
                <a:latin typeface="Times" pitchFamily="18" charset="0"/>
              </a:rPr>
              <a:t>DAQmx</a:t>
            </a:r>
            <a:r>
              <a:rPr lang="en-US" sz="1100" dirty="0">
                <a:latin typeface="Times" pitchFamily="18" charset="0"/>
              </a:rPr>
              <a:t> driver. This includes most USB, PCI, and PXI data acquisition devices with analog input. Some signal conditioning and excitation (external power) is required to use a microphone with a DAQ device.</a:t>
            </a:r>
          </a:p>
          <a:p>
            <a:r>
              <a:rPr lang="en-US" sz="1100" b="1" dirty="0">
                <a:latin typeface="Times" pitchFamily="18" charset="0"/>
              </a:rPr>
              <a:t>Track B</a:t>
            </a:r>
            <a:r>
              <a:rPr lang="en-US" sz="1100" dirty="0">
                <a:latin typeface="Times" pitchFamily="18" charset="0"/>
              </a:rPr>
              <a:t> is designed to be used with no hardware. You can simulate the hardware with NI-</a:t>
            </a:r>
            <a:r>
              <a:rPr lang="en-US" sz="1100" dirty="0" err="1">
                <a:latin typeface="Times" pitchFamily="18" charset="0"/>
              </a:rPr>
              <a:t>DAQmx</a:t>
            </a:r>
            <a:r>
              <a:rPr lang="en-US" sz="1100" dirty="0">
                <a:latin typeface="Times" pitchFamily="18" charset="0"/>
              </a:rPr>
              <a:t> Version 8.0 and later.  This is done by using the NI-</a:t>
            </a:r>
            <a:r>
              <a:rPr lang="en-US" sz="1100" dirty="0" err="1">
                <a:latin typeface="Times" pitchFamily="18" charset="0"/>
              </a:rPr>
              <a:t>DAQmx</a:t>
            </a:r>
            <a:r>
              <a:rPr lang="en-US" sz="1100" dirty="0">
                <a:latin typeface="Times" pitchFamily="18" charset="0"/>
              </a:rPr>
              <a:t> Simulated Device option in the Create New menu of MAX. The simulated device’s driver is loaded, and programs using it are fully verified. </a:t>
            </a:r>
            <a:endParaRPr lang="en-US" sz="1100" b="1" dirty="0">
              <a:latin typeface="Times" pitchFamily="18" charset="0"/>
            </a:endParaRPr>
          </a:p>
          <a:p>
            <a:r>
              <a:rPr lang="en-US" sz="1100" b="1" dirty="0">
                <a:latin typeface="Times" pitchFamily="18" charset="0"/>
              </a:rPr>
              <a:t>Track C</a:t>
            </a:r>
            <a:r>
              <a:rPr lang="en-US" sz="1100" dirty="0">
                <a:latin typeface="Times" pitchFamily="18" charset="0"/>
              </a:rPr>
              <a:t> is designed to be used with a standard sound card and microphone. </a:t>
            </a:r>
            <a:r>
              <a:rPr lang="en-US" sz="1100" dirty="0" err="1">
                <a:latin typeface="Times" pitchFamily="18" charset="0"/>
              </a:rPr>
              <a:t>LabVIEW</a:t>
            </a:r>
            <a:r>
              <a:rPr lang="en-US" sz="1100" dirty="0">
                <a:latin typeface="Times" pitchFamily="18" charset="0"/>
              </a:rPr>
              <a:t> includes simple VIs for analog input and analog output using the sound card built into many PCs. This is convenient for laptops because the sound card and microphone are usually already built-in.</a:t>
            </a:r>
          </a:p>
        </p:txBody>
      </p:sp>
      <p:sp>
        <p:nvSpPr>
          <p:cNvPr id="897028" name="Text Box 4"/>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a:t>
            </a:r>
            <a:r>
              <a:rPr lang="en-US" sz="800" b="0" i="1" dirty="0" err="1"/>
              <a:t>LabVIEW</a:t>
            </a:r>
            <a:r>
              <a:rPr lang="en-US" sz="800" b="0" i="1" dirty="0"/>
              <a:t> Hands-On 	8	ni.com</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xfrm>
            <a:off x="904875" y="577850"/>
            <a:ext cx="5507038" cy="4129088"/>
          </a:xfrm>
          <a:ln/>
        </p:spPr>
      </p:sp>
      <p:sp>
        <p:nvSpPr>
          <p:cNvPr id="220163" name="Rectangle 3"/>
          <p:cNvSpPr>
            <a:spLocks noGrp="1" noChangeArrowheads="1"/>
          </p:cNvSpPr>
          <p:nvPr>
            <p:ph type="body" idx="1"/>
          </p:nvPr>
        </p:nvSpPr>
        <p:spPr>
          <a:xfrm>
            <a:off x="731853" y="4744703"/>
            <a:ext cx="5883027" cy="4521113"/>
          </a:xfrm>
          <a:noFill/>
          <a:ln/>
        </p:spPr>
        <p:txBody>
          <a:bodyPr/>
          <a:lstStyle/>
          <a:p>
            <a:pPr>
              <a:spcBef>
                <a:spcPct val="0"/>
              </a:spcBef>
              <a:spcAft>
                <a:spcPct val="30000"/>
              </a:spcAft>
              <a:tabLst>
                <a:tab pos="237698" algn="l"/>
              </a:tabLst>
            </a:pPr>
            <a:r>
              <a:rPr lang="en-US" sz="1100" b="1" dirty="0">
                <a:latin typeface="Times" pitchFamily="18" charset="0"/>
              </a:rPr>
              <a:t>Creating SubVIs</a:t>
            </a:r>
          </a:p>
          <a:p>
            <a:pPr>
              <a:spcBef>
                <a:spcPct val="0"/>
              </a:spcBef>
              <a:spcAft>
                <a:spcPct val="30000"/>
              </a:spcAft>
              <a:tabLst>
                <a:tab pos="237698" algn="l"/>
              </a:tabLst>
            </a:pPr>
            <a:r>
              <a:rPr lang="en-US" sz="1100" dirty="0">
                <a:latin typeface="Times" pitchFamily="18" charset="0"/>
              </a:rPr>
              <a:t>A subVI node corresponds to a subroutine call in text-based programming languages. A block diagram that contains several identical subVI nodes calls the same subVI several times.</a:t>
            </a:r>
          </a:p>
          <a:p>
            <a:pPr>
              <a:spcBef>
                <a:spcPct val="0"/>
              </a:spcBef>
              <a:spcAft>
                <a:spcPct val="30000"/>
              </a:spcAft>
              <a:tabLst>
                <a:tab pos="237698" algn="l"/>
              </a:tabLst>
            </a:pPr>
            <a:r>
              <a:rPr lang="en-US" sz="1100" dirty="0">
                <a:latin typeface="Times" pitchFamily="18" charset="0"/>
              </a:rPr>
              <a:t>The subVI controls and indicators receive data from and return data to the block diagram of the calling VI. Click the </a:t>
            </a:r>
            <a:r>
              <a:rPr lang="en-US" sz="1100" b="1" dirty="0">
                <a:latin typeface="Times" pitchFamily="18" charset="0"/>
              </a:rPr>
              <a:t>Select a VI</a:t>
            </a:r>
            <a:r>
              <a:rPr lang="en-US" sz="1100" dirty="0">
                <a:latin typeface="Times" pitchFamily="18" charset="0"/>
              </a:rPr>
              <a:t> icon or text on the </a:t>
            </a:r>
            <a:r>
              <a:rPr lang="en-US" sz="1100" b="1" dirty="0">
                <a:latin typeface="Times" pitchFamily="18" charset="0"/>
              </a:rPr>
              <a:t>Functions</a:t>
            </a:r>
            <a:r>
              <a:rPr lang="en-US" sz="1100" dirty="0">
                <a:latin typeface="Times" pitchFamily="18" charset="0"/>
              </a:rPr>
              <a:t> palette, navigate to and double-click a VI, and place the VI on a block diagram to create a subVI call to that VI. </a:t>
            </a:r>
          </a:p>
          <a:p>
            <a:pPr>
              <a:spcBef>
                <a:spcPct val="0"/>
              </a:spcBef>
              <a:spcAft>
                <a:spcPct val="30000"/>
              </a:spcAft>
              <a:tabLst>
                <a:tab pos="237698" algn="l"/>
              </a:tabLst>
            </a:pPr>
            <a:r>
              <a:rPr lang="en-US" sz="1100" dirty="0">
                <a:latin typeface="Times" pitchFamily="18" charset="0"/>
              </a:rPr>
              <a:t>You can easily customize a subVI input and output terminals and the icon. Follow the instructions below to quickly create a subVI.</a:t>
            </a:r>
          </a:p>
          <a:p>
            <a:pPr>
              <a:spcBef>
                <a:spcPct val="0"/>
              </a:spcBef>
              <a:spcAft>
                <a:spcPct val="30000"/>
              </a:spcAft>
              <a:tabLst>
                <a:tab pos="237698" algn="l"/>
              </a:tabLst>
            </a:pPr>
            <a:r>
              <a:rPr lang="en-US" sz="1100" b="1" dirty="0">
                <a:latin typeface="Times" pitchFamily="18" charset="0"/>
              </a:rPr>
              <a:t>Creating SubVIs from Sections of a VI</a:t>
            </a:r>
          </a:p>
          <a:p>
            <a:pPr>
              <a:spcBef>
                <a:spcPct val="0"/>
              </a:spcBef>
              <a:spcAft>
                <a:spcPct val="30000"/>
              </a:spcAft>
              <a:tabLst>
                <a:tab pos="237698" algn="l"/>
              </a:tabLst>
            </a:pPr>
            <a:r>
              <a:rPr lang="en-US" sz="1100" dirty="0">
                <a:latin typeface="Times" pitchFamily="18" charset="0"/>
              </a:rPr>
              <a:t>Convert a section of a VI into a subVI by using the </a:t>
            </a:r>
            <a:r>
              <a:rPr lang="en-US" sz="1100" b="1" dirty="0">
                <a:latin typeface="Times" pitchFamily="18" charset="0"/>
              </a:rPr>
              <a:t>Positioning tool </a:t>
            </a:r>
            <a:r>
              <a:rPr lang="en-US" sz="1100" dirty="0">
                <a:latin typeface="Times" pitchFamily="18" charset="0"/>
              </a:rPr>
              <a:t>to select the section of the block diagram you want to reuse and selecting </a:t>
            </a:r>
            <a:r>
              <a:rPr lang="en-US" sz="1100" b="1" dirty="0" err="1">
                <a:latin typeface="Times" pitchFamily="18" charset="0"/>
              </a:rPr>
              <a:t>Edit»Create</a:t>
            </a:r>
            <a:r>
              <a:rPr lang="en-US" sz="1100" b="1" dirty="0">
                <a:latin typeface="Times" pitchFamily="18" charset="0"/>
              </a:rPr>
              <a:t> SubVI</a:t>
            </a:r>
            <a:r>
              <a:rPr lang="en-US" sz="1100" dirty="0">
                <a:latin typeface="Times" pitchFamily="18" charset="0"/>
              </a:rPr>
              <a:t>. An icon for the new subVI replaces the selected section of the block diagram. LabVIEW creates controls and indicators for the new subVI, automatically configures the connector pane based on the number of control and indicator terminals you selected, and wires the subVI to the existing wires. </a:t>
            </a:r>
          </a:p>
          <a:p>
            <a:pPr>
              <a:spcBef>
                <a:spcPct val="0"/>
              </a:spcBef>
              <a:spcAft>
                <a:spcPct val="30000"/>
              </a:spcAft>
              <a:tabLst>
                <a:tab pos="237698" algn="l"/>
              </a:tabLst>
            </a:pPr>
            <a:r>
              <a:rPr lang="en-US" sz="1100" dirty="0">
                <a:latin typeface="Times" pitchFamily="18" charset="0"/>
              </a:rPr>
              <a:t>See </a:t>
            </a:r>
            <a:r>
              <a:rPr lang="en-US" sz="1100" b="1" dirty="0" err="1">
                <a:latin typeface="Times" pitchFamily="18" charset="0"/>
              </a:rPr>
              <a:t>Help»Search</a:t>
            </a:r>
            <a:r>
              <a:rPr lang="en-US" sz="1100" b="1" dirty="0">
                <a:latin typeface="Times" pitchFamily="18" charset="0"/>
              </a:rPr>
              <a:t> the LabVIEW Help…»SubVIs</a:t>
            </a:r>
            <a:r>
              <a:rPr lang="en-US" sz="1100" dirty="0">
                <a:latin typeface="Times" pitchFamily="18" charset="0"/>
              </a:rPr>
              <a:t> for more information.</a:t>
            </a:r>
          </a:p>
        </p:txBody>
      </p:sp>
      <p:sp>
        <p:nvSpPr>
          <p:cNvPr id="220164" name="Text Box 6"/>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82	ni.com</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xfrm>
            <a:off x="904875" y="649288"/>
            <a:ext cx="5507038" cy="4130675"/>
          </a:xfrm>
          <a:ln/>
        </p:spPr>
      </p:sp>
      <p:sp>
        <p:nvSpPr>
          <p:cNvPr id="221187" name="Rectangle 3"/>
          <p:cNvSpPr>
            <a:spLocks noGrp="1" noChangeArrowheads="1"/>
          </p:cNvSpPr>
          <p:nvPr>
            <p:ph type="body" idx="1"/>
          </p:nvPr>
        </p:nvSpPr>
        <p:spPr>
          <a:xfrm>
            <a:off x="731853" y="4897599"/>
            <a:ext cx="5851496" cy="4318895"/>
          </a:xfrm>
          <a:noFill/>
          <a:ln/>
        </p:spPr>
        <p:txBody>
          <a:bodyPr/>
          <a:lstStyle/>
          <a:p>
            <a:pPr eaLnBrk="1" hangingPunct="1"/>
            <a:r>
              <a:rPr lang="en-US" sz="1100" dirty="0">
                <a:latin typeface="Times" pitchFamily="18" charset="0"/>
              </a:rPr>
              <a:t>A </a:t>
            </a:r>
            <a:r>
              <a:rPr lang="en-US" sz="1100" dirty="0" err="1">
                <a:latin typeface="Times" pitchFamily="18" charset="0"/>
              </a:rPr>
              <a:t>subVI</a:t>
            </a:r>
            <a:r>
              <a:rPr lang="en-US" sz="1100" dirty="0">
                <a:latin typeface="Times" pitchFamily="18" charset="0"/>
              </a:rPr>
              <a:t> node corresponds to a subroutine call in text-based programming languages. The node is not the </a:t>
            </a:r>
            <a:r>
              <a:rPr lang="en-US" sz="1100" dirty="0" err="1">
                <a:latin typeface="Times" pitchFamily="18" charset="0"/>
              </a:rPr>
              <a:t>subVI</a:t>
            </a:r>
            <a:r>
              <a:rPr lang="en-US" sz="1100" dirty="0">
                <a:latin typeface="Times" pitchFamily="18" charset="0"/>
              </a:rPr>
              <a:t> itself, just as a subroutine call statement in a program is not the subroutine itself. A block diagram that contains several identical </a:t>
            </a:r>
            <a:r>
              <a:rPr lang="en-US" sz="1100" dirty="0" err="1">
                <a:latin typeface="Times" pitchFamily="18" charset="0"/>
              </a:rPr>
              <a:t>subVI</a:t>
            </a:r>
            <a:r>
              <a:rPr lang="en-US" sz="1100" dirty="0">
                <a:latin typeface="Times" pitchFamily="18" charset="0"/>
              </a:rPr>
              <a:t> nodes calls the same </a:t>
            </a:r>
            <a:r>
              <a:rPr lang="en-US" sz="1100" dirty="0" err="1">
                <a:latin typeface="Times" pitchFamily="18" charset="0"/>
              </a:rPr>
              <a:t>subVI</a:t>
            </a:r>
            <a:r>
              <a:rPr lang="en-US" sz="1100" dirty="0">
                <a:latin typeface="Times" pitchFamily="18" charset="0"/>
              </a:rPr>
              <a:t> several times.  The modular approach makes applications easier to debug and maintain.  The functionality of the </a:t>
            </a:r>
            <a:r>
              <a:rPr lang="en-US" sz="1100" dirty="0" err="1">
                <a:latin typeface="Times" pitchFamily="18" charset="0"/>
              </a:rPr>
              <a:t>subVI</a:t>
            </a:r>
            <a:r>
              <a:rPr lang="en-US" sz="1100" dirty="0">
                <a:latin typeface="Times" pitchFamily="18" charset="0"/>
              </a:rPr>
              <a:t> does not matter for this example. The important point is the passing of two numeric inputs and one numeric output.</a:t>
            </a:r>
          </a:p>
          <a:p>
            <a:pPr eaLnBrk="1" hangingPunct="1"/>
            <a:endParaRPr lang="en-US" sz="1100" dirty="0">
              <a:latin typeface="Times" pitchFamily="18" charset="0"/>
            </a:endParaRPr>
          </a:p>
          <a:p>
            <a:pPr eaLnBrk="1" hangingPunct="1"/>
            <a:endParaRPr lang="en-US" dirty="0">
              <a:latin typeface="Times" pitchFamily="18" charset="0"/>
            </a:endParaRPr>
          </a:p>
        </p:txBody>
      </p:sp>
      <p:sp>
        <p:nvSpPr>
          <p:cNvPr id="221188" name="Text Box 5"/>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79	 Introduction to LabVIEW Hands-On</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xfrm>
            <a:off x="1257300" y="720725"/>
            <a:ext cx="4800600" cy="3600450"/>
          </a:xfrm>
          <a:ln/>
        </p:spPr>
      </p:sp>
      <p:sp>
        <p:nvSpPr>
          <p:cNvPr id="222211" name="Rectangle 3"/>
          <p:cNvSpPr>
            <a:spLocks noGrp="1" noChangeArrowheads="1"/>
          </p:cNvSpPr>
          <p:nvPr>
            <p:ph type="body" idx="1"/>
          </p:nvPr>
        </p:nvSpPr>
        <p:spPr>
          <a:xfrm>
            <a:off x="967506" y="4560570"/>
            <a:ext cx="5420019" cy="4320540"/>
          </a:xfrm>
          <a:noFill/>
          <a:ln/>
        </p:spPr>
        <p:txBody>
          <a:bodyPr/>
          <a:lstStyle/>
          <a:p>
            <a:pPr eaLnBrk="1" hangingPunct="1"/>
            <a:r>
              <a:rPr lang="en-US" sz="1100" dirty="0">
                <a:latin typeface="Times" pitchFamily="18" charset="0"/>
              </a:rPr>
              <a:t>With the connector pane and icon viewer, you can define the data being transferred in and out of the subVI, as well as its appearance in the main LabVIEW code. Every VI displays an icon in the upper-right corner of the front panel and block diagram windows. After you build a VI, build the connector pane and icon so you can use the VI as a subVI.</a:t>
            </a:r>
          </a:p>
          <a:p>
            <a:pPr eaLnBrk="1" hangingPunct="1"/>
            <a:r>
              <a:rPr lang="en-US" sz="1100" dirty="0">
                <a:latin typeface="Times" pitchFamily="18" charset="0"/>
              </a:rPr>
              <a:t>The icon and connector pane correspond to the function prototype in text-based programming languages. There are many options for the connector pane, but some general standards are specified above. Notably, always reserve the top terminals for references and the bottom terminals for error clusters. </a:t>
            </a:r>
          </a:p>
          <a:p>
            <a:pPr eaLnBrk="1" hangingPunct="1"/>
            <a:r>
              <a:rPr lang="en-US" sz="1100" dirty="0">
                <a:latin typeface="Times" pitchFamily="18" charset="0"/>
              </a:rPr>
              <a:t>To define a connector pane, right-click the icon in the upper-right corner of the front panel and select </a:t>
            </a:r>
            <a:r>
              <a:rPr lang="en-US" sz="1100" b="1" dirty="0">
                <a:latin typeface="Times" pitchFamily="18" charset="0"/>
              </a:rPr>
              <a:t>Show Connector</a:t>
            </a:r>
            <a:r>
              <a:rPr lang="en-US" sz="1100" dirty="0">
                <a:latin typeface="Times" pitchFamily="18" charset="0"/>
              </a:rPr>
              <a:t> from the shortcut menu. Each rectangle on the connector pane represents a terminal. Use the terminals to assign inputs and outputs.  Select a different pattern by right-clicking the connector pane and selecting </a:t>
            </a:r>
            <a:r>
              <a:rPr lang="en-US" sz="1100" b="1" dirty="0">
                <a:latin typeface="Times" pitchFamily="18" charset="0"/>
              </a:rPr>
              <a:t>Patterns</a:t>
            </a:r>
            <a:r>
              <a:rPr lang="en-US" sz="1100" dirty="0">
                <a:latin typeface="Times" pitchFamily="18" charset="0"/>
              </a:rPr>
              <a:t> from the shortcut menu.</a:t>
            </a:r>
          </a:p>
          <a:p>
            <a:pPr eaLnBrk="1" hangingPunct="1"/>
            <a:endParaRPr lang="en-US" sz="1100" dirty="0">
              <a:latin typeface="Times" pitchFamily="18" charset="0"/>
            </a:endParaRPr>
          </a:p>
          <a:p>
            <a:pPr eaLnBrk="1" hangingPunct="1"/>
            <a:endParaRPr lang="en-US" sz="1100" dirty="0"/>
          </a:p>
          <a:p>
            <a:pPr eaLnBrk="1" hangingPunct="1"/>
            <a:endParaRPr lang="en-US" dirty="0"/>
          </a:p>
          <a:p>
            <a:pPr eaLnBrk="1" hangingPunct="1"/>
            <a:endParaRPr lang="en-US" dirty="0"/>
          </a:p>
          <a:p>
            <a:pPr eaLnBrk="1" hangingPunct="1"/>
            <a:endParaRPr lang="en-US" dirty="0"/>
          </a:p>
          <a:p>
            <a:pPr eaLnBrk="1" hangingPunct="1"/>
            <a:endParaRPr lang="en-US" dirty="0"/>
          </a:p>
        </p:txBody>
      </p:sp>
      <p:sp>
        <p:nvSpPr>
          <p:cNvPr id="222212" name="Text Box 4"/>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84	ni.com</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xfrm>
            <a:off x="1257300" y="720725"/>
            <a:ext cx="4800600" cy="3600450"/>
          </a:xfrm>
          <a:ln/>
        </p:spPr>
      </p:sp>
      <p:sp>
        <p:nvSpPr>
          <p:cNvPr id="223235" name="Rectangle 3"/>
          <p:cNvSpPr>
            <a:spLocks noGrp="1" noChangeArrowheads="1"/>
          </p:cNvSpPr>
          <p:nvPr>
            <p:ph type="body" idx="1"/>
          </p:nvPr>
        </p:nvSpPr>
        <p:spPr>
          <a:xfrm>
            <a:off x="731853" y="4560570"/>
            <a:ext cx="5851496" cy="4320540"/>
          </a:xfrm>
          <a:noFill/>
          <a:ln/>
        </p:spPr>
        <p:txBody>
          <a:bodyPr/>
          <a:lstStyle/>
          <a:p>
            <a:pPr eaLnBrk="1" hangingPunct="1"/>
            <a:r>
              <a:rPr lang="en-US" sz="1100" dirty="0">
                <a:latin typeface="Times" pitchFamily="18" charset="0"/>
              </a:rPr>
              <a:t>An icon is a graphical representation of a VI. If you use a VI as a subVI, the icon identifies the subVI on the block diagram of the VI. The Icon Editor is a utility built into LabVIEW you can use to fully customize the appearance of your subVIs. This allows you to visually distinguish your subVIs, which greatly improves the usability of the subVI in large portions of code.</a:t>
            </a:r>
          </a:p>
          <a:p>
            <a:pPr eaLnBrk="1" hangingPunct="1"/>
            <a:r>
              <a:rPr lang="en-US" sz="1100" dirty="0">
                <a:latin typeface="Times" pitchFamily="18" charset="0"/>
              </a:rPr>
              <a:t>After you’ve defined the connector pane and have customized the icon, you are ready to place the subVI into other LabVIEW code. There are two ways to accomplish this:</a:t>
            </a:r>
          </a:p>
          <a:p>
            <a:pPr eaLnBrk="1" hangingPunct="1"/>
            <a:r>
              <a:rPr lang="en-US" sz="1100" dirty="0">
                <a:latin typeface="Times" pitchFamily="18" charset="0"/>
              </a:rPr>
              <a:t>To place a subVI on the block diagram:</a:t>
            </a:r>
          </a:p>
          <a:p>
            <a:pPr lvl="1" eaLnBrk="1" hangingPunct="1"/>
            <a:r>
              <a:rPr lang="en-US" sz="1100" dirty="0">
                <a:latin typeface="Times" pitchFamily="18" charset="0"/>
              </a:rPr>
              <a:t>1.  Select the </a:t>
            </a:r>
            <a:r>
              <a:rPr lang="en-US" sz="1100" b="1" dirty="0">
                <a:latin typeface="Times" pitchFamily="18" charset="0"/>
              </a:rPr>
              <a:t>Select a VI…</a:t>
            </a:r>
            <a:r>
              <a:rPr lang="en-US" sz="1100" dirty="0">
                <a:latin typeface="Times" pitchFamily="18" charset="0"/>
              </a:rPr>
              <a:t> from the </a:t>
            </a:r>
            <a:r>
              <a:rPr lang="en-US" sz="1100" b="1" dirty="0">
                <a:latin typeface="Times" pitchFamily="18" charset="0"/>
              </a:rPr>
              <a:t>Functions</a:t>
            </a:r>
            <a:r>
              <a:rPr lang="en-US" sz="1100" dirty="0">
                <a:latin typeface="Times" pitchFamily="18" charset="0"/>
              </a:rPr>
              <a:t> palette </a:t>
            </a:r>
          </a:p>
          <a:p>
            <a:pPr lvl="1" eaLnBrk="1" hangingPunct="1"/>
            <a:r>
              <a:rPr lang="en-US" sz="1100" dirty="0">
                <a:latin typeface="Times" pitchFamily="18" charset="0"/>
              </a:rPr>
              <a:t>2.  Navigate to the VI you want to use as a subVI</a:t>
            </a:r>
          </a:p>
          <a:p>
            <a:pPr lvl="1" eaLnBrk="1" hangingPunct="1"/>
            <a:r>
              <a:rPr lang="en-US" sz="1100" dirty="0">
                <a:latin typeface="Times" pitchFamily="18" charset="0"/>
              </a:rPr>
              <a:t>3.  Double-click to place it on the block diagram</a:t>
            </a:r>
          </a:p>
          <a:p>
            <a:pPr eaLnBrk="1" hangingPunct="1"/>
            <a:r>
              <a:rPr lang="en-US" sz="1100" dirty="0">
                <a:latin typeface="Times" pitchFamily="18" charset="0"/>
              </a:rPr>
              <a:t>To place an open VI on the block diagram of another open VI:</a:t>
            </a:r>
          </a:p>
          <a:p>
            <a:pPr lvl="1" eaLnBrk="1" hangingPunct="1"/>
            <a:r>
              <a:rPr lang="en-US" sz="1100" dirty="0">
                <a:latin typeface="Times" pitchFamily="18" charset="0"/>
              </a:rPr>
              <a:t>1.  Use the </a:t>
            </a:r>
            <a:r>
              <a:rPr lang="en-US" sz="1100" b="1" dirty="0">
                <a:latin typeface="Times" pitchFamily="18" charset="0"/>
              </a:rPr>
              <a:t>Positioning tool </a:t>
            </a:r>
            <a:r>
              <a:rPr lang="en-US" sz="1100" dirty="0">
                <a:latin typeface="Times" pitchFamily="18" charset="0"/>
              </a:rPr>
              <a:t>to click the icon of the VI you want to use as a subVI</a:t>
            </a:r>
          </a:p>
          <a:p>
            <a:pPr lvl="1" eaLnBrk="1" hangingPunct="1"/>
            <a:r>
              <a:rPr lang="en-US" sz="1100" dirty="0">
                <a:latin typeface="Times" pitchFamily="18" charset="0"/>
              </a:rPr>
              <a:t>2.  Drag the icon to the block diagram of the other VI</a:t>
            </a:r>
          </a:p>
          <a:p>
            <a:pPr eaLnBrk="1" hangingPunct="1"/>
            <a:endParaRPr lang="en-US" sz="1100" dirty="0">
              <a:latin typeface="Times" pitchFamily="18" charset="0"/>
            </a:endParaRPr>
          </a:p>
        </p:txBody>
      </p:sp>
      <p:sp>
        <p:nvSpPr>
          <p:cNvPr id="223236" name="Text Box 4"/>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85	 Introduction to LabVIEW Hands-On</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3"/>
          <p:cNvSpPr>
            <a:spLocks noGrp="1" noChangeArrowheads="1"/>
          </p:cNvSpPr>
          <p:nvPr>
            <p:ph type="body" idx="1"/>
          </p:nvPr>
        </p:nvSpPr>
        <p:spPr>
          <a:xfrm>
            <a:off x="1088651" y="664193"/>
            <a:ext cx="5494698" cy="8216917"/>
          </a:xfrm>
          <a:noFill/>
          <a:ln/>
        </p:spPr>
        <p:txBody>
          <a:bodyPr/>
          <a:lstStyle/>
          <a:p>
            <a:pPr marL="237698" indent="-237698"/>
            <a:r>
              <a:rPr lang="en-US" b="1" dirty="0"/>
              <a:t>Exercise 4.2 – Creating a SubVI</a:t>
            </a:r>
          </a:p>
          <a:p>
            <a:pPr marL="237698" indent="-237698"/>
            <a:endParaRPr lang="en-US" dirty="0"/>
          </a:p>
          <a:p>
            <a:pPr marL="237698" indent="-237698"/>
            <a:r>
              <a:rPr lang="en-US" sz="1100" dirty="0"/>
              <a:t>Create a subVI from a new VI, which adds two inputs and outputs the sum. </a:t>
            </a:r>
          </a:p>
          <a:p>
            <a:pPr marL="237698" indent="-237698">
              <a:buFontTx/>
              <a:buAutoNum type="arabicPeriod"/>
            </a:pPr>
            <a:r>
              <a:rPr lang="en-US" sz="1100" dirty="0"/>
              <a:t>Open a new VI. From the Getting Started screen, &lt;Ctrl-N&gt; opens a new VI.</a:t>
            </a:r>
          </a:p>
          <a:p>
            <a:pPr marL="237698" indent="-237698">
              <a:buFontTx/>
              <a:buAutoNum type="arabicPeriod"/>
            </a:pPr>
            <a:r>
              <a:rPr lang="en-US" sz="1100" dirty="0"/>
              <a:t>Place the Add function on the block diagram. Right-click on the block diagram and navigate to </a:t>
            </a:r>
            <a:r>
              <a:rPr lang="en-US" sz="1100" b="1" dirty="0" err="1"/>
              <a:t>Programming»Numeric»Add</a:t>
            </a:r>
            <a:r>
              <a:rPr lang="en-US" sz="1100" dirty="0"/>
              <a:t>.</a:t>
            </a:r>
          </a:p>
          <a:p>
            <a:pPr marL="237698" indent="-237698">
              <a:buFontTx/>
              <a:buAutoNum type="arabicPeriod"/>
            </a:pPr>
            <a:r>
              <a:rPr lang="en-US" sz="1100" dirty="0"/>
              <a:t>Create controls and indicators by right-clicking and selecting </a:t>
            </a:r>
            <a:r>
              <a:rPr lang="en-US" sz="1100" b="1" dirty="0" err="1"/>
              <a:t>Create»Control</a:t>
            </a:r>
            <a:r>
              <a:rPr lang="en-US" sz="1100" dirty="0"/>
              <a:t> or </a:t>
            </a:r>
            <a:r>
              <a:rPr lang="en-US" sz="1100" b="1" dirty="0"/>
              <a:t>Indicator</a:t>
            </a:r>
            <a:r>
              <a:rPr lang="en-US" sz="1100" dirty="0"/>
              <a:t>. The block diagram and front panel should look similar to the images below.</a:t>
            </a:r>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r>
              <a:rPr lang="en-US" sz="1100" dirty="0"/>
              <a:t>On the front panel right-click the icon at the top right and select </a:t>
            </a:r>
            <a:r>
              <a:rPr lang="en-US" sz="1100" b="1" dirty="0"/>
              <a:t>Show Connector </a:t>
            </a:r>
            <a:r>
              <a:rPr lang="en-US" sz="1100" dirty="0"/>
              <a:t>to reveal the connector pane.</a:t>
            </a:r>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r>
              <a:rPr lang="en-US" sz="1100" dirty="0"/>
              <a:t>Assign icon terminals to the two controls and indicator by first left-clicking on an icon terminal and then clicking the desired control/indicator.</a:t>
            </a:r>
          </a:p>
          <a:p>
            <a:pPr marL="237698" indent="-237698"/>
            <a:r>
              <a:rPr lang="en-US" sz="1100" dirty="0"/>
              <a:t>	</a:t>
            </a:r>
            <a:r>
              <a:rPr lang="en-US" sz="1100" b="1" dirty="0"/>
              <a:t>Note:</a:t>
            </a:r>
            <a:r>
              <a:rPr lang="en-US" sz="1100" dirty="0"/>
              <a:t> General convention is to have controls as data inputs on the left side and indicators as outputs on the right side of this icon.</a:t>
            </a:r>
          </a:p>
        </p:txBody>
      </p:sp>
      <p:grpSp>
        <p:nvGrpSpPr>
          <p:cNvPr id="2" name="Group 4"/>
          <p:cNvGrpSpPr>
            <a:grpSpLocks/>
          </p:cNvGrpSpPr>
          <p:nvPr/>
        </p:nvGrpSpPr>
        <p:grpSpPr bwMode="auto">
          <a:xfrm>
            <a:off x="477944" y="389639"/>
            <a:ext cx="4155458" cy="5685094"/>
            <a:chOff x="199" y="73"/>
            <a:chExt cx="2565" cy="3532"/>
          </a:xfrm>
        </p:grpSpPr>
        <p:sp>
          <p:nvSpPr>
            <p:cNvPr id="224267" name="Line 5"/>
            <p:cNvSpPr>
              <a:spLocks noChangeShapeType="1"/>
            </p:cNvSpPr>
            <p:nvPr/>
          </p:nvSpPr>
          <p:spPr bwMode="auto">
            <a:xfrm flipH="1">
              <a:off x="272" y="145"/>
              <a:ext cx="2492" cy="0"/>
            </a:xfrm>
            <a:prstGeom prst="line">
              <a:avLst/>
            </a:prstGeom>
            <a:noFill/>
            <a:ln w="38100">
              <a:solidFill>
                <a:schemeClr val="tx1"/>
              </a:solidFill>
              <a:round/>
              <a:headEnd/>
              <a:tailEnd/>
            </a:ln>
          </p:spPr>
          <p:txBody>
            <a:bodyPr/>
            <a:lstStyle/>
            <a:p>
              <a:endParaRPr lang="en-US"/>
            </a:p>
          </p:txBody>
        </p:sp>
        <p:sp>
          <p:nvSpPr>
            <p:cNvPr id="224268" name="Line 6"/>
            <p:cNvSpPr>
              <a:spLocks noChangeShapeType="1"/>
            </p:cNvSpPr>
            <p:nvPr/>
          </p:nvSpPr>
          <p:spPr bwMode="auto">
            <a:xfrm>
              <a:off x="272" y="145"/>
              <a:ext cx="0" cy="3460"/>
            </a:xfrm>
            <a:prstGeom prst="line">
              <a:avLst/>
            </a:prstGeom>
            <a:noFill/>
            <a:ln w="38100">
              <a:solidFill>
                <a:schemeClr val="tx1"/>
              </a:solidFill>
              <a:round/>
              <a:headEnd/>
              <a:tailEnd/>
            </a:ln>
          </p:spPr>
          <p:txBody>
            <a:bodyPr/>
            <a:lstStyle/>
            <a:p>
              <a:endParaRPr lang="en-US"/>
            </a:p>
          </p:txBody>
        </p:sp>
        <p:sp>
          <p:nvSpPr>
            <p:cNvPr id="224269" name="Rectangle 7"/>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p:spPr>
          <p:txBody>
            <a:bodyPr wrap="none" anchor="ctr"/>
            <a:lstStyle/>
            <a:p>
              <a:endParaRPr lang="en-US"/>
            </a:p>
          </p:txBody>
        </p:sp>
        <p:pic>
          <p:nvPicPr>
            <p:cNvPr id="224270" name="Picture 8"/>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p:spPr>
        </p:pic>
      </p:grpSp>
      <p:pic>
        <p:nvPicPr>
          <p:cNvPr id="224260" name="Picture 9"/>
          <p:cNvPicPr>
            <a:picLocks noChangeAspect="1" noChangeArrowheads="1"/>
          </p:cNvPicPr>
          <p:nvPr/>
        </p:nvPicPr>
        <p:blipFill>
          <a:blip r:embed="rId4"/>
          <a:srcRect/>
          <a:stretch>
            <a:fillRect/>
          </a:stretch>
        </p:blipFill>
        <p:spPr bwMode="auto">
          <a:xfrm>
            <a:off x="1387366" y="4121871"/>
            <a:ext cx="1782333" cy="2240829"/>
          </a:xfrm>
          <a:prstGeom prst="rect">
            <a:avLst/>
          </a:prstGeom>
          <a:noFill/>
          <a:ln w="9525">
            <a:noFill/>
            <a:miter lim="800000"/>
            <a:headEnd/>
            <a:tailEnd/>
          </a:ln>
        </p:spPr>
      </p:pic>
      <p:pic>
        <p:nvPicPr>
          <p:cNvPr id="224261" name="Picture 10"/>
          <p:cNvPicPr>
            <a:picLocks noChangeAspect="1" noChangeArrowheads="1"/>
          </p:cNvPicPr>
          <p:nvPr/>
        </p:nvPicPr>
        <p:blipFill>
          <a:blip r:embed="rId5"/>
          <a:srcRect/>
          <a:stretch>
            <a:fillRect/>
          </a:stretch>
        </p:blipFill>
        <p:spPr bwMode="auto">
          <a:xfrm>
            <a:off x="4215201" y="4121871"/>
            <a:ext cx="1747484" cy="2191507"/>
          </a:xfrm>
          <a:prstGeom prst="rect">
            <a:avLst/>
          </a:prstGeom>
          <a:noFill/>
          <a:ln w="9525">
            <a:noFill/>
            <a:miter lim="800000"/>
            <a:headEnd/>
            <a:tailEnd/>
          </a:ln>
        </p:spPr>
      </p:pic>
      <p:sp>
        <p:nvSpPr>
          <p:cNvPr id="224262" name="Line 11"/>
          <p:cNvSpPr>
            <a:spLocks noChangeShapeType="1"/>
          </p:cNvSpPr>
          <p:nvPr/>
        </p:nvSpPr>
        <p:spPr bwMode="auto">
          <a:xfrm>
            <a:off x="3325694" y="5150781"/>
            <a:ext cx="650535" cy="0"/>
          </a:xfrm>
          <a:prstGeom prst="line">
            <a:avLst/>
          </a:prstGeom>
          <a:noFill/>
          <a:ln w="25400">
            <a:solidFill>
              <a:schemeClr val="tx1"/>
            </a:solidFill>
            <a:round/>
            <a:headEnd/>
            <a:tailEnd type="triangle" w="med" len="med"/>
          </a:ln>
        </p:spPr>
        <p:txBody>
          <a:bodyPr lIns="95079" tIns="47540" rIns="95079" bIns="47540"/>
          <a:lstStyle/>
          <a:p>
            <a:endParaRPr lang="en-US"/>
          </a:p>
        </p:txBody>
      </p:sp>
      <p:pic>
        <p:nvPicPr>
          <p:cNvPr id="224263" name="Picture 13"/>
          <p:cNvPicPr>
            <a:picLocks noChangeAspect="1" noChangeArrowheads="1"/>
          </p:cNvPicPr>
          <p:nvPr/>
        </p:nvPicPr>
        <p:blipFill>
          <a:blip r:embed="rId6"/>
          <a:srcRect/>
          <a:stretch>
            <a:fillRect/>
          </a:stretch>
        </p:blipFill>
        <p:spPr bwMode="auto">
          <a:xfrm>
            <a:off x="3858404" y="2438400"/>
            <a:ext cx="1701016" cy="1185353"/>
          </a:xfrm>
          <a:prstGeom prst="rect">
            <a:avLst/>
          </a:prstGeom>
          <a:noFill/>
          <a:ln w="9525">
            <a:noFill/>
            <a:miter lim="800000"/>
            <a:headEnd/>
            <a:tailEnd/>
          </a:ln>
        </p:spPr>
      </p:pic>
      <p:pic>
        <p:nvPicPr>
          <p:cNvPr id="224264" name="Picture 14"/>
          <p:cNvPicPr>
            <a:picLocks noChangeAspect="1" noChangeArrowheads="1"/>
          </p:cNvPicPr>
          <p:nvPr/>
        </p:nvPicPr>
        <p:blipFill>
          <a:blip r:embed="rId7"/>
          <a:srcRect/>
          <a:stretch>
            <a:fillRect/>
          </a:stretch>
        </p:blipFill>
        <p:spPr bwMode="auto">
          <a:xfrm>
            <a:off x="3060170" y="7315200"/>
            <a:ext cx="1389026" cy="1619381"/>
          </a:xfrm>
          <a:prstGeom prst="rect">
            <a:avLst/>
          </a:prstGeom>
          <a:noFill/>
          <a:ln w="9525">
            <a:noFill/>
            <a:miter lim="800000"/>
            <a:headEnd/>
            <a:tailEnd/>
          </a:ln>
        </p:spPr>
      </p:pic>
      <p:sp>
        <p:nvSpPr>
          <p:cNvPr id="224265" name="Text Box 15"/>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86	ni.com</a:t>
            </a:r>
          </a:p>
        </p:txBody>
      </p:sp>
      <p:pic>
        <p:nvPicPr>
          <p:cNvPr id="224266" name="Picture 14" descr="EX 4.1 Add_Block_Diagram.jpg"/>
          <p:cNvPicPr>
            <a:picLocks noChangeAspect="1"/>
          </p:cNvPicPr>
          <p:nvPr/>
        </p:nvPicPr>
        <p:blipFill>
          <a:blip r:embed="rId8"/>
          <a:srcRect/>
          <a:stretch>
            <a:fillRect/>
          </a:stretch>
        </p:blipFill>
        <p:spPr bwMode="auto">
          <a:xfrm>
            <a:off x="2144111" y="2400300"/>
            <a:ext cx="1483618" cy="1282352"/>
          </a:xfrm>
          <a:prstGeom prst="rect">
            <a:avLst/>
          </a:prstGeom>
          <a:noFill/>
          <a:ln w="9525">
            <a:noFill/>
            <a:miter lim="800000"/>
            <a:headEnd/>
            <a:tailEnd/>
          </a:ln>
        </p:spPr>
      </p:pic>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3"/>
          <p:cNvSpPr>
            <a:spLocks noGrp="1" noChangeArrowheads="1"/>
          </p:cNvSpPr>
          <p:nvPr>
            <p:ph type="body" idx="1"/>
          </p:nvPr>
        </p:nvSpPr>
        <p:spPr>
          <a:xfrm>
            <a:off x="726874" y="664193"/>
            <a:ext cx="5851496" cy="8216917"/>
          </a:xfrm>
          <a:noFill/>
          <a:ln/>
        </p:spPr>
        <p:txBody>
          <a:bodyPr/>
          <a:lstStyle/>
          <a:p>
            <a:pPr marL="237698" indent="-237698">
              <a:buFontTx/>
              <a:buAutoNum type="arabicPeriod" startAt="6"/>
            </a:pPr>
            <a:r>
              <a:rPr lang="en-US" sz="1100" dirty="0"/>
              <a:t>Right-click on the connector pane and select </a:t>
            </a:r>
            <a:r>
              <a:rPr lang="en-US" sz="1100" b="1" dirty="0"/>
              <a:t>Edit Icon…</a:t>
            </a:r>
            <a:r>
              <a:rPr lang="en-US" sz="1100" dirty="0"/>
              <a:t>  This brings up the Icon Editor.</a:t>
            </a:r>
          </a:p>
          <a:p>
            <a:pPr marL="237698" indent="-237698">
              <a:buFontTx/>
              <a:buAutoNum type="arabicPeriod" startAt="6"/>
            </a:pPr>
            <a:endParaRPr lang="en-US" sz="1100" dirty="0"/>
          </a:p>
          <a:p>
            <a:pPr marL="237698" indent="-237698">
              <a:buFontTx/>
              <a:buAutoNum type="arabicPeriod" startAt="6"/>
            </a:pPr>
            <a:endParaRPr lang="en-US" sz="1100" dirty="0"/>
          </a:p>
          <a:p>
            <a:pPr marL="237698" indent="-237698">
              <a:buFontTx/>
              <a:buAutoNum type="arabicPeriod" startAt="6"/>
            </a:pPr>
            <a:endParaRPr lang="en-US" sz="1100" dirty="0"/>
          </a:p>
          <a:p>
            <a:pPr marL="237698" indent="-237698">
              <a:buFontTx/>
              <a:buAutoNum type="arabicPeriod" startAt="6"/>
            </a:pPr>
            <a:endParaRPr lang="en-US" sz="1100" dirty="0"/>
          </a:p>
          <a:p>
            <a:pPr marL="237698" indent="-237698">
              <a:buFontTx/>
              <a:buAutoNum type="arabicPeriod" startAt="6"/>
            </a:pPr>
            <a:endParaRPr lang="en-US" sz="1100" dirty="0"/>
          </a:p>
          <a:p>
            <a:pPr marL="237698" indent="-237698">
              <a:buFontTx/>
              <a:buAutoNum type="arabicPeriod" startAt="6"/>
            </a:pPr>
            <a:endParaRPr lang="en-US" sz="1100" dirty="0"/>
          </a:p>
          <a:p>
            <a:pPr marL="237698" indent="-237698">
              <a:buFontTx/>
              <a:buAutoNum type="arabicPeriod" startAt="6"/>
            </a:pPr>
            <a:endParaRPr lang="en-US" sz="1100" dirty="0"/>
          </a:p>
          <a:p>
            <a:pPr marL="237698" indent="-237698">
              <a:buFontTx/>
              <a:buAutoNum type="arabicPeriod" startAt="6"/>
            </a:pPr>
            <a:endParaRPr lang="en-US" sz="1100" dirty="0"/>
          </a:p>
          <a:p>
            <a:pPr marL="237698" indent="-237698">
              <a:buFontTx/>
              <a:buAutoNum type="arabicPeriod" startAt="6"/>
            </a:pPr>
            <a:r>
              <a:rPr lang="en-US" sz="1100" dirty="0"/>
              <a:t>Modify the graphics to more accurately represent the function of the subVI, in this case Addition.</a:t>
            </a:r>
          </a:p>
          <a:p>
            <a:pPr marL="237698" indent="-237698">
              <a:buFontTx/>
              <a:buAutoNum type="arabicPeriod" startAt="6"/>
            </a:pPr>
            <a:endParaRPr lang="en-US" sz="1100" dirty="0"/>
          </a:p>
          <a:p>
            <a:pPr marL="237698" indent="-237698">
              <a:buFontTx/>
              <a:buAutoNum type="arabicPeriod" startAt="6"/>
            </a:pPr>
            <a:endParaRPr lang="en-US" sz="1100" dirty="0"/>
          </a:p>
          <a:p>
            <a:pPr marL="237698" indent="-237698">
              <a:buFontTx/>
              <a:buAutoNum type="arabicPeriod" startAt="6"/>
            </a:pPr>
            <a:endParaRPr lang="en-US" sz="1100" dirty="0"/>
          </a:p>
          <a:p>
            <a:pPr marL="237698" indent="-237698">
              <a:buFontTx/>
              <a:buAutoNum type="arabicPeriod" startAt="6"/>
            </a:pPr>
            <a:endParaRPr lang="en-US" sz="1100" dirty="0"/>
          </a:p>
          <a:p>
            <a:pPr marL="237698" indent="-237698">
              <a:buFontTx/>
              <a:buAutoNum type="arabicPeriod" startAt="6"/>
            </a:pPr>
            <a:endParaRPr lang="en-US" sz="1100" dirty="0"/>
          </a:p>
          <a:p>
            <a:pPr marL="237698" indent="-237698">
              <a:buFontTx/>
              <a:buAutoNum type="arabicPeriod" startAt="6"/>
            </a:pPr>
            <a:endParaRPr lang="en-US" sz="1100" dirty="0"/>
          </a:p>
          <a:p>
            <a:pPr marL="237698" indent="-237698">
              <a:buFontTx/>
              <a:buAutoNum type="arabicPeriod" startAt="6"/>
            </a:pPr>
            <a:endParaRPr lang="en-US" sz="1100" dirty="0"/>
          </a:p>
          <a:p>
            <a:pPr marL="237698" indent="-237698">
              <a:buFontTx/>
              <a:buAutoNum type="arabicPeriod" startAt="6"/>
            </a:pPr>
            <a:r>
              <a:rPr lang="en-US" sz="1100" dirty="0"/>
              <a:t>Save the subVI. You can now use it in any other VI to perform any function, in this case, adding two numbers.</a:t>
            </a:r>
          </a:p>
          <a:p>
            <a:pPr marL="237698" indent="-237698">
              <a:buFontTx/>
              <a:buAutoNum type="arabicPeriod" startAt="6"/>
            </a:pPr>
            <a:endParaRPr lang="en-US" sz="1100" dirty="0"/>
          </a:p>
          <a:p>
            <a:pPr marL="237698" indent="-237698">
              <a:buFontTx/>
              <a:buAutoNum type="arabicPeriod" startAt="6"/>
            </a:pPr>
            <a:endParaRPr lang="en-US" sz="1100" dirty="0"/>
          </a:p>
          <a:p>
            <a:pPr marL="237698" indent="-237698">
              <a:buFontTx/>
              <a:buAutoNum type="arabicPeriod" startAt="6"/>
            </a:pPr>
            <a:endParaRPr lang="en-US" sz="1100" dirty="0"/>
          </a:p>
          <a:p>
            <a:pPr marL="237698" indent="-237698">
              <a:buFontTx/>
              <a:buAutoNum type="arabicPeriod" startAt="6"/>
            </a:pPr>
            <a:endParaRPr lang="en-US" sz="1100" dirty="0"/>
          </a:p>
          <a:p>
            <a:pPr marL="237698" indent="-237698">
              <a:buFontTx/>
              <a:buAutoNum type="arabicPeriod" startAt="6"/>
            </a:pPr>
            <a:endParaRPr lang="en-US" sz="1100" dirty="0"/>
          </a:p>
          <a:p>
            <a:pPr marL="237698" indent="-237698">
              <a:buFontTx/>
              <a:buAutoNum type="arabicPeriod" startAt="6"/>
            </a:pPr>
            <a:endParaRPr lang="en-US" sz="1100" dirty="0"/>
          </a:p>
          <a:p>
            <a:pPr marL="237698" indent="-237698">
              <a:buFontTx/>
              <a:buAutoNum type="arabicPeriod" startAt="6"/>
            </a:pPr>
            <a:endParaRPr lang="en-US" dirty="0"/>
          </a:p>
          <a:p>
            <a:pPr marL="237698" indent="-237698">
              <a:buFontTx/>
              <a:buAutoNum type="arabicPeriod" startAt="6"/>
            </a:pPr>
            <a:endParaRPr lang="en-US" dirty="0"/>
          </a:p>
          <a:p>
            <a:pPr marL="237698" indent="-237698" algn="ctr"/>
            <a:r>
              <a:rPr lang="en-US" sz="1500" b="1" dirty="0">
                <a:latin typeface="Arial Narrow" pitchFamily="34" charset="0"/>
              </a:rPr>
              <a:t>(End of Exercise)</a:t>
            </a:r>
          </a:p>
          <a:p>
            <a:pPr marL="237698" indent="-237698"/>
            <a:endParaRPr lang="en-US" dirty="0">
              <a:latin typeface="Arial Narrow" pitchFamily="34" charset="0"/>
            </a:endParaRPr>
          </a:p>
        </p:txBody>
      </p:sp>
      <p:pic>
        <p:nvPicPr>
          <p:cNvPr id="225283" name="Picture 4"/>
          <p:cNvPicPr>
            <a:picLocks noChangeAspect="1" noChangeArrowheads="1"/>
          </p:cNvPicPr>
          <p:nvPr/>
        </p:nvPicPr>
        <p:blipFill>
          <a:blip r:embed="rId3"/>
          <a:srcRect/>
          <a:stretch>
            <a:fillRect/>
          </a:stretch>
        </p:blipFill>
        <p:spPr bwMode="auto">
          <a:xfrm>
            <a:off x="1943100" y="914400"/>
            <a:ext cx="1337580" cy="1760769"/>
          </a:xfrm>
          <a:prstGeom prst="rect">
            <a:avLst/>
          </a:prstGeom>
          <a:noFill/>
          <a:ln w="9525">
            <a:noFill/>
            <a:miter lim="800000"/>
            <a:headEnd/>
            <a:tailEnd/>
          </a:ln>
        </p:spPr>
      </p:pic>
      <p:pic>
        <p:nvPicPr>
          <p:cNvPr id="225284" name="Picture 5"/>
          <p:cNvPicPr>
            <a:picLocks noChangeAspect="1" noChangeArrowheads="1"/>
          </p:cNvPicPr>
          <p:nvPr/>
        </p:nvPicPr>
        <p:blipFill>
          <a:blip r:embed="rId4"/>
          <a:srcRect/>
          <a:stretch>
            <a:fillRect/>
          </a:stretch>
        </p:blipFill>
        <p:spPr bwMode="auto">
          <a:xfrm>
            <a:off x="3458457" y="1012730"/>
            <a:ext cx="2092664" cy="1216590"/>
          </a:xfrm>
          <a:prstGeom prst="rect">
            <a:avLst/>
          </a:prstGeom>
          <a:noFill/>
          <a:ln w="9525">
            <a:noFill/>
            <a:miter lim="800000"/>
            <a:headEnd/>
            <a:tailEnd/>
          </a:ln>
        </p:spPr>
      </p:pic>
      <p:pic>
        <p:nvPicPr>
          <p:cNvPr id="225285" name="Picture 6"/>
          <p:cNvPicPr>
            <a:picLocks noChangeAspect="1" noChangeArrowheads="1"/>
          </p:cNvPicPr>
          <p:nvPr/>
        </p:nvPicPr>
        <p:blipFill>
          <a:blip r:embed="rId5"/>
          <a:srcRect/>
          <a:stretch>
            <a:fillRect/>
          </a:stretch>
        </p:blipFill>
        <p:spPr bwMode="auto">
          <a:xfrm>
            <a:off x="2324100" y="2971800"/>
            <a:ext cx="2500909" cy="1456620"/>
          </a:xfrm>
          <a:prstGeom prst="rect">
            <a:avLst/>
          </a:prstGeom>
          <a:noFill/>
          <a:ln w="9525">
            <a:noFill/>
            <a:miter lim="800000"/>
            <a:headEnd/>
            <a:tailEnd/>
          </a:ln>
        </p:spPr>
      </p:pic>
      <p:sp>
        <p:nvSpPr>
          <p:cNvPr id="225286" name="Text Box 9"/>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87	 Introduction to LabVIEW Hands-On</a:t>
            </a:r>
          </a:p>
        </p:txBody>
      </p:sp>
      <p:pic>
        <p:nvPicPr>
          <p:cNvPr id="225287" name="Picture 8" descr="x plus y.jpg"/>
          <p:cNvPicPr>
            <a:picLocks noChangeAspect="1"/>
          </p:cNvPicPr>
          <p:nvPr/>
        </p:nvPicPr>
        <p:blipFill>
          <a:blip r:embed="rId6"/>
          <a:srcRect/>
          <a:stretch>
            <a:fillRect/>
          </a:stretch>
        </p:blipFill>
        <p:spPr bwMode="auto">
          <a:xfrm>
            <a:off x="1427194" y="5305399"/>
            <a:ext cx="1944967" cy="1065339"/>
          </a:xfrm>
          <a:prstGeom prst="rect">
            <a:avLst/>
          </a:prstGeom>
          <a:noFill/>
          <a:ln w="9525">
            <a:noFill/>
            <a:miter lim="800000"/>
            <a:headEnd/>
            <a:tailEnd/>
          </a:ln>
        </p:spPr>
      </p:pic>
      <p:pic>
        <p:nvPicPr>
          <p:cNvPr id="225288" name="Picture 9" descr="x plus y plus 10.jpg"/>
          <p:cNvPicPr>
            <a:picLocks noChangeAspect="1"/>
          </p:cNvPicPr>
          <p:nvPr/>
        </p:nvPicPr>
        <p:blipFill>
          <a:blip r:embed="rId7"/>
          <a:srcRect/>
          <a:stretch>
            <a:fillRect/>
          </a:stretch>
        </p:blipFill>
        <p:spPr bwMode="auto">
          <a:xfrm>
            <a:off x="3697429" y="5029200"/>
            <a:ext cx="2668521" cy="1392503"/>
          </a:xfrm>
          <a:prstGeom prst="rect">
            <a:avLst/>
          </a:prstGeom>
          <a:noFill/>
          <a:ln w="9525">
            <a:noFill/>
            <a:miter lim="800000"/>
            <a:headEnd/>
            <a:tailEnd/>
          </a:ln>
        </p:spPr>
      </p:pic>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xfrm>
            <a:off x="1257300" y="720725"/>
            <a:ext cx="4800600" cy="3600450"/>
          </a:xfrm>
          <a:ln/>
        </p:spPr>
      </p:sp>
      <p:sp>
        <p:nvSpPr>
          <p:cNvPr id="226307" name="Rectangle 3"/>
          <p:cNvSpPr>
            <a:spLocks noGrp="1" noChangeArrowheads="1"/>
          </p:cNvSpPr>
          <p:nvPr>
            <p:ph type="body" idx="1"/>
          </p:nvPr>
        </p:nvSpPr>
        <p:spPr>
          <a:xfrm>
            <a:off x="848019" y="4562215"/>
            <a:ext cx="5660650" cy="4320540"/>
          </a:xfrm>
          <a:noFill/>
          <a:ln/>
        </p:spPr>
        <p:txBody>
          <a:bodyPr/>
          <a:lstStyle/>
          <a:p>
            <a:pPr eaLnBrk="1" hangingPunct="1"/>
            <a:r>
              <a:rPr lang="en-US" sz="1100" dirty="0">
                <a:latin typeface="Times" pitchFamily="18" charset="0"/>
              </a:rPr>
              <a:t>You can use the state machine design pattern to implement an algorithm that you can explicitly describe with a state diagram or flowchart. A state machine consists of a set of states and a transition function that maps to the next state.</a:t>
            </a:r>
          </a:p>
          <a:p>
            <a:pPr eaLnBrk="1" hangingPunct="1"/>
            <a:r>
              <a:rPr lang="en-US" sz="1100" dirty="0">
                <a:latin typeface="Times" pitchFamily="18" charset="0"/>
              </a:rPr>
              <a:t>Each state can lead to one or multiple states or end the process flow.</a:t>
            </a:r>
          </a:p>
          <a:p>
            <a:pPr eaLnBrk="1" hangingPunct="1"/>
            <a:endParaRPr lang="en-US" sz="1100" dirty="0">
              <a:latin typeface="Times" pitchFamily="18" charset="0"/>
            </a:endParaRPr>
          </a:p>
          <a:p>
            <a:pPr eaLnBrk="1" hangingPunct="1"/>
            <a:r>
              <a:rPr lang="en-US" sz="1100" dirty="0">
                <a:latin typeface="Times" pitchFamily="18" charset="0"/>
              </a:rPr>
              <a:t>A common application of state machines is creating user interfaces. In a user interface, different user actions send the user interface into different processing segments. Each processing segment acts as a state.</a:t>
            </a:r>
          </a:p>
          <a:p>
            <a:pPr eaLnBrk="1" hangingPunct="1"/>
            <a:r>
              <a:rPr lang="en-US" sz="1100" dirty="0">
                <a:latin typeface="Times" pitchFamily="18" charset="0"/>
              </a:rPr>
              <a:t> </a:t>
            </a:r>
          </a:p>
          <a:p>
            <a:pPr eaLnBrk="1" hangingPunct="1"/>
            <a:r>
              <a:rPr lang="en-US" sz="1100" dirty="0">
                <a:latin typeface="Times" pitchFamily="18" charset="0"/>
              </a:rPr>
              <a:t>Process testing is another common application of the state machine design pattern. For a process test, a state represents each segment of the process. Depending on the result of each state’s test, a different state might be called.</a:t>
            </a:r>
          </a:p>
          <a:p>
            <a:pPr eaLnBrk="1" hangingPunct="1"/>
            <a:endParaRPr lang="en-US" sz="1100" dirty="0">
              <a:latin typeface="Times" pitchFamily="18" charset="0"/>
            </a:endParaRPr>
          </a:p>
        </p:txBody>
      </p:sp>
      <p:sp>
        <p:nvSpPr>
          <p:cNvPr id="226308" name="Text Box 4"/>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88	ni.com</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xfrm>
            <a:off x="1365250" y="400050"/>
            <a:ext cx="4586288" cy="3440113"/>
          </a:xfrm>
          <a:ln/>
        </p:spPr>
      </p:sp>
      <p:pic>
        <p:nvPicPr>
          <p:cNvPr id="227331" name="Picture 3" descr="Case Structure Transition Code"/>
          <p:cNvPicPr>
            <a:picLocks noChangeAspect="1" noChangeArrowheads="1"/>
          </p:cNvPicPr>
          <p:nvPr/>
        </p:nvPicPr>
        <p:blipFill>
          <a:blip r:embed="rId3"/>
          <a:srcRect/>
          <a:stretch>
            <a:fillRect/>
          </a:stretch>
        </p:blipFill>
        <p:spPr bwMode="auto">
          <a:xfrm>
            <a:off x="2051177" y="4800600"/>
            <a:ext cx="3007065" cy="1515806"/>
          </a:xfrm>
          <a:prstGeom prst="rect">
            <a:avLst/>
          </a:prstGeom>
          <a:noFill/>
          <a:ln w="9525">
            <a:noFill/>
            <a:miter lim="800000"/>
            <a:headEnd/>
            <a:tailEnd/>
          </a:ln>
        </p:spPr>
      </p:pic>
      <p:pic>
        <p:nvPicPr>
          <p:cNvPr id="227332" name="Picture 4" descr="Transition Array Transition Code"/>
          <p:cNvPicPr>
            <a:picLocks noChangeAspect="1" noChangeArrowheads="1"/>
          </p:cNvPicPr>
          <p:nvPr/>
        </p:nvPicPr>
        <p:blipFill>
          <a:blip r:embed="rId4"/>
          <a:srcRect/>
          <a:stretch>
            <a:fillRect/>
          </a:stretch>
        </p:blipFill>
        <p:spPr bwMode="auto">
          <a:xfrm>
            <a:off x="1850375" y="6470946"/>
            <a:ext cx="3494966" cy="1551975"/>
          </a:xfrm>
          <a:prstGeom prst="rect">
            <a:avLst/>
          </a:prstGeom>
          <a:noFill/>
          <a:ln w="9525">
            <a:noFill/>
            <a:miter lim="800000"/>
            <a:headEnd/>
            <a:tailEnd/>
          </a:ln>
        </p:spPr>
      </p:pic>
      <p:sp>
        <p:nvSpPr>
          <p:cNvPr id="227333" name="Rectangle 5"/>
          <p:cNvSpPr>
            <a:spLocks noGrp="1" noChangeArrowheads="1"/>
          </p:cNvSpPr>
          <p:nvPr>
            <p:ph type="body" idx="1"/>
          </p:nvPr>
        </p:nvSpPr>
        <p:spPr>
          <a:xfrm>
            <a:off x="1289454" y="4124900"/>
            <a:ext cx="4767824" cy="1037389"/>
          </a:xfrm>
          <a:noFill/>
          <a:ln/>
        </p:spPr>
        <p:txBody>
          <a:bodyPr/>
          <a:lstStyle/>
          <a:p>
            <a:pPr eaLnBrk="1" hangingPunct="1"/>
            <a:r>
              <a:rPr lang="en-US" sz="1100" dirty="0"/>
              <a:t>If one state can transition to several potential states, you can use a case structure. Another approach is to use an array of potential future states and allow decision making code to select which to pass to the shift register.</a:t>
            </a:r>
          </a:p>
        </p:txBody>
      </p:sp>
      <p:sp>
        <p:nvSpPr>
          <p:cNvPr id="227334" name="Text Box 6"/>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89	 Introduction to LabVIEW Hands-On</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xfrm>
            <a:off x="1257300" y="720725"/>
            <a:ext cx="4800600" cy="3600450"/>
          </a:xfrm>
          <a:ln/>
        </p:spPr>
      </p:sp>
      <p:sp>
        <p:nvSpPr>
          <p:cNvPr id="228355" name="Rectangle 3"/>
          <p:cNvSpPr>
            <a:spLocks noGrp="1" noChangeArrowheads="1"/>
          </p:cNvSpPr>
          <p:nvPr>
            <p:ph type="body" idx="1"/>
          </p:nvPr>
        </p:nvSpPr>
        <p:spPr>
          <a:xfrm>
            <a:off x="731853" y="4560570"/>
            <a:ext cx="5851496" cy="4320540"/>
          </a:xfrm>
          <a:noFill/>
          <a:ln/>
        </p:spPr>
        <p:txBody>
          <a:bodyPr/>
          <a:lstStyle/>
          <a:p>
            <a:pPr eaLnBrk="1" hangingPunct="1"/>
            <a:r>
              <a:rPr lang="en-US" sz="1100" dirty="0"/>
              <a:t>There is no way to communicate between parallel loops using data flow. Data cannot enter or leave a structure while it’s still running via data flow. Variables are block diagram elements that you use to access or store data in another location. You use local variables to store data in front panel controls and indicators. With variables, you can circumvent normal data flow by passing data from one place to another without connecting the two places with a wire.</a:t>
            </a:r>
          </a:p>
          <a:p>
            <a:pPr eaLnBrk="1" hangingPunct="1"/>
            <a:endParaRPr lang="en-US" sz="1100" dirty="0"/>
          </a:p>
        </p:txBody>
      </p:sp>
      <p:sp>
        <p:nvSpPr>
          <p:cNvPr id="228356" name="Text Box 4"/>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90	ni.com</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a:xfrm>
            <a:off x="904875" y="573088"/>
            <a:ext cx="5507038" cy="4130675"/>
          </a:xfrm>
          <a:ln/>
        </p:spPr>
      </p:sp>
      <p:sp>
        <p:nvSpPr>
          <p:cNvPr id="229379" name="Rectangle 3"/>
          <p:cNvSpPr>
            <a:spLocks noGrp="1" noChangeArrowheads="1"/>
          </p:cNvSpPr>
          <p:nvPr>
            <p:ph type="body" idx="1"/>
          </p:nvPr>
        </p:nvSpPr>
        <p:spPr>
          <a:xfrm>
            <a:off x="731853" y="4821973"/>
            <a:ext cx="5851496" cy="4318895"/>
          </a:xfrm>
          <a:noFill/>
          <a:ln/>
        </p:spPr>
        <p:txBody>
          <a:bodyPr/>
          <a:lstStyle/>
          <a:p>
            <a:pPr eaLnBrk="1" hangingPunct="1"/>
            <a:r>
              <a:rPr lang="en-US" sz="1100" dirty="0">
                <a:latin typeface="Times" pitchFamily="18" charset="0"/>
              </a:rPr>
              <a:t>Local variables are located in the </a:t>
            </a:r>
            <a:r>
              <a:rPr lang="en-US" sz="1100" b="1" dirty="0"/>
              <a:t>Programming » </a:t>
            </a:r>
            <a:r>
              <a:rPr lang="en-US" sz="1100" b="1" dirty="0">
                <a:latin typeface="Times" pitchFamily="18" charset="0"/>
              </a:rPr>
              <a:t>Structures</a:t>
            </a:r>
            <a:r>
              <a:rPr lang="en-US" sz="1100" dirty="0">
                <a:latin typeface="Times" pitchFamily="18" charset="0"/>
              </a:rPr>
              <a:t> </a:t>
            </a:r>
            <a:r>
              <a:rPr lang="en-US" sz="1100" dirty="0" err="1">
                <a:latin typeface="Times" pitchFamily="18" charset="0"/>
              </a:rPr>
              <a:t>subpalette</a:t>
            </a:r>
            <a:r>
              <a:rPr lang="en-US" sz="1100" dirty="0">
                <a:latin typeface="Times" pitchFamily="18" charset="0"/>
              </a:rPr>
              <a:t> of the </a:t>
            </a:r>
            <a:r>
              <a:rPr lang="en-US" sz="1100" b="1" dirty="0">
                <a:latin typeface="Times" pitchFamily="18" charset="0"/>
              </a:rPr>
              <a:t>Functions</a:t>
            </a:r>
            <a:r>
              <a:rPr lang="en-US" sz="1100" dirty="0">
                <a:latin typeface="Times" pitchFamily="18" charset="0"/>
              </a:rPr>
              <a:t> palette.</a:t>
            </a:r>
          </a:p>
          <a:p>
            <a:pPr eaLnBrk="1" hangingPunct="1"/>
            <a:r>
              <a:rPr lang="en-US" sz="1100" dirty="0">
                <a:latin typeface="Times" pitchFamily="18" charset="0"/>
              </a:rPr>
              <a:t>When you place a local variable on the diagram it contains a ? until you click the local variable and select the object you would like it to be linked with.  A list appears after you click the local variable.  This list contains all the object that you can elect to link with you local variable.</a:t>
            </a:r>
          </a:p>
          <a:p>
            <a:pPr eaLnBrk="1" hangingPunct="1"/>
            <a:r>
              <a:rPr lang="en-US" sz="1100" dirty="0">
                <a:latin typeface="Times" pitchFamily="18" charset="0"/>
              </a:rPr>
              <a:t>You can also right-click any control or indicator and select </a:t>
            </a:r>
            <a:r>
              <a:rPr lang="en-US" sz="1100" b="1" dirty="0">
                <a:latin typeface="Times" pitchFamily="18" charset="0"/>
              </a:rPr>
              <a:t>Create </a:t>
            </a:r>
            <a:r>
              <a:rPr lang="en-US" sz="1100" b="1" dirty="0"/>
              <a:t>»</a:t>
            </a:r>
            <a:r>
              <a:rPr lang="en-US" sz="1100" b="1" dirty="0">
                <a:latin typeface="Times" pitchFamily="18" charset="0"/>
              </a:rPr>
              <a:t> Local Variable</a:t>
            </a:r>
            <a:r>
              <a:rPr lang="en-US" sz="1100" dirty="0">
                <a:latin typeface="Times" pitchFamily="18" charset="0"/>
              </a:rPr>
              <a:t>.  This creates a directly linked local variable for that control or indicator you created it from.  </a:t>
            </a:r>
          </a:p>
          <a:p>
            <a:pPr eaLnBrk="1" hangingPunct="1"/>
            <a:r>
              <a:rPr lang="en-US" sz="1100" dirty="0">
                <a:latin typeface="Times" pitchFamily="18" charset="0"/>
              </a:rPr>
              <a:t>Next, you must decide to either read or write to the object. Right click on the local variable and choose </a:t>
            </a:r>
            <a:r>
              <a:rPr lang="en-US" sz="1100" b="1" dirty="0">
                <a:latin typeface="Times" pitchFamily="18" charset="0"/>
              </a:rPr>
              <a:t>Change To Read </a:t>
            </a:r>
            <a:r>
              <a:rPr lang="en-US" sz="1100" dirty="0">
                <a:latin typeface="Times" pitchFamily="18" charset="0"/>
              </a:rPr>
              <a:t>or </a:t>
            </a:r>
            <a:r>
              <a:rPr lang="en-US" sz="1100" b="1" dirty="0">
                <a:latin typeface="Times" pitchFamily="18" charset="0"/>
              </a:rPr>
              <a:t>Change to Write</a:t>
            </a:r>
            <a:r>
              <a:rPr lang="en-US" sz="1100" dirty="0">
                <a:latin typeface="Times" pitchFamily="18" charset="0"/>
              </a:rPr>
              <a:t>.</a:t>
            </a:r>
          </a:p>
        </p:txBody>
      </p:sp>
      <p:sp>
        <p:nvSpPr>
          <p:cNvPr id="229380" name="Text Box 4"/>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87	 Introduction to LabVIEW Hands-On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60" name="Rectangle 4"/>
          <p:cNvSpPr>
            <a:spLocks noChangeArrowheads="1"/>
          </p:cNvSpPr>
          <p:nvPr/>
        </p:nvSpPr>
        <p:spPr bwMode="auto">
          <a:xfrm>
            <a:off x="668791" y="879563"/>
            <a:ext cx="5897963" cy="2538399"/>
          </a:xfrm>
          <a:prstGeom prst="rect">
            <a:avLst/>
          </a:prstGeom>
          <a:noFill/>
          <a:ln w="9525">
            <a:noFill/>
            <a:miter lim="800000"/>
            <a:headEnd/>
            <a:tailEnd/>
          </a:ln>
          <a:effectLst/>
        </p:spPr>
        <p:txBody>
          <a:bodyPr lIns="96632" tIns="48316" rIns="96632" bIns="48316"/>
          <a:lstStyle/>
          <a:p>
            <a:pPr algn="l" eaLnBrk="1" hangingPunct="1"/>
            <a:r>
              <a:rPr lang="en-US" sz="1500" dirty="0"/>
              <a:t>Track A – NI Data Acquisition with Microphone: </a:t>
            </a:r>
            <a:r>
              <a:rPr lang="en-US" sz="1200" b="0" dirty="0"/>
              <a:t>USB-6009, Microphone and LED</a:t>
            </a:r>
          </a:p>
          <a:p>
            <a:pPr algn="l" eaLnBrk="1" hangingPunct="1"/>
            <a:r>
              <a:rPr lang="en-US" sz="1200" dirty="0"/>
              <a:t>Suggested Hardware</a:t>
            </a:r>
            <a:r>
              <a:rPr lang="en-US" sz="1200" b="0" dirty="0"/>
              <a:t> </a:t>
            </a:r>
          </a:p>
          <a:p>
            <a:pPr algn="l" eaLnBrk="1" hangingPunct="1"/>
            <a:endParaRPr lang="en-US" sz="1200" b="0" dirty="0"/>
          </a:p>
          <a:p>
            <a:pPr algn="l" eaLnBrk="1" hangingPunct="1"/>
            <a:endParaRPr lang="en-US" sz="1200" b="0" dirty="0"/>
          </a:p>
          <a:p>
            <a:pPr algn="l" eaLnBrk="1" hangingPunct="1"/>
            <a:endParaRPr lang="en-US" sz="1200" b="0" dirty="0"/>
          </a:p>
          <a:p>
            <a:pPr algn="l" eaLnBrk="1" hangingPunct="1"/>
            <a:endParaRPr lang="en-US" sz="1200" b="0" dirty="0"/>
          </a:p>
          <a:p>
            <a:pPr algn="l" eaLnBrk="1" hangingPunct="1"/>
            <a:endParaRPr lang="en-US" sz="1200" b="0" dirty="0"/>
          </a:p>
          <a:p>
            <a:pPr algn="l" eaLnBrk="1" hangingPunct="1"/>
            <a:endParaRPr lang="en-US" sz="1200" b="0" dirty="0"/>
          </a:p>
          <a:p>
            <a:pPr algn="l" eaLnBrk="1" hangingPunct="1"/>
            <a:endParaRPr lang="en-US" sz="1200" b="0" dirty="0"/>
          </a:p>
          <a:p>
            <a:pPr algn="l" eaLnBrk="1" hangingPunct="1"/>
            <a:endParaRPr lang="en-US" sz="1200" b="0" dirty="0"/>
          </a:p>
          <a:p>
            <a:pPr algn="l" eaLnBrk="1" hangingPunct="1"/>
            <a:endParaRPr lang="en-US" sz="1200" b="0" dirty="0"/>
          </a:p>
          <a:p>
            <a:pPr algn="l" eaLnBrk="1" hangingPunct="1"/>
            <a:r>
              <a:rPr lang="en-US" sz="1200" b="0" dirty="0"/>
              <a:t>The following schematic was drawn with NI</a:t>
            </a:r>
            <a:r>
              <a:rPr lang="en-US" sz="1200" dirty="0"/>
              <a:t> </a:t>
            </a:r>
            <a:r>
              <a:rPr lang="en-US" sz="1200" dirty="0" err="1"/>
              <a:t>Multisim</a:t>
            </a:r>
            <a:r>
              <a:rPr lang="en-US" sz="1200" b="0" dirty="0"/>
              <a:t>, a widely used SPICE schematic capture and simulation tool. Visit </a:t>
            </a:r>
            <a:r>
              <a:rPr lang="en-US" sz="1200" b="0" u="sng" dirty="0"/>
              <a:t>ni.com/</a:t>
            </a:r>
            <a:r>
              <a:rPr lang="en-US" sz="1200" b="0" u="sng" dirty="0" err="1"/>
              <a:t>Multisim</a:t>
            </a:r>
            <a:r>
              <a:rPr lang="en-US" sz="1200" b="0" u="sng" dirty="0"/>
              <a:t> </a:t>
            </a:r>
            <a:r>
              <a:rPr lang="en-US" sz="1200" b="0" dirty="0"/>
              <a:t>for more info.</a:t>
            </a:r>
          </a:p>
        </p:txBody>
      </p:sp>
      <p:pic>
        <p:nvPicPr>
          <p:cNvPr id="582661" name="Picture 5" descr="SNAG-0000"/>
          <p:cNvPicPr>
            <a:picLocks noChangeAspect="1" noChangeArrowheads="1"/>
          </p:cNvPicPr>
          <p:nvPr/>
        </p:nvPicPr>
        <p:blipFill>
          <a:blip r:embed="rId3"/>
          <a:srcRect/>
          <a:stretch>
            <a:fillRect/>
          </a:stretch>
        </p:blipFill>
        <p:spPr bwMode="auto">
          <a:xfrm>
            <a:off x="1199840" y="3493588"/>
            <a:ext cx="4263327" cy="3577433"/>
          </a:xfrm>
          <a:prstGeom prst="rect">
            <a:avLst/>
          </a:prstGeom>
          <a:noFill/>
        </p:spPr>
      </p:pic>
      <p:sp>
        <p:nvSpPr>
          <p:cNvPr id="582663" name="Rectangle 7"/>
          <p:cNvSpPr>
            <a:spLocks noChangeArrowheads="1"/>
          </p:cNvSpPr>
          <p:nvPr/>
        </p:nvSpPr>
        <p:spPr bwMode="auto">
          <a:xfrm>
            <a:off x="547645" y="440603"/>
            <a:ext cx="5176069" cy="626380"/>
          </a:xfrm>
          <a:prstGeom prst="rect">
            <a:avLst/>
          </a:prstGeom>
          <a:noFill/>
          <a:ln w="9525">
            <a:noFill/>
            <a:miter lim="800000"/>
            <a:headEnd/>
            <a:tailEnd/>
          </a:ln>
          <a:effectLst/>
        </p:spPr>
        <p:txBody>
          <a:bodyPr lIns="95745" tIns="47871" rIns="95745" bIns="47871" anchor="ctr"/>
          <a:lstStyle/>
          <a:p>
            <a:pPr algn="l" defTabSz="957396" eaLnBrk="1" hangingPunct="1"/>
            <a:r>
              <a:rPr lang="en-US" sz="1900" dirty="0"/>
              <a:t>Setting Up Your Hardware for Your Selected Track</a:t>
            </a:r>
          </a:p>
        </p:txBody>
      </p:sp>
      <p:graphicFrame>
        <p:nvGraphicFramePr>
          <p:cNvPr id="582997" name="Group 341"/>
          <p:cNvGraphicFramePr>
            <a:graphicFrameLocks noGrp="1"/>
          </p:cNvGraphicFramePr>
          <p:nvPr/>
        </p:nvGraphicFramePr>
        <p:xfrm>
          <a:off x="1077035" y="1394148"/>
          <a:ext cx="5121304" cy="1482935"/>
        </p:xfrm>
        <a:graphic>
          <a:graphicData uri="http://schemas.openxmlformats.org/drawingml/2006/table">
            <a:tbl>
              <a:tblPr/>
              <a:tblGrid>
                <a:gridCol w="532708">
                  <a:extLst>
                    <a:ext uri="{9D8B030D-6E8A-4147-A177-3AD203B41FA5}">
                      <a16:colId xmlns:a16="http://schemas.microsoft.com/office/drawing/2014/main" val="20000"/>
                    </a:ext>
                  </a:extLst>
                </a:gridCol>
                <a:gridCol w="1228051">
                  <a:extLst>
                    <a:ext uri="{9D8B030D-6E8A-4147-A177-3AD203B41FA5}">
                      <a16:colId xmlns:a16="http://schemas.microsoft.com/office/drawing/2014/main" val="20001"/>
                    </a:ext>
                  </a:extLst>
                </a:gridCol>
                <a:gridCol w="1805567">
                  <a:extLst>
                    <a:ext uri="{9D8B030D-6E8A-4147-A177-3AD203B41FA5}">
                      <a16:colId xmlns:a16="http://schemas.microsoft.com/office/drawing/2014/main" val="20002"/>
                    </a:ext>
                  </a:extLst>
                </a:gridCol>
                <a:gridCol w="1554978">
                  <a:extLst>
                    <a:ext uri="{9D8B030D-6E8A-4147-A177-3AD203B41FA5}">
                      <a16:colId xmlns:a16="http://schemas.microsoft.com/office/drawing/2014/main" val="20003"/>
                    </a:ext>
                  </a:extLst>
                </a:gridCol>
              </a:tblGrid>
              <a:tr h="266335">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itchFamily="34" charset="0"/>
                        </a:rPr>
                        <a:t>Qty</a:t>
                      </a:r>
                    </a:p>
                  </a:txBody>
                  <a:tcPr marL="48128" marR="48128" marT="19072" marB="1907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Narrow" pitchFamily="34" charset="0"/>
                        </a:rPr>
                        <a:t>Part Number</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Narrow" pitchFamily="34" charset="0"/>
                        </a:rPr>
                        <a:t>Description</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Narrow" pitchFamily="34" charset="0"/>
                        </a:rPr>
                        <a:t>Supplier</a:t>
                      </a:r>
                    </a:p>
                  </a:txBody>
                  <a:tcPr marL="48128" marR="48128" marT="19072" marB="1907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3320">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Narrow" pitchFamily="34" charset="0"/>
                        </a:rPr>
                        <a:t>1</a:t>
                      </a:r>
                    </a:p>
                  </a:txBody>
                  <a:tcPr marL="48128" marR="48128" marT="19072" marB="1907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Narrow" pitchFamily="34" charset="0"/>
                        </a:rPr>
                        <a:t>779321-22</a:t>
                      </a:r>
                      <a:r>
                        <a:rPr kumimoji="0" lang="en-US" sz="1300" b="1" i="0" u="none" strike="noStrike" cap="none" normalizeH="0" baseline="0">
                          <a:ln>
                            <a:noFill/>
                          </a:ln>
                          <a:solidFill>
                            <a:schemeClr val="tx1"/>
                          </a:solidFill>
                          <a:effectLst/>
                          <a:latin typeface="Arial Narrow" pitchFamily="34" charset="0"/>
                        </a:rPr>
                        <a:t> </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Narrow" pitchFamily="34" charset="0"/>
                        </a:rPr>
                        <a:t>Low-Cost USB DAQ</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Narrow" pitchFamily="34" charset="0"/>
                        </a:rPr>
                        <a:t>National Instruments</a:t>
                      </a:r>
                    </a:p>
                  </a:txBody>
                  <a:tcPr marL="48128" marR="48128" marT="19072" marB="1907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3320">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Narrow" pitchFamily="34" charset="0"/>
                        </a:rPr>
                        <a:t>1</a:t>
                      </a:r>
                    </a:p>
                  </a:txBody>
                  <a:tcPr marL="48128" marR="48128" marT="19072" marB="1907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Narrow" pitchFamily="34" charset="0"/>
                        </a:rPr>
                        <a:t>270-092</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Narrow" pitchFamily="34" charset="0"/>
                        </a:rPr>
                        <a:t>Electret Microphone</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Narrow" pitchFamily="34" charset="0"/>
                        </a:rPr>
                        <a:t>RadioShack</a:t>
                      </a:r>
                    </a:p>
                  </a:txBody>
                  <a:tcPr marL="48128" marR="48128" marT="19072" marB="1907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3320">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Narrow" pitchFamily="34" charset="0"/>
                        </a:rPr>
                        <a:t>1</a:t>
                      </a:r>
                    </a:p>
                  </a:txBody>
                  <a:tcPr marL="48128" marR="48128" marT="19072" marB="1907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a:ln>
                          <a:noFill/>
                        </a:ln>
                        <a:solidFill>
                          <a:schemeClr val="tx1"/>
                        </a:solidFill>
                        <a:effectLst/>
                        <a:latin typeface="Arial Narrow" pitchFamily="34" charset="0"/>
                      </a:endParaRP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Narrow" pitchFamily="34" charset="0"/>
                        </a:rPr>
                        <a:t>100 </a:t>
                      </a:r>
                      <a:r>
                        <a:rPr kumimoji="0" lang="el-GR" sz="1300" b="0" i="0" u="none" strike="noStrike" cap="none" normalizeH="0" baseline="0" dirty="0">
                          <a:ln>
                            <a:noFill/>
                          </a:ln>
                          <a:solidFill>
                            <a:schemeClr val="tx1"/>
                          </a:solidFill>
                          <a:effectLst/>
                          <a:latin typeface="Arial Narrow" pitchFamily="34" charset="0"/>
                        </a:rPr>
                        <a:t>Ω</a:t>
                      </a:r>
                      <a:r>
                        <a:rPr kumimoji="0" lang="en-US" sz="1300" b="0" i="0" u="none" strike="noStrike" cap="none" normalizeH="0" baseline="0" dirty="0">
                          <a:ln>
                            <a:noFill/>
                          </a:ln>
                          <a:solidFill>
                            <a:schemeClr val="tx1"/>
                          </a:solidFill>
                          <a:effectLst/>
                          <a:latin typeface="Arial Narrow" pitchFamily="34" charset="0"/>
                        </a:rPr>
                        <a:t> Resistor</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Narrow" pitchFamily="34" charset="0"/>
                        </a:rPr>
                        <a:t>RadioShack</a:t>
                      </a:r>
                    </a:p>
                  </a:txBody>
                  <a:tcPr marL="48128" marR="48128" marT="19072" marB="1907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3320">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Narrow" pitchFamily="34" charset="0"/>
                        </a:rPr>
                        <a:t>1</a:t>
                      </a:r>
                    </a:p>
                  </a:txBody>
                  <a:tcPr marL="48128" marR="48128" marT="19072" marB="1907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a:ln>
                          <a:noFill/>
                        </a:ln>
                        <a:solidFill>
                          <a:schemeClr val="tx1"/>
                        </a:solidFill>
                        <a:effectLst/>
                        <a:latin typeface="Arial Narrow" pitchFamily="34" charset="0"/>
                      </a:endParaRP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Narrow" pitchFamily="34" charset="0"/>
                        </a:rPr>
                        <a:t>220 </a:t>
                      </a:r>
                      <a:r>
                        <a:rPr kumimoji="0" lang="el-GR" sz="1300" b="0" i="0" u="none" strike="noStrike" cap="none" normalizeH="0" baseline="0" dirty="0">
                          <a:ln>
                            <a:noFill/>
                          </a:ln>
                          <a:solidFill>
                            <a:schemeClr val="tx1"/>
                          </a:solidFill>
                          <a:effectLst/>
                          <a:latin typeface="Arial Narrow" pitchFamily="34" charset="0"/>
                        </a:rPr>
                        <a:t>Ω</a:t>
                      </a:r>
                      <a:r>
                        <a:rPr kumimoji="0" lang="en-US" sz="1300" b="0" i="0" u="none" strike="noStrike" cap="none" normalizeH="0" baseline="0" dirty="0">
                          <a:ln>
                            <a:noFill/>
                          </a:ln>
                          <a:solidFill>
                            <a:schemeClr val="tx1"/>
                          </a:solidFill>
                          <a:effectLst/>
                          <a:latin typeface="Arial Narrow" pitchFamily="34" charset="0"/>
                        </a:rPr>
                        <a:t> Resistor</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Narrow" pitchFamily="34" charset="0"/>
                        </a:rPr>
                        <a:t>RadioShack</a:t>
                      </a:r>
                    </a:p>
                  </a:txBody>
                  <a:tcPr marL="48128" marR="48128" marT="19072" marB="1907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3320">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Narrow" pitchFamily="34" charset="0"/>
                        </a:rPr>
                        <a:t>1</a:t>
                      </a:r>
                    </a:p>
                  </a:txBody>
                  <a:tcPr marL="48128" marR="48128" marT="19072" marB="1907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Narrow" pitchFamily="34" charset="0"/>
                        </a:rPr>
                        <a:t>276-307</a:t>
                      </a:r>
                      <a:r>
                        <a:rPr kumimoji="0" lang="en-US" sz="1300" b="1" i="0" u="none" strike="noStrike" cap="none" normalizeH="0" baseline="0" dirty="0">
                          <a:ln>
                            <a:noFill/>
                          </a:ln>
                          <a:solidFill>
                            <a:schemeClr val="tx1"/>
                          </a:solidFill>
                          <a:effectLst/>
                          <a:latin typeface="Arial Narrow" pitchFamily="34" charset="0"/>
                        </a:rPr>
                        <a:t> </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Narrow" pitchFamily="34" charset="0"/>
                        </a:rPr>
                        <a:t>Light Emitting Diode (LED)</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Narrow" pitchFamily="34" charset="0"/>
                        </a:rPr>
                        <a:t>RadioShack</a:t>
                      </a:r>
                    </a:p>
                  </a:txBody>
                  <a:tcPr marL="48128" marR="48128" marT="19072" marB="1907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82779" name="Rectangle 123"/>
          <p:cNvSpPr>
            <a:spLocks noChangeArrowheads="1"/>
          </p:cNvSpPr>
          <p:nvPr/>
        </p:nvSpPr>
        <p:spPr bwMode="auto">
          <a:xfrm>
            <a:off x="609600" y="7086600"/>
            <a:ext cx="5897963" cy="1903800"/>
          </a:xfrm>
          <a:prstGeom prst="rect">
            <a:avLst/>
          </a:prstGeom>
          <a:noFill/>
          <a:ln w="9525">
            <a:noFill/>
            <a:miter lim="800000"/>
            <a:headEnd/>
            <a:tailEnd/>
          </a:ln>
          <a:effectLst/>
        </p:spPr>
        <p:txBody>
          <a:bodyPr lIns="96632" tIns="48316" rIns="96632" bIns="48316"/>
          <a:lstStyle/>
          <a:p>
            <a:pPr algn="l" eaLnBrk="1" hangingPunct="1">
              <a:spcBef>
                <a:spcPct val="30000"/>
              </a:spcBef>
            </a:pPr>
            <a:r>
              <a:rPr lang="en-US" sz="1500" dirty="0"/>
              <a:t>Track B – Simulated NI Data Acquisition: </a:t>
            </a:r>
            <a:r>
              <a:rPr lang="en-US" sz="1200" b="0" dirty="0"/>
              <a:t>NI-</a:t>
            </a:r>
            <a:r>
              <a:rPr lang="en-US" sz="1200" b="0" dirty="0" err="1"/>
              <a:t>DAQmx</a:t>
            </a:r>
            <a:r>
              <a:rPr lang="en-US" sz="1200" b="0" dirty="0"/>
              <a:t> Software Version 8.0 or later</a:t>
            </a:r>
          </a:p>
          <a:p>
            <a:pPr algn="l" eaLnBrk="1" hangingPunct="1">
              <a:spcBef>
                <a:spcPct val="30000"/>
              </a:spcBef>
            </a:pPr>
            <a:r>
              <a:rPr lang="en-US" sz="800" b="0" dirty="0"/>
              <a:t> </a:t>
            </a:r>
          </a:p>
          <a:p>
            <a:pPr algn="l" eaLnBrk="1" hangingPunct="1">
              <a:spcBef>
                <a:spcPct val="30000"/>
              </a:spcBef>
            </a:pPr>
            <a:r>
              <a:rPr lang="en-US" sz="1500" dirty="0"/>
              <a:t>Track C – Third-Party Sound card: </a:t>
            </a:r>
            <a:r>
              <a:rPr lang="en-US" sz="1200" b="0" dirty="0"/>
              <a:t>Sound card and Microphone</a:t>
            </a:r>
          </a:p>
          <a:p>
            <a:pPr algn="l" eaLnBrk="1" hangingPunct="1"/>
            <a:r>
              <a:rPr lang="en-US" sz="1200" dirty="0"/>
              <a:t>Suggested Hardware</a:t>
            </a:r>
            <a:r>
              <a:rPr lang="en-US" sz="1200" b="0" dirty="0"/>
              <a:t> </a:t>
            </a:r>
          </a:p>
          <a:p>
            <a:pPr algn="l" eaLnBrk="1" hangingPunct="1"/>
            <a:endParaRPr lang="en-US" sz="1200" b="0" dirty="0"/>
          </a:p>
          <a:p>
            <a:pPr algn="l" eaLnBrk="1" hangingPunct="1"/>
            <a:endParaRPr lang="en-US" sz="1100" b="0" dirty="0"/>
          </a:p>
          <a:p>
            <a:pPr algn="l" eaLnBrk="1" hangingPunct="1"/>
            <a:endParaRPr lang="en-US" sz="1100" b="0" dirty="0"/>
          </a:p>
          <a:p>
            <a:pPr algn="l" eaLnBrk="1" hangingPunct="1"/>
            <a:endParaRPr lang="en-US" sz="1100" b="0" dirty="0"/>
          </a:p>
          <a:p>
            <a:pPr eaLnBrk="1" hangingPunct="1"/>
            <a:br>
              <a:rPr lang="en-US" sz="1200" b="0" dirty="0"/>
            </a:br>
            <a:r>
              <a:rPr lang="en-US" sz="1200" b="0" dirty="0"/>
              <a:t>* Laptops often have a built-in microphone (no plug-in microphone is required)</a:t>
            </a:r>
          </a:p>
        </p:txBody>
      </p:sp>
      <p:graphicFrame>
        <p:nvGraphicFramePr>
          <p:cNvPr id="582996" name="Group 340"/>
          <p:cNvGraphicFramePr>
            <a:graphicFrameLocks noGrp="1"/>
          </p:cNvGraphicFramePr>
          <p:nvPr/>
        </p:nvGraphicFramePr>
        <p:xfrm>
          <a:off x="967506" y="8022921"/>
          <a:ext cx="5119644" cy="714831"/>
        </p:xfrm>
        <a:graphic>
          <a:graphicData uri="http://schemas.openxmlformats.org/drawingml/2006/table">
            <a:tbl>
              <a:tblPr/>
              <a:tblGrid>
                <a:gridCol w="532708">
                  <a:extLst>
                    <a:ext uri="{9D8B030D-6E8A-4147-A177-3AD203B41FA5}">
                      <a16:colId xmlns:a16="http://schemas.microsoft.com/office/drawing/2014/main" val="20000"/>
                    </a:ext>
                  </a:extLst>
                </a:gridCol>
                <a:gridCol w="1228051">
                  <a:extLst>
                    <a:ext uri="{9D8B030D-6E8A-4147-A177-3AD203B41FA5}">
                      <a16:colId xmlns:a16="http://schemas.microsoft.com/office/drawing/2014/main" val="20001"/>
                    </a:ext>
                  </a:extLst>
                </a:gridCol>
                <a:gridCol w="2170663">
                  <a:extLst>
                    <a:ext uri="{9D8B030D-6E8A-4147-A177-3AD203B41FA5}">
                      <a16:colId xmlns:a16="http://schemas.microsoft.com/office/drawing/2014/main" val="20002"/>
                    </a:ext>
                  </a:extLst>
                </a:gridCol>
                <a:gridCol w="1188222">
                  <a:extLst>
                    <a:ext uri="{9D8B030D-6E8A-4147-A177-3AD203B41FA5}">
                      <a16:colId xmlns:a16="http://schemas.microsoft.com/office/drawing/2014/main" val="20003"/>
                    </a:ext>
                  </a:extLst>
                </a:gridCol>
              </a:tblGrid>
              <a:tr h="266335">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itchFamily="34" charset="0"/>
                        </a:rPr>
                        <a:t>Qty</a:t>
                      </a:r>
                    </a:p>
                  </a:txBody>
                  <a:tcPr marL="48128" marR="48128" marT="19072" marB="1907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Narrow" pitchFamily="34" charset="0"/>
                        </a:rPr>
                        <a:t>Part Number</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Narrow" pitchFamily="34" charset="0"/>
                        </a:rPr>
                        <a:t>Description</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Narrow" pitchFamily="34" charset="0"/>
                        </a:rPr>
                        <a:t>Supplier</a:t>
                      </a:r>
                    </a:p>
                  </a:txBody>
                  <a:tcPr marL="48128" marR="48128" marT="19072" marB="1907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8496">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Narrow" pitchFamily="34" charset="0"/>
                        </a:rPr>
                        <a:t>1</a:t>
                      </a:r>
                    </a:p>
                  </a:txBody>
                  <a:tcPr marL="48128" marR="48128" marT="19072" marB="1907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endParaRPr kumimoji="0" lang="en-US" sz="1300" b="1" i="0" u="none" strike="noStrike" cap="none" normalizeH="0" baseline="0" dirty="0">
                        <a:ln>
                          <a:noFill/>
                        </a:ln>
                        <a:solidFill>
                          <a:schemeClr val="tx1"/>
                        </a:solidFill>
                        <a:effectLst/>
                        <a:latin typeface="Arial Narrow" pitchFamily="34" charset="0"/>
                      </a:endParaRP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Narrow" pitchFamily="34" charset="0"/>
                        </a:rPr>
                        <a:t>Standard Plug-In PC Microphone*</a:t>
                      </a:r>
                    </a:p>
                  </a:txBody>
                  <a:tcPr marL="48128" marR="48128" marT="19072" marB="19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2075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Narrow" pitchFamily="34" charset="0"/>
                        </a:rPr>
                        <a:t>RadioShack</a:t>
                      </a:r>
                    </a:p>
                  </a:txBody>
                  <a:tcPr marL="48128" marR="48128" marT="19072" marB="1907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82995" name="Text Box 339"/>
          <p:cNvSpPr txBox="1">
            <a:spLocks noChangeArrowheads="1"/>
          </p:cNvSpPr>
          <p:nvPr/>
        </p:nvSpPr>
        <p:spPr bwMode="auto">
          <a:xfrm>
            <a:off x="0" y="9186902"/>
            <a:ext cx="7315200" cy="261403"/>
          </a:xfrm>
          <a:prstGeom prst="rect">
            <a:avLst/>
          </a:prstGeom>
          <a:noFill/>
          <a:ln w="9525">
            <a:noFill/>
            <a:miter lim="800000"/>
            <a:headEnd/>
            <a:tailEnd/>
          </a:ln>
          <a:effectLst/>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9	 Introduction to LabVIEW Hands-On</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3"/>
          <p:cNvSpPr>
            <a:spLocks noGrp="1" noChangeArrowheads="1"/>
          </p:cNvSpPr>
          <p:nvPr>
            <p:ph type="body" idx="1"/>
          </p:nvPr>
        </p:nvSpPr>
        <p:spPr>
          <a:xfrm>
            <a:off x="1047163" y="585279"/>
            <a:ext cx="5380190" cy="8295831"/>
          </a:xfrm>
          <a:noFill/>
          <a:ln/>
        </p:spPr>
        <p:txBody>
          <a:bodyPr/>
          <a:lstStyle/>
          <a:p>
            <a:pPr marL="237698" indent="-237698"/>
            <a:r>
              <a:rPr lang="en-US" b="1" dirty="0"/>
              <a:t>Exercise 4.3 – Creating Local Variables</a:t>
            </a:r>
          </a:p>
          <a:p>
            <a:pPr marL="237698" indent="-237698"/>
            <a:endParaRPr lang="en-US" b="1" dirty="0"/>
          </a:p>
          <a:p>
            <a:pPr marL="237698" indent="-237698"/>
            <a:r>
              <a:rPr lang="en-US" sz="1100" dirty="0"/>
              <a:t>Create a VI that communicates between two parallel while loops using a local variable.</a:t>
            </a:r>
          </a:p>
          <a:p>
            <a:pPr marL="237698" indent="-237698">
              <a:buFontTx/>
              <a:buAutoNum type="arabicPeriod"/>
            </a:pPr>
            <a:r>
              <a:rPr lang="en-US" sz="1100" dirty="0"/>
              <a:t>Open a new VI.</a:t>
            </a:r>
          </a:p>
          <a:p>
            <a:pPr marL="237698" indent="-237698">
              <a:buFontTx/>
              <a:buAutoNum type="arabicPeriod"/>
            </a:pPr>
            <a:r>
              <a:rPr lang="en-US" sz="1100" dirty="0"/>
              <a:t>On the front panel, place an LED switch and two Boolean indicators.</a:t>
            </a:r>
          </a:p>
          <a:p>
            <a:pPr marL="237698" indent="-237698">
              <a:buFontTx/>
              <a:buAutoNum type="arabicPeriod"/>
            </a:pPr>
            <a:r>
              <a:rPr lang="en-US" sz="1100" dirty="0"/>
              <a:t>On the block diagram, place two while loops down and create a stop button by right-clicking on the exit condition terminal and selecting </a:t>
            </a:r>
            <a:r>
              <a:rPr lang="en-US" sz="1100" b="1" dirty="0" err="1"/>
              <a:t>Create»Control</a:t>
            </a:r>
            <a:r>
              <a:rPr lang="en-US" sz="1100" dirty="0"/>
              <a:t>.</a:t>
            </a:r>
          </a:p>
          <a:p>
            <a:pPr marL="237698" indent="-237698">
              <a:buFontTx/>
              <a:buAutoNum type="arabicPeriod"/>
            </a:pPr>
            <a:r>
              <a:rPr lang="en-US" sz="1100" dirty="0"/>
              <a:t>Arrange the code to be similar to the following.</a:t>
            </a:r>
          </a:p>
          <a:p>
            <a:pPr marL="237698" indent="-237698">
              <a:buFontTx/>
              <a:buAutoNum type="arabicPeriod"/>
            </a:pPr>
            <a:endParaRPr lang="en-US" sz="1100" dirty="0"/>
          </a:p>
          <a:p>
            <a:pPr marL="237698" indent="-237698">
              <a:buFontTx/>
              <a:buAutoNum type="arabicPeriod"/>
            </a:pPr>
            <a:endParaRPr lang="en-US" sz="1100" b="1" dirty="0"/>
          </a:p>
          <a:p>
            <a:pPr marL="237698" indent="-237698">
              <a:buFontTx/>
              <a:buAutoNum type="arabicPeriod"/>
            </a:pPr>
            <a:endParaRPr lang="en-US" sz="1100" b="1" dirty="0"/>
          </a:p>
          <a:p>
            <a:pPr marL="237698" indent="-237698">
              <a:buFontTx/>
              <a:buAutoNum type="arabicPeriod"/>
            </a:pPr>
            <a:endParaRPr lang="en-US" sz="1100" b="1" dirty="0"/>
          </a:p>
          <a:p>
            <a:pPr marL="237698" indent="-237698">
              <a:buFontTx/>
              <a:buAutoNum type="arabicPeriod"/>
            </a:pPr>
            <a:endParaRPr lang="en-US" sz="1100" b="1" dirty="0"/>
          </a:p>
          <a:p>
            <a:pPr marL="237698" indent="-237698">
              <a:buFontTx/>
              <a:buAutoNum type="arabicPeriod"/>
            </a:pPr>
            <a:endParaRPr lang="en-US" sz="1100" b="1" dirty="0"/>
          </a:p>
          <a:p>
            <a:pPr marL="237698" indent="-237698">
              <a:buFontTx/>
              <a:buAutoNum type="arabicPeriod"/>
            </a:pPr>
            <a:endParaRPr lang="en-US" sz="1100" b="1" dirty="0"/>
          </a:p>
          <a:p>
            <a:pPr marL="237698" indent="-237698">
              <a:buFontTx/>
              <a:buAutoNum type="arabicPeriod"/>
            </a:pPr>
            <a:endParaRPr lang="en-US" sz="1100" b="1" dirty="0"/>
          </a:p>
          <a:p>
            <a:pPr marL="237698" indent="-237698">
              <a:buFontTx/>
              <a:buAutoNum type="arabicPeriod"/>
            </a:pPr>
            <a:endParaRPr lang="en-US" sz="1100" b="1" dirty="0"/>
          </a:p>
          <a:p>
            <a:pPr marL="237698" indent="-237698">
              <a:buFontTx/>
              <a:buAutoNum type="arabicPeriod"/>
            </a:pPr>
            <a:endParaRPr lang="en-US" sz="1100" b="1" dirty="0"/>
          </a:p>
          <a:p>
            <a:pPr marL="237698" indent="-237698">
              <a:buFontTx/>
              <a:buAutoNum type="arabicPeriod"/>
            </a:pPr>
            <a:endParaRPr lang="en-US" sz="1100" b="1" dirty="0"/>
          </a:p>
          <a:p>
            <a:pPr marL="237698" indent="-237698">
              <a:buFontTx/>
              <a:buAutoNum type="arabicPeriod"/>
            </a:pPr>
            <a:endParaRPr lang="en-US" sz="1100" b="1" dirty="0"/>
          </a:p>
          <a:p>
            <a:pPr marL="237698" indent="-237698">
              <a:buFontTx/>
              <a:buAutoNum type="arabicPeriod"/>
            </a:pPr>
            <a:r>
              <a:rPr lang="en-US" sz="1100" dirty="0"/>
              <a:t>Right-click on the LED switch control on the block diagram and select </a:t>
            </a:r>
            <a:r>
              <a:rPr lang="en-US" sz="1100" b="1" dirty="0" err="1"/>
              <a:t>Create»Local</a:t>
            </a:r>
            <a:r>
              <a:rPr lang="en-US" sz="1100" b="1" dirty="0"/>
              <a:t> Variable</a:t>
            </a:r>
            <a:r>
              <a:rPr lang="en-US" sz="1100" dirty="0"/>
              <a:t>.</a:t>
            </a:r>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endParaRPr lang="en-US" sz="1100" dirty="0"/>
          </a:p>
          <a:p>
            <a:pPr marL="237698" indent="-237698">
              <a:buFontTx/>
              <a:buAutoNum type="arabicPeriod"/>
            </a:pPr>
            <a:r>
              <a:rPr lang="en-US" sz="1100" dirty="0"/>
              <a:t>Place the new local variable in the second while loop.</a:t>
            </a:r>
          </a:p>
        </p:txBody>
      </p:sp>
      <p:grpSp>
        <p:nvGrpSpPr>
          <p:cNvPr id="2" name="Group 6"/>
          <p:cNvGrpSpPr>
            <a:grpSpLocks/>
          </p:cNvGrpSpPr>
          <p:nvPr/>
        </p:nvGrpSpPr>
        <p:grpSpPr bwMode="auto">
          <a:xfrm>
            <a:off x="477944" y="389639"/>
            <a:ext cx="4155458" cy="5685094"/>
            <a:chOff x="199" y="73"/>
            <a:chExt cx="2565" cy="3532"/>
          </a:xfrm>
        </p:grpSpPr>
        <p:sp>
          <p:nvSpPr>
            <p:cNvPr id="230408" name="Line 7"/>
            <p:cNvSpPr>
              <a:spLocks noChangeShapeType="1"/>
            </p:cNvSpPr>
            <p:nvPr/>
          </p:nvSpPr>
          <p:spPr bwMode="auto">
            <a:xfrm flipH="1">
              <a:off x="272" y="145"/>
              <a:ext cx="2492" cy="0"/>
            </a:xfrm>
            <a:prstGeom prst="line">
              <a:avLst/>
            </a:prstGeom>
            <a:noFill/>
            <a:ln w="38100">
              <a:solidFill>
                <a:schemeClr val="tx1"/>
              </a:solidFill>
              <a:round/>
              <a:headEnd/>
              <a:tailEnd/>
            </a:ln>
          </p:spPr>
          <p:txBody>
            <a:bodyPr/>
            <a:lstStyle/>
            <a:p>
              <a:endParaRPr lang="en-US"/>
            </a:p>
          </p:txBody>
        </p:sp>
        <p:sp>
          <p:nvSpPr>
            <p:cNvPr id="230409" name="Line 8"/>
            <p:cNvSpPr>
              <a:spLocks noChangeShapeType="1"/>
            </p:cNvSpPr>
            <p:nvPr/>
          </p:nvSpPr>
          <p:spPr bwMode="auto">
            <a:xfrm>
              <a:off x="272" y="145"/>
              <a:ext cx="0" cy="3460"/>
            </a:xfrm>
            <a:prstGeom prst="line">
              <a:avLst/>
            </a:prstGeom>
            <a:noFill/>
            <a:ln w="38100">
              <a:solidFill>
                <a:schemeClr val="tx1"/>
              </a:solidFill>
              <a:round/>
              <a:headEnd/>
              <a:tailEnd/>
            </a:ln>
          </p:spPr>
          <p:txBody>
            <a:bodyPr/>
            <a:lstStyle/>
            <a:p>
              <a:endParaRPr lang="en-US"/>
            </a:p>
          </p:txBody>
        </p:sp>
        <p:sp>
          <p:nvSpPr>
            <p:cNvPr id="230410" name="Rectangle 9"/>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p:spPr>
          <p:txBody>
            <a:bodyPr wrap="none" anchor="ctr"/>
            <a:lstStyle/>
            <a:p>
              <a:endParaRPr lang="en-US"/>
            </a:p>
          </p:txBody>
        </p:sp>
        <p:pic>
          <p:nvPicPr>
            <p:cNvPr id="230411" name="Picture 10"/>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p:spPr>
        </p:pic>
      </p:grpSp>
      <p:pic>
        <p:nvPicPr>
          <p:cNvPr id="230404" name="Picture 12"/>
          <p:cNvPicPr>
            <a:picLocks noChangeAspect="1" noChangeArrowheads="1"/>
          </p:cNvPicPr>
          <p:nvPr/>
        </p:nvPicPr>
        <p:blipFill>
          <a:blip r:embed="rId4"/>
          <a:srcRect/>
          <a:stretch>
            <a:fillRect/>
          </a:stretch>
        </p:blipFill>
        <p:spPr bwMode="auto">
          <a:xfrm>
            <a:off x="2412954" y="3924327"/>
            <a:ext cx="2716648" cy="1020949"/>
          </a:xfrm>
          <a:prstGeom prst="rect">
            <a:avLst/>
          </a:prstGeom>
          <a:noFill/>
          <a:ln w="9525">
            <a:noFill/>
            <a:miter lim="800000"/>
            <a:headEnd/>
            <a:tailEnd/>
          </a:ln>
        </p:spPr>
      </p:pic>
      <p:sp>
        <p:nvSpPr>
          <p:cNvPr id="230405" name="Text Box 13"/>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92	ni.com</a:t>
            </a:r>
          </a:p>
        </p:txBody>
      </p:sp>
      <p:pic>
        <p:nvPicPr>
          <p:cNvPr id="230406" name="Picture 12" descr="Ex 4.2 Block Diagram.jpg"/>
          <p:cNvPicPr>
            <a:picLocks noChangeAspect="1"/>
          </p:cNvPicPr>
          <p:nvPr/>
        </p:nvPicPr>
        <p:blipFill>
          <a:blip r:embed="rId5"/>
          <a:srcRect/>
          <a:stretch>
            <a:fillRect/>
          </a:stretch>
        </p:blipFill>
        <p:spPr bwMode="auto">
          <a:xfrm>
            <a:off x="1865310" y="2393724"/>
            <a:ext cx="3873339" cy="1571703"/>
          </a:xfrm>
          <a:prstGeom prst="rect">
            <a:avLst/>
          </a:prstGeom>
          <a:noFill/>
          <a:ln w="9525">
            <a:noFill/>
            <a:miter lim="800000"/>
            <a:headEnd/>
            <a:tailEnd/>
          </a:ln>
        </p:spPr>
      </p:pic>
      <p:pic>
        <p:nvPicPr>
          <p:cNvPr id="230407" name="Picture 13" descr="Ex 4.2 Block Diagram local variable.jpg"/>
          <p:cNvPicPr>
            <a:picLocks noChangeAspect="1"/>
          </p:cNvPicPr>
          <p:nvPr/>
        </p:nvPicPr>
        <p:blipFill>
          <a:blip r:embed="rId6"/>
          <a:srcRect/>
          <a:stretch>
            <a:fillRect/>
          </a:stretch>
        </p:blipFill>
        <p:spPr bwMode="auto">
          <a:xfrm>
            <a:off x="2602140" y="5443421"/>
            <a:ext cx="2210491" cy="2487434"/>
          </a:xfrm>
          <a:prstGeom prst="rect">
            <a:avLst/>
          </a:prstGeom>
          <a:noFill/>
          <a:ln w="9525">
            <a:noFill/>
            <a:miter lim="800000"/>
            <a:headEnd/>
            <a:tailEnd/>
          </a:ln>
        </p:spPr>
      </p:pic>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3"/>
          <p:cNvSpPr>
            <a:spLocks noGrp="1" noChangeArrowheads="1"/>
          </p:cNvSpPr>
          <p:nvPr>
            <p:ph type="body" idx="1"/>
          </p:nvPr>
        </p:nvSpPr>
        <p:spPr>
          <a:xfrm>
            <a:off x="731853" y="585279"/>
            <a:ext cx="5851496" cy="8295831"/>
          </a:xfrm>
          <a:noFill/>
          <a:ln/>
        </p:spPr>
        <p:txBody>
          <a:bodyPr/>
          <a:lstStyle/>
          <a:p>
            <a:pPr marL="237698" indent="-237698">
              <a:buFontTx/>
              <a:buAutoNum type="arabicPeriod" startAt="7"/>
            </a:pPr>
            <a:r>
              <a:rPr lang="en-US" sz="1100" dirty="0">
                <a:latin typeface="Times" pitchFamily="18" charset="0"/>
              </a:rPr>
              <a:t>Right-click the variable and select </a:t>
            </a:r>
            <a:r>
              <a:rPr lang="en-US" sz="1100" b="1" dirty="0">
                <a:latin typeface="Times" pitchFamily="18" charset="0"/>
              </a:rPr>
              <a:t>Change To Read</a:t>
            </a:r>
            <a:r>
              <a:rPr lang="en-US" sz="1100" dirty="0">
                <a:latin typeface="Times" pitchFamily="18" charset="0"/>
              </a:rPr>
              <a:t>. This means that instead of writing data to a local variable, you read data already written to the variable.</a:t>
            </a: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r>
              <a:rPr lang="en-US" sz="1100" dirty="0">
                <a:latin typeface="Times" pitchFamily="18" charset="0"/>
              </a:rPr>
              <a:t>Repeat the process for the stop button. </a:t>
            </a:r>
          </a:p>
          <a:p>
            <a:pPr marL="237698" indent="-237698">
              <a:buFontTx/>
              <a:buAutoNum type="arabicPeriod" startAt="7"/>
            </a:pPr>
            <a:r>
              <a:rPr lang="en-US" sz="1100" dirty="0">
                <a:latin typeface="Times" pitchFamily="18" charset="0"/>
              </a:rPr>
              <a:t>Right-click on the stop button on the front panel and change the mechanical action to </a:t>
            </a:r>
            <a:r>
              <a:rPr lang="en-US" sz="1100" b="1" dirty="0">
                <a:latin typeface="Times" pitchFamily="18" charset="0"/>
              </a:rPr>
              <a:t>Switch When Released</a:t>
            </a:r>
            <a:r>
              <a:rPr lang="en-US" sz="1100" dirty="0">
                <a:latin typeface="Times" pitchFamily="18" charset="0"/>
              </a:rPr>
              <a:t>. Local variables cannot store latched Boolean data. The finished code appears as follows:</a:t>
            </a: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r>
              <a:rPr lang="en-US" sz="1100" dirty="0">
                <a:latin typeface="Times" pitchFamily="18" charset="0"/>
              </a:rPr>
              <a:t>Run the VI. Notice how you can control the LED values and stop two loops with one control.</a:t>
            </a:r>
          </a:p>
          <a:p>
            <a:pPr marL="237698" indent="-237698">
              <a:buFontTx/>
              <a:buAutoNum type="arabicPeriod" startAt="7"/>
            </a:pPr>
            <a:r>
              <a:rPr lang="en-US" sz="1100" dirty="0">
                <a:latin typeface="Times" pitchFamily="18" charset="0"/>
              </a:rPr>
              <a:t>Save the VI. </a:t>
            </a:r>
          </a:p>
          <a:p>
            <a:pPr marL="237698" indent="-237698"/>
            <a:endParaRPr lang="en-US" sz="1100" dirty="0">
              <a:latin typeface="Times" pitchFamily="18" charset="0"/>
            </a:endParaRPr>
          </a:p>
          <a:p>
            <a:pPr marL="237698" indent="-237698" algn="ctr"/>
            <a:r>
              <a:rPr lang="en-US" sz="1400" b="1" dirty="0">
                <a:latin typeface="Arial Narrow" pitchFamily="34" charset="0"/>
              </a:rPr>
              <a:t>(End of Exercise)</a:t>
            </a:r>
          </a:p>
        </p:txBody>
      </p:sp>
      <p:sp>
        <p:nvSpPr>
          <p:cNvPr id="231427" name="Text Box 7"/>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93	 Introduction to LabVIEW Hands-On</a:t>
            </a:r>
          </a:p>
        </p:txBody>
      </p:sp>
      <p:pic>
        <p:nvPicPr>
          <p:cNvPr id="231428" name="Picture 5" descr="EX 4.2 Change to Read.jpg"/>
          <p:cNvPicPr>
            <a:picLocks noChangeAspect="1"/>
          </p:cNvPicPr>
          <p:nvPr/>
        </p:nvPicPr>
        <p:blipFill>
          <a:blip r:embed="rId3"/>
          <a:srcRect/>
          <a:stretch>
            <a:fillRect/>
          </a:stretch>
        </p:blipFill>
        <p:spPr bwMode="auto">
          <a:xfrm>
            <a:off x="2895600" y="1028700"/>
            <a:ext cx="1588169" cy="2337826"/>
          </a:xfrm>
          <a:prstGeom prst="rect">
            <a:avLst/>
          </a:prstGeom>
          <a:noFill/>
          <a:ln w="9525">
            <a:noFill/>
            <a:miter lim="800000"/>
            <a:headEnd/>
            <a:tailEnd/>
          </a:ln>
        </p:spPr>
      </p:pic>
      <p:pic>
        <p:nvPicPr>
          <p:cNvPr id="231429" name="Picture 6" descr="Ex 4.2 Block Diagram FINISHED.jpg"/>
          <p:cNvPicPr>
            <a:picLocks noChangeAspect="1"/>
          </p:cNvPicPr>
          <p:nvPr/>
        </p:nvPicPr>
        <p:blipFill>
          <a:blip r:embed="rId4"/>
          <a:srcRect/>
          <a:stretch>
            <a:fillRect/>
          </a:stretch>
        </p:blipFill>
        <p:spPr bwMode="auto">
          <a:xfrm>
            <a:off x="1676400" y="4305300"/>
            <a:ext cx="3943039" cy="1528958"/>
          </a:xfrm>
          <a:prstGeom prst="rect">
            <a:avLst/>
          </a:prstGeom>
          <a:noFill/>
          <a:ln w="9525">
            <a:noFill/>
            <a:miter lim="800000"/>
            <a:headEnd/>
            <a:tailEnd/>
          </a:ln>
        </p:spPr>
      </p:pic>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257300" y="720725"/>
            <a:ext cx="4800600" cy="3600450"/>
          </a:xfrm>
          <a:ln/>
        </p:spPr>
      </p:sp>
      <p:sp>
        <p:nvSpPr>
          <p:cNvPr id="232451" name="Rectangle 3"/>
          <p:cNvSpPr>
            <a:spLocks noGrp="1" noChangeArrowheads="1"/>
          </p:cNvSpPr>
          <p:nvPr>
            <p:ph type="body" idx="1"/>
          </p:nvPr>
        </p:nvSpPr>
        <p:spPr>
          <a:xfrm>
            <a:off x="731853" y="4560570"/>
            <a:ext cx="5912898" cy="4720043"/>
          </a:xfrm>
          <a:noFill/>
          <a:ln/>
        </p:spPr>
        <p:txBody>
          <a:bodyPr/>
          <a:lstStyle/>
          <a:p>
            <a:pPr eaLnBrk="1" hangingPunct="1">
              <a:lnSpc>
                <a:spcPct val="90000"/>
              </a:lnSpc>
            </a:pPr>
            <a:r>
              <a:rPr lang="en-US" sz="1100" dirty="0"/>
              <a:t>Besides variables, there are several methods for transferring data between parallel loops. This is accomplished using </a:t>
            </a:r>
            <a:r>
              <a:rPr lang="en-US" sz="1100" dirty="0" err="1"/>
              <a:t>Notifier</a:t>
            </a:r>
            <a:r>
              <a:rPr lang="en-US" sz="1100" dirty="0"/>
              <a:t> and Queue functions. You can use </a:t>
            </a:r>
            <a:r>
              <a:rPr lang="en-US" sz="1100" dirty="0" err="1"/>
              <a:t>notifiers</a:t>
            </a:r>
            <a:r>
              <a:rPr lang="en-US" sz="1100" dirty="0"/>
              <a:t> to implement a master/slave design pattern and queues to implement a producer/consumer design pattern. Both enable LabVIEW programmers to share data between loops.  </a:t>
            </a:r>
          </a:p>
          <a:p>
            <a:pPr eaLnBrk="1" hangingPunct="1">
              <a:lnSpc>
                <a:spcPct val="90000"/>
              </a:lnSpc>
            </a:pPr>
            <a:endParaRPr lang="en-US" sz="1100" dirty="0"/>
          </a:p>
          <a:p>
            <a:pPr eaLnBrk="1" hangingPunct="1">
              <a:lnSpc>
                <a:spcPct val="90000"/>
              </a:lnSpc>
            </a:pPr>
            <a:r>
              <a:rPr lang="en-US" sz="1100" dirty="0"/>
              <a:t>Select </a:t>
            </a:r>
            <a:r>
              <a:rPr lang="en-US" sz="1100" b="1" dirty="0" err="1"/>
              <a:t>File»New</a:t>
            </a:r>
            <a:r>
              <a:rPr lang="en-US" sz="1100" dirty="0"/>
              <a:t> and navigate to </a:t>
            </a:r>
            <a:r>
              <a:rPr lang="en-US" sz="1100" b="1" dirty="0" err="1"/>
              <a:t>VI»From</a:t>
            </a:r>
            <a:r>
              <a:rPr lang="en-US" sz="1100" b="1" dirty="0"/>
              <a:t> </a:t>
            </a:r>
            <a:r>
              <a:rPr lang="en-US" sz="1100" b="1" dirty="0" err="1"/>
              <a:t>Template»Frameworks»Design</a:t>
            </a:r>
            <a:r>
              <a:rPr lang="en-US" sz="1100" b="1" dirty="0"/>
              <a:t> Patterns</a:t>
            </a:r>
            <a:r>
              <a:rPr lang="en-US" sz="1100" dirty="0"/>
              <a:t> to see an overview of both design patterns. </a:t>
            </a:r>
          </a:p>
        </p:txBody>
      </p:sp>
      <p:sp>
        <p:nvSpPr>
          <p:cNvPr id="232452" name="Text Box 5"/>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94	ni.com</a:t>
            </a:r>
          </a:p>
        </p:txBody>
      </p:sp>
      <p:pic>
        <p:nvPicPr>
          <p:cNvPr id="232453" name="Picture 5" descr="Master-Salve.jpg"/>
          <p:cNvPicPr>
            <a:picLocks noChangeAspect="1"/>
          </p:cNvPicPr>
          <p:nvPr/>
        </p:nvPicPr>
        <p:blipFill>
          <a:blip r:embed="rId3"/>
          <a:srcRect/>
          <a:stretch>
            <a:fillRect/>
          </a:stretch>
        </p:blipFill>
        <p:spPr bwMode="auto">
          <a:xfrm>
            <a:off x="1905138" y="5984310"/>
            <a:ext cx="3604495" cy="2801446"/>
          </a:xfrm>
          <a:prstGeom prst="rect">
            <a:avLst/>
          </a:prstGeom>
          <a:noFill/>
          <a:ln w="9525">
            <a:noFill/>
            <a:miter lim="800000"/>
            <a:headEnd/>
            <a:tailEnd/>
          </a:ln>
        </p:spPr>
      </p:pic>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a:noFill/>
          <a:ln/>
        </p:spPr>
        <p:txBody>
          <a:bodyPr/>
          <a:lstStyle/>
          <a:p>
            <a:pPr eaLnBrk="1" hangingPunct="1"/>
            <a:endParaRPr lang="en-US"/>
          </a:p>
        </p:txBody>
      </p:sp>
      <p:sp>
        <p:nvSpPr>
          <p:cNvPr id="233476" name="Text Box 4"/>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95	 Introduction to LabVIEW Hands-On</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a:noFill/>
          <a:ln/>
        </p:spPr>
        <p:txBody>
          <a:bodyPr/>
          <a:lstStyle/>
          <a:p>
            <a:pPr eaLnBrk="1" hangingPunct="1"/>
            <a:r>
              <a:rPr lang="en-US" dirty="0">
                <a:latin typeface="Times" pitchFamily="18" charset="0"/>
              </a:rPr>
              <a:t>Select </a:t>
            </a:r>
            <a:r>
              <a:rPr lang="en-US" b="1" dirty="0" err="1">
                <a:latin typeface="Times" pitchFamily="18" charset="0"/>
              </a:rPr>
              <a:t>View»Navigation</a:t>
            </a:r>
            <a:r>
              <a:rPr lang="en-US" b="1" dirty="0">
                <a:latin typeface="Times" pitchFamily="18" charset="0"/>
              </a:rPr>
              <a:t> Window</a:t>
            </a:r>
            <a:r>
              <a:rPr lang="en-US" dirty="0">
                <a:latin typeface="Times" pitchFamily="18" charset="0"/>
              </a:rPr>
              <a:t> to display this window.</a:t>
            </a:r>
            <a:endParaRPr lang="en-US" dirty="0">
              <a:latin typeface="Times" pitchFamily="18" charset="0"/>
              <a:hlinkClick r:id="rId3"/>
            </a:endParaRPr>
          </a:p>
          <a:p>
            <a:pPr eaLnBrk="1" hangingPunct="1"/>
            <a:r>
              <a:rPr lang="en-US" dirty="0">
                <a:latin typeface="Times" pitchFamily="18" charset="0"/>
              </a:rPr>
              <a:t>Use the window to navigate large front panels or block diagrams. Click an area of the image in the </a:t>
            </a:r>
            <a:r>
              <a:rPr lang="en-US" b="1" dirty="0">
                <a:latin typeface="Times" pitchFamily="18" charset="0"/>
              </a:rPr>
              <a:t>Navigation</a:t>
            </a:r>
            <a:r>
              <a:rPr lang="en-US" dirty="0">
                <a:latin typeface="Times" pitchFamily="18" charset="0"/>
              </a:rPr>
              <a:t> </a:t>
            </a:r>
            <a:r>
              <a:rPr lang="en-US" b="1" dirty="0">
                <a:latin typeface="Times" pitchFamily="18" charset="0"/>
              </a:rPr>
              <a:t>Window</a:t>
            </a:r>
            <a:r>
              <a:rPr lang="en-US" dirty="0">
                <a:latin typeface="Times" pitchFamily="18" charset="0"/>
              </a:rPr>
              <a:t> to display that area in the front panel or block diagram window. You also can click and drag the image in the </a:t>
            </a:r>
            <a:r>
              <a:rPr lang="en-US" b="1" dirty="0">
                <a:latin typeface="Times" pitchFamily="18" charset="0"/>
              </a:rPr>
              <a:t>Navigation</a:t>
            </a:r>
            <a:r>
              <a:rPr lang="en-US" dirty="0">
                <a:latin typeface="Times" pitchFamily="18" charset="0"/>
              </a:rPr>
              <a:t> </a:t>
            </a:r>
            <a:r>
              <a:rPr lang="en-US" b="1" dirty="0">
                <a:latin typeface="Times" pitchFamily="18" charset="0"/>
              </a:rPr>
              <a:t>Window</a:t>
            </a:r>
            <a:r>
              <a:rPr lang="en-US" dirty="0">
                <a:latin typeface="Times" pitchFamily="18" charset="0"/>
              </a:rPr>
              <a:t> to scroll through the front panel or block diagram.</a:t>
            </a:r>
            <a:r>
              <a:rPr lang="en-US" sz="1100" dirty="0">
                <a:latin typeface="Times" pitchFamily="18" charset="0"/>
              </a:rPr>
              <a:t> </a:t>
            </a:r>
          </a:p>
        </p:txBody>
      </p:sp>
      <p:sp>
        <p:nvSpPr>
          <p:cNvPr id="234500" name="Text Box 5"/>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96	ni.com</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a:noFill/>
          <a:ln/>
        </p:spPr>
        <p:txBody>
          <a:bodyPr/>
          <a:lstStyle/>
          <a:p>
            <a:pPr eaLnBrk="1" hangingPunct="1"/>
            <a:r>
              <a:rPr lang="en-US" sz="1100" b="1" dirty="0">
                <a:latin typeface="Times" pitchFamily="18" charset="0"/>
              </a:rPr>
              <a:t>LabVIEW Project</a:t>
            </a:r>
          </a:p>
          <a:p>
            <a:pPr eaLnBrk="1" hangingPunct="1"/>
            <a:r>
              <a:rPr lang="en-US" sz="1100" dirty="0">
                <a:latin typeface="Times" pitchFamily="18" charset="0"/>
              </a:rPr>
              <a:t>Use projects to group together LabVIEW and other files, create build specifications, and deploy or download files to targets. A target is a device or machine on which a VI runs. When you save a project, LabVIEW creates a project file (.</a:t>
            </a:r>
            <a:r>
              <a:rPr lang="en-US" sz="1100" dirty="0" err="1">
                <a:latin typeface="Times" pitchFamily="18" charset="0"/>
              </a:rPr>
              <a:t>lvproj</a:t>
            </a:r>
            <a:r>
              <a:rPr lang="en-US" sz="1100" dirty="0">
                <a:latin typeface="Times" pitchFamily="18" charset="0"/>
              </a:rPr>
              <a:t>), which includes configuration information, build information, deployment information, and references to files in the project. </a:t>
            </a:r>
          </a:p>
          <a:p>
            <a:pPr eaLnBrk="1" hangingPunct="1"/>
            <a:r>
              <a:rPr lang="en-US" sz="1100" dirty="0">
                <a:latin typeface="Times" pitchFamily="18" charset="0"/>
              </a:rPr>
              <a:t>You must use a project to build stand-alone applications and shared libraries. You also must use a project to work with a Real-Time, FPGA, or PDA target. Refer to the specific module documentation for more information about using projects with the LabVIEW Real-Time, LabVIEW FPGA, and LabVIEW Mobile Module. </a:t>
            </a:r>
          </a:p>
          <a:p>
            <a:pPr eaLnBrk="1" hangingPunct="1"/>
            <a:r>
              <a:rPr lang="en-US" sz="1100" dirty="0">
                <a:latin typeface="Times" pitchFamily="18" charset="0"/>
              </a:rPr>
              <a:t>Project-style LabVIEW Plug and Play instrument drivers use the project and project library features in LabVIEW 8.6. You can use project-style drivers in the same way as previous LabVIEW Plug and Play drivers. </a:t>
            </a:r>
            <a:endParaRPr lang="en-US" sz="1100" b="1" dirty="0">
              <a:latin typeface="Times" pitchFamily="18" charset="0"/>
            </a:endParaRPr>
          </a:p>
          <a:p>
            <a:pPr eaLnBrk="1" hangingPunct="1"/>
            <a:r>
              <a:rPr lang="en-US" sz="1100" b="1" dirty="0">
                <a:latin typeface="Times" pitchFamily="18" charset="0"/>
              </a:rPr>
              <a:t>Project Explorer Window</a:t>
            </a:r>
          </a:p>
          <a:p>
            <a:pPr eaLnBrk="1" hangingPunct="1"/>
            <a:r>
              <a:rPr lang="en-US" sz="1100" dirty="0">
                <a:latin typeface="Times" pitchFamily="18" charset="0"/>
              </a:rPr>
              <a:t>Use the </a:t>
            </a:r>
            <a:r>
              <a:rPr lang="en-US" sz="1100" b="1" dirty="0">
                <a:latin typeface="Times" pitchFamily="18" charset="0"/>
              </a:rPr>
              <a:t>Project Explorer Window </a:t>
            </a:r>
            <a:r>
              <a:rPr lang="en-US" sz="1100" dirty="0">
                <a:latin typeface="Times" pitchFamily="18" charset="0"/>
              </a:rPr>
              <a:t>to create and edit projects. Select </a:t>
            </a:r>
            <a:r>
              <a:rPr lang="en-US" sz="1100" b="1" dirty="0" err="1">
                <a:latin typeface="Times" pitchFamily="18" charset="0"/>
              </a:rPr>
              <a:t>File»New</a:t>
            </a:r>
            <a:r>
              <a:rPr lang="en-US" sz="1100" b="1" dirty="0">
                <a:latin typeface="Times" pitchFamily="18" charset="0"/>
              </a:rPr>
              <a:t> Project</a:t>
            </a:r>
            <a:r>
              <a:rPr lang="en-US" sz="1100" dirty="0">
                <a:latin typeface="Times" pitchFamily="18" charset="0"/>
              </a:rPr>
              <a:t> to display the </a:t>
            </a:r>
            <a:r>
              <a:rPr lang="en-US" sz="1100" b="1" dirty="0">
                <a:latin typeface="Times" pitchFamily="18" charset="0"/>
              </a:rPr>
              <a:t>Project Explorer Window</a:t>
            </a:r>
            <a:r>
              <a:rPr lang="en-US" sz="1100" dirty="0">
                <a:latin typeface="Times" pitchFamily="18" charset="0"/>
              </a:rPr>
              <a:t>. You also can select </a:t>
            </a:r>
            <a:r>
              <a:rPr lang="en-US" sz="1100" b="1" dirty="0" err="1">
                <a:latin typeface="Times" pitchFamily="18" charset="0"/>
              </a:rPr>
              <a:t>Project»New</a:t>
            </a:r>
            <a:r>
              <a:rPr lang="en-US" sz="1100" b="1" dirty="0">
                <a:latin typeface="Times" pitchFamily="18" charset="0"/>
              </a:rPr>
              <a:t> Project</a:t>
            </a:r>
            <a:r>
              <a:rPr lang="en-US" sz="1100" dirty="0">
                <a:latin typeface="Times" pitchFamily="18" charset="0"/>
              </a:rPr>
              <a:t> or select </a:t>
            </a:r>
            <a:r>
              <a:rPr lang="en-US" sz="1100" b="1" dirty="0" err="1">
                <a:latin typeface="Times" pitchFamily="18" charset="0"/>
              </a:rPr>
              <a:t>File»New</a:t>
            </a:r>
            <a:r>
              <a:rPr lang="en-US" sz="1100" dirty="0">
                <a:latin typeface="Times" pitchFamily="18" charset="0"/>
              </a:rPr>
              <a:t> and then select </a:t>
            </a:r>
            <a:r>
              <a:rPr lang="en-US" sz="1100" b="1" dirty="0">
                <a:latin typeface="Times" pitchFamily="18" charset="0"/>
              </a:rPr>
              <a:t>Empty Project</a:t>
            </a:r>
            <a:r>
              <a:rPr lang="en-US" sz="1100" dirty="0">
                <a:latin typeface="Times" pitchFamily="18" charset="0"/>
              </a:rPr>
              <a:t> in the new dialog box to display the </a:t>
            </a:r>
            <a:r>
              <a:rPr lang="en-US" sz="1100" b="1" dirty="0">
                <a:latin typeface="Times" pitchFamily="18" charset="0"/>
              </a:rPr>
              <a:t>Project Explorer Window</a:t>
            </a:r>
            <a:r>
              <a:rPr lang="en-US" sz="1100" dirty="0">
                <a:latin typeface="Times" pitchFamily="18" charset="0"/>
              </a:rPr>
              <a:t>. </a:t>
            </a:r>
          </a:p>
          <a:p>
            <a:pPr eaLnBrk="1" hangingPunct="1"/>
            <a:endParaRPr lang="en-US" sz="1100" dirty="0">
              <a:latin typeface="Times" pitchFamily="18" charset="0"/>
            </a:endParaRPr>
          </a:p>
        </p:txBody>
      </p:sp>
      <p:sp>
        <p:nvSpPr>
          <p:cNvPr id="235524" name="Text Box 4"/>
          <p:cNvSpPr txBox="1">
            <a:spLocks noChangeArrowheads="1"/>
          </p:cNvSpPr>
          <p:nvPr/>
        </p:nvSpPr>
        <p:spPr bwMode="auto">
          <a:xfrm>
            <a:off x="0" y="9186902"/>
            <a:ext cx="7315200" cy="266778"/>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97	 Introduction to LabVIEW Hands-On</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ChangeArrowheads="1" noTextEdit="1"/>
          </p:cNvSpPr>
          <p:nvPr>
            <p:ph type="sldImg"/>
          </p:nvPr>
        </p:nvSpPr>
        <p:spPr>
          <a:xfrm>
            <a:off x="1257300" y="720725"/>
            <a:ext cx="4800600" cy="3600450"/>
          </a:xfrm>
          <a:ln/>
        </p:spPr>
      </p:sp>
      <p:sp>
        <p:nvSpPr>
          <p:cNvPr id="225283" name="Rectangle 3"/>
          <p:cNvSpPr>
            <a:spLocks noGrp="1" noChangeArrowheads="1"/>
          </p:cNvSpPr>
          <p:nvPr>
            <p:ph type="body" idx="1"/>
          </p:nvPr>
        </p:nvSpPr>
        <p:spPr>
          <a:xfrm>
            <a:off x="927677" y="4442199"/>
            <a:ext cx="5499676" cy="4320540"/>
          </a:xfrm>
          <a:noFill/>
          <a:ln/>
        </p:spPr>
        <p:txBody>
          <a:bodyPr/>
          <a:lstStyle/>
          <a:p>
            <a:pPr eaLnBrk="1" hangingPunct="1"/>
            <a:r>
              <a:rPr lang="en-US" sz="1100" dirty="0">
                <a:latin typeface="Times" pitchFamily="18" charset="0"/>
              </a:rPr>
              <a:t>Shared variables are used to share data among VIs or between locations in an application that cannot be connected with wires. There are two variable types: </a:t>
            </a:r>
          </a:p>
          <a:p>
            <a:pPr eaLnBrk="1" hangingPunct="1">
              <a:buFontTx/>
              <a:buChar char="•"/>
            </a:pPr>
            <a:r>
              <a:rPr lang="en-US" sz="1100" dirty="0">
                <a:latin typeface="Times" pitchFamily="18" charset="0"/>
              </a:rPr>
              <a:t>    Single process: Create shared variables that you want to read and write on a single computer.</a:t>
            </a:r>
          </a:p>
          <a:p>
            <a:pPr eaLnBrk="1" hangingPunct="1">
              <a:buFontTx/>
              <a:buChar char="•"/>
            </a:pPr>
            <a:r>
              <a:rPr lang="en-US" sz="1100" dirty="0">
                <a:latin typeface="Times" pitchFamily="18" charset="0"/>
              </a:rPr>
              <a:t>    Network-published: Create shared variables that you want to read and write on remote computers and targets on the same network. </a:t>
            </a:r>
          </a:p>
          <a:p>
            <a:pPr eaLnBrk="1" hangingPunct="1"/>
            <a:r>
              <a:rPr lang="en-US" sz="1100" dirty="0">
                <a:latin typeface="Times" pitchFamily="18" charset="0"/>
              </a:rPr>
              <a:t>Shared variables must be included in project libraries. If you create a shared variable from a target or folder that is not inside a project library, LabVIEW creates a new project library and places the shared variable inside. You must deploy a shared variable for the variable to be available to other projects and remote computers. You can do this by running the VI that contains the shared variable. You also can right-click the owning project library of the shared variable and select </a:t>
            </a:r>
            <a:r>
              <a:rPr lang="en-US" sz="1100" b="1" dirty="0">
                <a:latin typeface="Times" pitchFamily="18" charset="0"/>
              </a:rPr>
              <a:t>Deploy</a:t>
            </a:r>
            <a:r>
              <a:rPr lang="en-US" sz="1100" dirty="0">
                <a:latin typeface="Times" pitchFamily="18" charset="0"/>
              </a:rPr>
              <a:t> from the shortcut menu. </a:t>
            </a:r>
          </a:p>
          <a:p>
            <a:pPr eaLnBrk="1" hangingPunct="1"/>
            <a:endParaRPr lang="en-US" sz="1100" dirty="0">
              <a:latin typeface="Times" pitchFamily="18" charset="0"/>
            </a:endParaRPr>
          </a:p>
        </p:txBody>
      </p:sp>
      <p:pic>
        <p:nvPicPr>
          <p:cNvPr id="225284" name="Picture 4"/>
          <p:cNvPicPr>
            <a:picLocks noChangeAspect="1" noChangeArrowheads="1"/>
          </p:cNvPicPr>
          <p:nvPr/>
        </p:nvPicPr>
        <p:blipFill>
          <a:blip r:embed="rId3"/>
          <a:srcRect/>
          <a:stretch>
            <a:fillRect/>
          </a:stretch>
        </p:blipFill>
        <p:spPr bwMode="auto">
          <a:xfrm>
            <a:off x="3416969" y="3329184"/>
            <a:ext cx="955888" cy="364977"/>
          </a:xfrm>
          <a:prstGeom prst="rect">
            <a:avLst/>
          </a:prstGeom>
          <a:noFill/>
          <a:ln w="12700" algn="ctr">
            <a:noFill/>
            <a:miter lim="800000"/>
            <a:headEnd/>
            <a:tailEnd/>
          </a:ln>
        </p:spPr>
      </p:pic>
      <p:pic>
        <p:nvPicPr>
          <p:cNvPr id="225285" name="Picture 7"/>
          <p:cNvPicPr>
            <a:picLocks noChangeAspect="1" noChangeArrowheads="1"/>
          </p:cNvPicPr>
          <p:nvPr/>
        </p:nvPicPr>
        <p:blipFill>
          <a:blip r:embed="rId4"/>
          <a:srcRect/>
          <a:stretch>
            <a:fillRect/>
          </a:stretch>
        </p:blipFill>
        <p:spPr bwMode="auto">
          <a:xfrm>
            <a:off x="2383083" y="6812906"/>
            <a:ext cx="2598821" cy="2347691"/>
          </a:xfrm>
          <a:prstGeom prst="rect">
            <a:avLst/>
          </a:prstGeom>
          <a:noFill/>
          <a:ln w="12700" algn="ctr">
            <a:noFill/>
            <a:miter lim="800000"/>
            <a:headEnd/>
            <a:tailEnd/>
          </a:ln>
        </p:spPr>
      </p:pic>
      <p:sp>
        <p:nvSpPr>
          <p:cNvPr id="225286" name="Text Box 8"/>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94	ni.com</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body" idx="1"/>
          </p:nvPr>
        </p:nvSpPr>
        <p:spPr>
          <a:xfrm>
            <a:off x="1047163" y="624736"/>
            <a:ext cx="5536186" cy="8256374"/>
          </a:xfrm>
          <a:noFill/>
          <a:ln/>
        </p:spPr>
        <p:txBody>
          <a:bodyPr/>
          <a:lstStyle/>
          <a:p>
            <a:pPr marL="237698" indent="-237698"/>
            <a:r>
              <a:rPr lang="en-US" b="1" dirty="0">
                <a:latin typeface="Times" pitchFamily="18" charset="0"/>
              </a:rPr>
              <a:t>Exercise 5.1 – Shared Variable</a:t>
            </a:r>
          </a:p>
          <a:p>
            <a:pPr marL="237698" indent="-237698"/>
            <a:endParaRPr lang="en-US" sz="1000" dirty="0">
              <a:latin typeface="Times" pitchFamily="18" charset="0"/>
            </a:endParaRPr>
          </a:p>
          <a:p>
            <a:pPr eaLnBrk="1" hangingPunct="1"/>
            <a:r>
              <a:rPr lang="en-US" sz="1100" dirty="0">
                <a:latin typeface="Times" pitchFamily="18" charset="0"/>
              </a:rPr>
              <a:t>Create a shared variable from a project and use that variable instead of the local variable in the exercise created previously.</a:t>
            </a:r>
          </a:p>
          <a:p>
            <a:pPr marL="237698" indent="-237698">
              <a:buFontTx/>
              <a:buAutoNum type="arabicPeriod"/>
            </a:pPr>
            <a:r>
              <a:rPr lang="en-US" sz="1100" dirty="0">
                <a:latin typeface="Times" pitchFamily="18" charset="0"/>
              </a:rPr>
              <a:t>Open the Local Variable VI that you created in Exercise 4.2.</a:t>
            </a:r>
          </a:p>
          <a:p>
            <a:pPr marL="237698" indent="-237698">
              <a:buFontTx/>
              <a:buAutoNum type="arabicPeriod"/>
            </a:pPr>
            <a:r>
              <a:rPr lang="en-US" sz="1100" dirty="0">
                <a:latin typeface="Times" pitchFamily="18" charset="0"/>
              </a:rPr>
              <a:t>Rename the VI by selecting </a:t>
            </a:r>
            <a:r>
              <a:rPr lang="en-US" sz="1100" b="1" dirty="0">
                <a:latin typeface="Times" pitchFamily="18" charset="0"/>
              </a:rPr>
              <a:t>File » Save As…</a:t>
            </a:r>
            <a:r>
              <a:rPr lang="en-US" sz="1100" dirty="0">
                <a:latin typeface="Times" pitchFamily="18" charset="0"/>
              </a:rPr>
              <a:t> and </a:t>
            </a:r>
            <a:r>
              <a:rPr lang="en-US" sz="1100" b="1" dirty="0">
                <a:latin typeface="Times" pitchFamily="18" charset="0"/>
              </a:rPr>
              <a:t>Rename</a:t>
            </a:r>
            <a:r>
              <a:rPr lang="en-US" sz="1100" dirty="0">
                <a:latin typeface="Times" pitchFamily="18" charset="0"/>
              </a:rPr>
              <a:t>. </a:t>
            </a:r>
          </a:p>
          <a:p>
            <a:pPr marL="237698" indent="-237698">
              <a:buFontTx/>
              <a:buAutoNum type="arabicPeriod"/>
            </a:pPr>
            <a:r>
              <a:rPr lang="en-US" sz="1100" dirty="0">
                <a:latin typeface="Times" pitchFamily="18" charset="0"/>
              </a:rPr>
              <a:t>Select </a:t>
            </a:r>
            <a:r>
              <a:rPr lang="en-US" sz="1100" b="1" dirty="0">
                <a:latin typeface="Times" pitchFamily="18" charset="0"/>
              </a:rPr>
              <a:t>Project » New Project</a:t>
            </a:r>
            <a:r>
              <a:rPr lang="en-US" sz="1100" dirty="0">
                <a:latin typeface="Times" pitchFamily="18" charset="0"/>
              </a:rPr>
              <a:t> from the menu bar. This creates a new project.  When prompted, select </a:t>
            </a:r>
            <a:r>
              <a:rPr lang="en-US" sz="1100" b="1" dirty="0">
                <a:latin typeface="Times" pitchFamily="18" charset="0"/>
              </a:rPr>
              <a:t>Add</a:t>
            </a:r>
            <a:r>
              <a:rPr lang="en-US" sz="1100" dirty="0">
                <a:latin typeface="Times" pitchFamily="18" charset="0"/>
              </a:rPr>
              <a:t> to add the currently open VI to the project.</a:t>
            </a:r>
          </a:p>
          <a:p>
            <a:pPr marL="237698" indent="-237698">
              <a:buFontTx/>
              <a:buAutoNum type="arabicPeriod"/>
            </a:pPr>
            <a:r>
              <a:rPr lang="en-US" sz="1100" dirty="0">
                <a:latin typeface="Times" pitchFamily="18" charset="0"/>
              </a:rPr>
              <a:t>Save the project by selecting </a:t>
            </a:r>
            <a:r>
              <a:rPr lang="en-US" sz="1100" b="1" dirty="0">
                <a:latin typeface="Times" pitchFamily="18" charset="0"/>
              </a:rPr>
              <a:t>Project » Save Project</a:t>
            </a:r>
            <a:r>
              <a:rPr lang="en-US" sz="1100" dirty="0">
                <a:latin typeface="Times" pitchFamily="18" charset="0"/>
              </a:rPr>
              <a:t> in the </a:t>
            </a:r>
            <a:r>
              <a:rPr lang="en-US" sz="1100" b="1" dirty="0">
                <a:latin typeface="Times" pitchFamily="18" charset="0"/>
              </a:rPr>
              <a:t>Project Explorer </a:t>
            </a:r>
            <a:r>
              <a:rPr lang="en-US" sz="1100" dirty="0">
                <a:latin typeface="Times" pitchFamily="18" charset="0"/>
              </a:rPr>
              <a:t>window.</a:t>
            </a:r>
            <a:r>
              <a:rPr lang="en-US" sz="1100" b="1" dirty="0">
                <a:latin typeface="Times" pitchFamily="18" charset="0"/>
              </a:rPr>
              <a:t> </a:t>
            </a:r>
            <a:r>
              <a:rPr lang="en-US" sz="1100" dirty="0">
                <a:latin typeface="Times" pitchFamily="18" charset="0"/>
              </a:rPr>
              <a:t>Save the Project as </a:t>
            </a:r>
            <a:r>
              <a:rPr lang="en-US" sz="1100" b="1" dirty="0">
                <a:latin typeface="Times" pitchFamily="18" charset="0"/>
              </a:rPr>
              <a:t>shared variable </a:t>
            </a:r>
            <a:r>
              <a:rPr lang="en-US" sz="1100" b="1" dirty="0" err="1">
                <a:latin typeface="Times" pitchFamily="18" charset="0"/>
              </a:rPr>
              <a:t>Project.lvproj</a:t>
            </a:r>
            <a:r>
              <a:rPr lang="en-US" sz="1100" dirty="0">
                <a:latin typeface="Times" pitchFamily="18" charset="0"/>
              </a:rPr>
              <a:t>.</a:t>
            </a:r>
          </a:p>
          <a:p>
            <a:pPr marL="237698" indent="-237698">
              <a:buFontTx/>
              <a:buAutoNum type="arabicPeriod"/>
            </a:pPr>
            <a:r>
              <a:rPr lang="en-US" sz="1100" dirty="0">
                <a:latin typeface="Times" pitchFamily="18" charset="0"/>
              </a:rPr>
              <a:t>Create a shared variable by right-clicking on My Computer and selecting </a:t>
            </a:r>
            <a:r>
              <a:rPr lang="en-US" sz="1100" b="1" dirty="0">
                <a:latin typeface="Times" pitchFamily="18" charset="0"/>
              </a:rPr>
              <a:t>New » Variable</a:t>
            </a:r>
            <a:r>
              <a:rPr lang="en-US" sz="1100" dirty="0">
                <a:latin typeface="Times" pitchFamily="18" charset="0"/>
              </a:rPr>
              <a:t>.</a:t>
            </a: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endParaRPr lang="en-US" sz="1100" dirty="0">
              <a:latin typeface="Times" pitchFamily="18" charset="0"/>
            </a:endParaRPr>
          </a:p>
          <a:p>
            <a:pPr marL="237698" indent="-237698">
              <a:buFontTx/>
              <a:buAutoNum type="arabicPeriod"/>
            </a:pPr>
            <a:r>
              <a:rPr lang="en-US" sz="1100" dirty="0">
                <a:latin typeface="Times" pitchFamily="18" charset="0"/>
              </a:rPr>
              <a:t>In the configuration window, name the variable and select </a:t>
            </a:r>
            <a:r>
              <a:rPr lang="en-US" sz="1100" b="1" dirty="0">
                <a:latin typeface="Times" pitchFamily="18" charset="0"/>
              </a:rPr>
              <a:t>Boolean</a:t>
            </a:r>
            <a:r>
              <a:rPr lang="en-US" sz="1100" dirty="0">
                <a:latin typeface="Times" pitchFamily="18" charset="0"/>
              </a:rPr>
              <a:t> from the </a:t>
            </a:r>
            <a:r>
              <a:rPr lang="en-US" sz="1100" b="1" dirty="0">
                <a:latin typeface="Times" pitchFamily="18" charset="0"/>
              </a:rPr>
              <a:t>Data Type</a:t>
            </a:r>
            <a:r>
              <a:rPr lang="en-US" sz="1100" dirty="0">
                <a:latin typeface="Times" pitchFamily="18" charset="0"/>
              </a:rPr>
              <a:t> pull-down menu. Leave the rest of the options as default and click “OK.”</a:t>
            </a:r>
          </a:p>
          <a:p>
            <a:pPr marL="237698" indent="-237698"/>
            <a:endParaRPr lang="en-US" sz="1100" dirty="0">
              <a:latin typeface="Times" pitchFamily="18" charset="0"/>
            </a:endParaRPr>
          </a:p>
          <a:p>
            <a:pPr marL="237698" indent="-237698"/>
            <a:endParaRPr lang="en-US" sz="1100" dirty="0">
              <a:latin typeface="Times" pitchFamily="18" charset="0"/>
            </a:endParaRPr>
          </a:p>
          <a:p>
            <a:pPr marL="237698" indent="-237698"/>
            <a:endParaRPr lang="en-US" sz="1100" dirty="0">
              <a:latin typeface="Arial" charset="0"/>
            </a:endParaRPr>
          </a:p>
        </p:txBody>
      </p:sp>
      <p:grpSp>
        <p:nvGrpSpPr>
          <p:cNvPr id="2" name="Group 3"/>
          <p:cNvGrpSpPr>
            <a:grpSpLocks/>
          </p:cNvGrpSpPr>
          <p:nvPr/>
        </p:nvGrpSpPr>
        <p:grpSpPr bwMode="auto">
          <a:xfrm>
            <a:off x="477944" y="389639"/>
            <a:ext cx="4155458" cy="5685094"/>
            <a:chOff x="199" y="73"/>
            <a:chExt cx="2565" cy="3532"/>
          </a:xfrm>
        </p:grpSpPr>
        <p:sp>
          <p:nvSpPr>
            <p:cNvPr id="226311" name="Line 4"/>
            <p:cNvSpPr>
              <a:spLocks noChangeShapeType="1"/>
            </p:cNvSpPr>
            <p:nvPr/>
          </p:nvSpPr>
          <p:spPr bwMode="auto">
            <a:xfrm flipH="1">
              <a:off x="272" y="145"/>
              <a:ext cx="2492" cy="0"/>
            </a:xfrm>
            <a:prstGeom prst="line">
              <a:avLst/>
            </a:prstGeom>
            <a:noFill/>
            <a:ln w="38100">
              <a:solidFill>
                <a:schemeClr val="tx1"/>
              </a:solidFill>
              <a:round/>
              <a:headEnd/>
              <a:tailEnd/>
            </a:ln>
          </p:spPr>
          <p:txBody>
            <a:bodyPr/>
            <a:lstStyle/>
            <a:p>
              <a:endParaRPr lang="en-US"/>
            </a:p>
          </p:txBody>
        </p:sp>
        <p:sp>
          <p:nvSpPr>
            <p:cNvPr id="226312" name="Line 5"/>
            <p:cNvSpPr>
              <a:spLocks noChangeShapeType="1"/>
            </p:cNvSpPr>
            <p:nvPr/>
          </p:nvSpPr>
          <p:spPr bwMode="auto">
            <a:xfrm>
              <a:off x="272" y="145"/>
              <a:ext cx="0" cy="3460"/>
            </a:xfrm>
            <a:prstGeom prst="line">
              <a:avLst/>
            </a:prstGeom>
            <a:noFill/>
            <a:ln w="38100">
              <a:solidFill>
                <a:schemeClr val="tx1"/>
              </a:solidFill>
              <a:round/>
              <a:headEnd/>
              <a:tailEnd/>
            </a:ln>
          </p:spPr>
          <p:txBody>
            <a:bodyPr/>
            <a:lstStyle/>
            <a:p>
              <a:endParaRPr lang="en-US"/>
            </a:p>
          </p:txBody>
        </p:sp>
        <p:sp>
          <p:nvSpPr>
            <p:cNvPr id="226313" name="Rectangle 6"/>
            <p:cNvSpPr>
              <a:spLocks noChangeArrowheads="1"/>
            </p:cNvSpPr>
            <p:nvPr/>
          </p:nvSpPr>
          <p:spPr bwMode="auto">
            <a:xfrm>
              <a:off x="199" y="73"/>
              <a:ext cx="315" cy="314"/>
            </a:xfrm>
            <a:prstGeom prst="rect">
              <a:avLst/>
            </a:prstGeom>
            <a:solidFill>
              <a:schemeClr val="bg1"/>
            </a:solidFill>
            <a:ln w="38100" algn="ctr">
              <a:solidFill>
                <a:schemeClr val="tx1"/>
              </a:solidFill>
              <a:miter lim="800000"/>
              <a:headEnd/>
              <a:tailEnd/>
            </a:ln>
          </p:spPr>
          <p:txBody>
            <a:bodyPr wrap="none" anchor="ctr"/>
            <a:lstStyle/>
            <a:p>
              <a:endParaRPr lang="en-US"/>
            </a:p>
          </p:txBody>
        </p:sp>
        <p:pic>
          <p:nvPicPr>
            <p:cNvPr id="226314" name="Picture 7"/>
            <p:cNvPicPr>
              <a:picLocks noChangeAspect="1" noChangeArrowheads="1"/>
            </p:cNvPicPr>
            <p:nvPr/>
          </p:nvPicPr>
          <p:blipFill>
            <a:blip r:embed="rId3"/>
            <a:srcRect/>
            <a:stretch>
              <a:fillRect/>
            </a:stretch>
          </p:blipFill>
          <p:spPr bwMode="auto">
            <a:xfrm>
              <a:off x="217" y="103"/>
              <a:ext cx="285" cy="266"/>
            </a:xfrm>
            <a:prstGeom prst="rect">
              <a:avLst/>
            </a:prstGeom>
            <a:noFill/>
            <a:ln w="12700" algn="ctr">
              <a:noFill/>
              <a:miter lim="800000"/>
              <a:headEnd/>
              <a:tailEnd/>
            </a:ln>
          </p:spPr>
        </p:pic>
      </p:grpSp>
      <p:pic>
        <p:nvPicPr>
          <p:cNvPr id="226308" name="Picture 9" descr="svnew"/>
          <p:cNvPicPr>
            <a:picLocks noChangeAspect="1" noChangeArrowheads="1"/>
          </p:cNvPicPr>
          <p:nvPr/>
        </p:nvPicPr>
        <p:blipFill>
          <a:blip r:embed="rId4"/>
          <a:srcRect/>
          <a:stretch>
            <a:fillRect/>
          </a:stretch>
        </p:blipFill>
        <p:spPr bwMode="auto">
          <a:xfrm>
            <a:off x="2628900" y="2933700"/>
            <a:ext cx="2150748" cy="2101085"/>
          </a:xfrm>
          <a:prstGeom prst="rect">
            <a:avLst/>
          </a:prstGeom>
          <a:noFill/>
          <a:ln w="9525">
            <a:noFill/>
            <a:miter lim="800000"/>
            <a:headEnd/>
            <a:tailEnd/>
          </a:ln>
        </p:spPr>
      </p:pic>
      <p:pic>
        <p:nvPicPr>
          <p:cNvPr id="226309" name="Picture 10"/>
          <p:cNvPicPr>
            <a:picLocks noChangeAspect="1" noChangeArrowheads="1"/>
          </p:cNvPicPr>
          <p:nvPr/>
        </p:nvPicPr>
        <p:blipFill>
          <a:blip r:embed="rId5"/>
          <a:srcRect/>
          <a:stretch>
            <a:fillRect/>
          </a:stretch>
        </p:blipFill>
        <p:spPr bwMode="auto">
          <a:xfrm>
            <a:off x="1485900" y="5638800"/>
            <a:ext cx="4699784" cy="2735684"/>
          </a:xfrm>
          <a:prstGeom prst="rect">
            <a:avLst/>
          </a:prstGeom>
          <a:noFill/>
          <a:ln w="12700" algn="ctr">
            <a:noFill/>
            <a:miter lim="800000"/>
            <a:headEnd/>
            <a:tailEnd/>
          </a:ln>
        </p:spPr>
      </p:pic>
      <p:sp>
        <p:nvSpPr>
          <p:cNvPr id="226310" name="Text Box 11"/>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95	 Introduction to LabVIEW Hands-On</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3"/>
          <p:cNvSpPr>
            <a:spLocks noGrp="1" noChangeArrowheads="1"/>
          </p:cNvSpPr>
          <p:nvPr>
            <p:ph type="body" idx="1"/>
          </p:nvPr>
        </p:nvSpPr>
        <p:spPr>
          <a:xfrm>
            <a:off x="974144" y="703650"/>
            <a:ext cx="5366914" cy="8177460"/>
          </a:xfrm>
          <a:noFill/>
          <a:ln/>
        </p:spPr>
        <p:txBody>
          <a:bodyPr/>
          <a:lstStyle/>
          <a:p>
            <a:pPr marL="237698" indent="-237698">
              <a:buFont typeface="Calibri" pitchFamily="34" charset="0"/>
              <a:buAutoNum type="arabicPeriod" startAt="7"/>
            </a:pPr>
            <a:r>
              <a:rPr lang="en-US" sz="1100" dirty="0">
                <a:latin typeface="Times" pitchFamily="18" charset="0"/>
              </a:rPr>
              <a:t>Because shared variables need to reside in a project library, LabVIEW creates one. Save this library by right-clicking the library and selecting </a:t>
            </a:r>
            <a:r>
              <a:rPr lang="en-US" sz="1100" b="1" dirty="0">
                <a:latin typeface="Times" pitchFamily="18" charset="0"/>
              </a:rPr>
              <a:t>Save</a:t>
            </a:r>
            <a:r>
              <a:rPr lang="en-US" sz="1100" dirty="0">
                <a:latin typeface="Times" pitchFamily="18" charset="0"/>
              </a:rPr>
              <a:t>.</a:t>
            </a:r>
          </a:p>
          <a:p>
            <a:pPr marL="237698" indent="-237698">
              <a:buFontTx/>
              <a:buAutoNum type="arabicPeriod" startAt="7"/>
            </a:pPr>
            <a:r>
              <a:rPr lang="en-US" sz="1100" dirty="0">
                <a:latin typeface="Times" pitchFamily="18" charset="0"/>
              </a:rPr>
              <a:t>You can easily use shared variables by clicking and dragging from the Project Explorer to the VI.  Click and drag the shared variable you created to the block diagram on the open Local Variable VI.  </a:t>
            </a:r>
          </a:p>
          <a:p>
            <a:pPr marL="237698" indent="-237698">
              <a:buFontTx/>
              <a:buAutoNum type="arabicPeriod" startAt="7"/>
            </a:pPr>
            <a:r>
              <a:rPr lang="en-US" sz="1100" dirty="0">
                <a:latin typeface="Times" pitchFamily="18" charset="0"/>
              </a:rPr>
              <a:t>Delete the local variable that controls the stop button in the second loop.  </a:t>
            </a:r>
          </a:p>
          <a:p>
            <a:pPr marL="237698" indent="-237698">
              <a:buFontTx/>
              <a:buAutoNum type="arabicPeriod" startAt="7"/>
            </a:pPr>
            <a:r>
              <a:rPr lang="en-US" sz="1100" dirty="0">
                <a:latin typeface="Times" pitchFamily="18" charset="0"/>
              </a:rPr>
              <a:t>Place the variable in the second loop and wire the variable to the exit terminal.  </a:t>
            </a:r>
          </a:p>
          <a:p>
            <a:pPr marL="237698" indent="-237698">
              <a:buFontTx/>
              <a:buAutoNum type="arabicPeriod" startAt="7"/>
            </a:pPr>
            <a:r>
              <a:rPr lang="en-US" sz="1100" dirty="0">
                <a:latin typeface="Times" pitchFamily="18" charset="0"/>
              </a:rPr>
              <a:t>Place another copy of the shared variable in the first loop.  This shared variable writes the information that is read in the second loop.</a:t>
            </a:r>
          </a:p>
          <a:p>
            <a:pPr marL="237698" indent="-237698">
              <a:buFontTx/>
              <a:buAutoNum type="arabicPeriod" startAt="7"/>
            </a:pPr>
            <a:r>
              <a:rPr lang="en-US" sz="1100" dirty="0">
                <a:latin typeface="Times" pitchFamily="18" charset="0"/>
              </a:rPr>
              <a:t>Change the shared variable to write by right-clicking and selecting </a:t>
            </a:r>
            <a:r>
              <a:rPr lang="en-US" sz="1100" b="1" dirty="0">
                <a:latin typeface="Times" pitchFamily="18" charset="0"/>
              </a:rPr>
              <a:t>Change To Write</a:t>
            </a:r>
            <a:r>
              <a:rPr lang="en-US" sz="1100" dirty="0">
                <a:latin typeface="Times" pitchFamily="18" charset="0"/>
              </a:rPr>
              <a:t>, and wire it so that the value of the stop button is being written to the shared variable.  The completed code should look similar to the following:</a:t>
            </a: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endParaRPr lang="en-US" sz="1100" dirty="0">
              <a:latin typeface="Times" pitchFamily="18" charset="0"/>
            </a:endParaRPr>
          </a:p>
          <a:p>
            <a:pPr marL="237698" indent="-237698">
              <a:buFontTx/>
              <a:buAutoNum type="arabicPeriod" startAt="7"/>
            </a:pPr>
            <a:r>
              <a:rPr lang="en-US" sz="1100" dirty="0">
                <a:latin typeface="Times" pitchFamily="18" charset="0"/>
              </a:rPr>
              <a:t>Run the VI.  When you see the window shown below, select </a:t>
            </a:r>
            <a:r>
              <a:rPr lang="en-US" sz="1100" b="1" dirty="0">
                <a:latin typeface="Times" pitchFamily="18" charset="0"/>
              </a:rPr>
              <a:t>Close</a:t>
            </a:r>
            <a:r>
              <a:rPr lang="en-US" sz="1100" dirty="0">
                <a:latin typeface="Times" pitchFamily="18" charset="0"/>
              </a:rPr>
              <a:t>.  Notice that when you click the stop button, both loops stop and the VI stops. </a:t>
            </a:r>
          </a:p>
          <a:p>
            <a:pPr marL="237698" indent="-237698" algn="ctr"/>
            <a:endParaRPr lang="en-US" sz="1100" dirty="0">
              <a:latin typeface="Times" pitchFamily="18" charset="0"/>
            </a:endParaRPr>
          </a:p>
          <a:p>
            <a:pPr marL="237698" indent="-237698"/>
            <a:endParaRPr lang="en-US" sz="1100" dirty="0">
              <a:latin typeface="Times" pitchFamily="18" charset="0"/>
            </a:endParaRPr>
          </a:p>
          <a:p>
            <a:pPr marL="237698" indent="-237698"/>
            <a:endParaRPr lang="en-US" sz="1100" dirty="0">
              <a:latin typeface="Times" pitchFamily="18" charset="0"/>
            </a:endParaRPr>
          </a:p>
          <a:p>
            <a:pPr marL="237698" indent="-237698"/>
            <a:endParaRPr lang="en-US" sz="1100" dirty="0">
              <a:latin typeface="Times" pitchFamily="18" charset="0"/>
            </a:endParaRPr>
          </a:p>
          <a:p>
            <a:pPr marL="237698" indent="-237698"/>
            <a:endParaRPr lang="en-US" sz="1100" dirty="0">
              <a:latin typeface="Times" pitchFamily="18" charset="0"/>
            </a:endParaRPr>
          </a:p>
          <a:p>
            <a:pPr marL="237698" indent="-237698"/>
            <a:endParaRPr lang="en-US" sz="1100" dirty="0">
              <a:latin typeface="Times" pitchFamily="18" charset="0"/>
            </a:endParaRPr>
          </a:p>
          <a:p>
            <a:pPr marL="237698" indent="-237698"/>
            <a:endParaRPr lang="en-US" sz="1100" dirty="0">
              <a:latin typeface="Times" pitchFamily="18" charset="0"/>
            </a:endParaRPr>
          </a:p>
          <a:p>
            <a:pPr marL="237698" indent="-237698"/>
            <a:endParaRPr lang="en-US" sz="1100" dirty="0">
              <a:latin typeface="Times" pitchFamily="18" charset="0"/>
            </a:endParaRPr>
          </a:p>
          <a:p>
            <a:pPr marL="237698" indent="-237698"/>
            <a:endParaRPr lang="en-US" sz="1100" dirty="0">
              <a:latin typeface="Times" pitchFamily="18" charset="0"/>
            </a:endParaRPr>
          </a:p>
          <a:p>
            <a:pPr marL="237698" indent="-237698"/>
            <a:endParaRPr lang="en-US" sz="1100" dirty="0">
              <a:latin typeface="Times" pitchFamily="18" charset="0"/>
            </a:endParaRPr>
          </a:p>
          <a:p>
            <a:pPr marL="237698" indent="-237698"/>
            <a:endParaRPr lang="en-US" sz="1100" dirty="0">
              <a:latin typeface="Times" pitchFamily="18" charset="0"/>
            </a:endParaRPr>
          </a:p>
          <a:p>
            <a:pPr marL="237698" indent="-237698"/>
            <a:endParaRPr lang="en-US" sz="1100" dirty="0">
              <a:latin typeface="Times" pitchFamily="18" charset="0"/>
            </a:endParaRPr>
          </a:p>
          <a:p>
            <a:pPr marL="237698" indent="-237698" algn="ctr"/>
            <a:r>
              <a:rPr lang="en-US" sz="1100" b="1" dirty="0">
                <a:latin typeface="Arial Narrow" pitchFamily="34" charset="0"/>
              </a:rPr>
              <a:t>(End of Exercise)</a:t>
            </a:r>
          </a:p>
        </p:txBody>
      </p:sp>
      <p:pic>
        <p:nvPicPr>
          <p:cNvPr id="227331" name="Picture 4"/>
          <p:cNvPicPr>
            <a:picLocks noChangeAspect="1" noChangeArrowheads="1"/>
          </p:cNvPicPr>
          <p:nvPr/>
        </p:nvPicPr>
        <p:blipFill>
          <a:blip r:embed="rId3"/>
          <a:srcRect/>
          <a:stretch>
            <a:fillRect/>
          </a:stretch>
        </p:blipFill>
        <p:spPr bwMode="auto">
          <a:xfrm>
            <a:off x="1408940" y="3130254"/>
            <a:ext cx="4469109" cy="1783785"/>
          </a:xfrm>
          <a:prstGeom prst="rect">
            <a:avLst/>
          </a:prstGeom>
          <a:noFill/>
          <a:ln w="12700" algn="ctr">
            <a:noFill/>
            <a:miter lim="800000"/>
            <a:headEnd/>
            <a:tailEnd/>
          </a:ln>
        </p:spPr>
      </p:pic>
      <p:sp>
        <p:nvSpPr>
          <p:cNvPr id="227332" name="Text Box 5"/>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t>Introduction to LabVIEW Hands-On 	96	ni.com</a:t>
            </a:r>
          </a:p>
        </p:txBody>
      </p:sp>
      <p:pic>
        <p:nvPicPr>
          <p:cNvPr id="227333" name="Picture 4" descr="Deployment Window.png"/>
          <p:cNvPicPr>
            <a:picLocks noChangeAspect="1"/>
          </p:cNvPicPr>
          <p:nvPr/>
        </p:nvPicPr>
        <p:blipFill>
          <a:blip r:embed="rId4"/>
          <a:srcRect/>
          <a:stretch>
            <a:fillRect/>
          </a:stretch>
        </p:blipFill>
        <p:spPr bwMode="auto">
          <a:xfrm>
            <a:off x="2247900" y="5448300"/>
            <a:ext cx="2947322" cy="2367419"/>
          </a:xfrm>
          <a:prstGeom prst="rect">
            <a:avLst/>
          </a:prstGeom>
          <a:noFill/>
          <a:ln w="9525">
            <a:noFill/>
            <a:miter lim="800000"/>
            <a:headEnd/>
            <a:tailEnd/>
          </a:ln>
        </p:spPr>
      </p:pic>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xfrm>
            <a:off x="1257300" y="720725"/>
            <a:ext cx="4800600" cy="3600450"/>
          </a:xfrm>
          <a:ln/>
        </p:spPr>
      </p:sp>
      <p:sp>
        <p:nvSpPr>
          <p:cNvPr id="228355" name="Rectangle 3"/>
          <p:cNvSpPr>
            <a:spLocks noGrp="1" noChangeArrowheads="1"/>
          </p:cNvSpPr>
          <p:nvPr>
            <p:ph type="body" idx="1"/>
          </p:nvPr>
        </p:nvSpPr>
        <p:spPr>
          <a:xfrm>
            <a:off x="731853" y="4560570"/>
            <a:ext cx="5851496" cy="4320540"/>
          </a:xfrm>
          <a:noFill/>
          <a:ln/>
        </p:spPr>
        <p:txBody>
          <a:bodyPr/>
          <a:lstStyle/>
          <a:p>
            <a:pPr eaLnBrk="1" hangingPunct="1"/>
            <a:endParaRPr lang="en-US"/>
          </a:p>
        </p:txBody>
      </p:sp>
      <p:sp>
        <p:nvSpPr>
          <p:cNvPr id="228356" name="Text Box 4"/>
          <p:cNvSpPr txBox="1">
            <a:spLocks noChangeArrowheads="1"/>
          </p:cNvSpPr>
          <p:nvPr/>
        </p:nvSpPr>
        <p:spPr bwMode="auto">
          <a:xfrm>
            <a:off x="0" y="9186902"/>
            <a:ext cx="7315200" cy="261403"/>
          </a:xfrm>
          <a:prstGeom prst="rect">
            <a:avLst/>
          </a:prstGeom>
          <a:noFill/>
          <a:ln w="9525">
            <a:noFill/>
            <a:miter lim="800000"/>
            <a:headEnd/>
            <a:tailEnd/>
          </a:ln>
        </p:spPr>
        <p:txBody>
          <a:bodyPr lIns="106803" tIns="53400" rIns="106803" bIns="53400" anchor="b">
            <a:spAutoFit/>
          </a:bodyPr>
          <a:lstStyle/>
          <a:p>
            <a:pPr algn="l" defTabSz="812136">
              <a:spcBef>
                <a:spcPct val="50000"/>
              </a:spcBef>
              <a:tabLst>
                <a:tab pos="239349" algn="l"/>
                <a:tab pos="3544016" algn="ctr"/>
                <a:tab pos="6804113" algn="r"/>
              </a:tabLst>
            </a:pPr>
            <a:r>
              <a:rPr lang="en-US" sz="1000" b="0" dirty="0">
                <a:latin typeface="Times New Roman" pitchFamily="18" charset="0"/>
              </a:rPr>
              <a:t>	 </a:t>
            </a:r>
            <a:r>
              <a:rPr lang="en-US" sz="800" b="0" i="1" dirty="0">
                <a:latin typeface="Arial" charset="0"/>
              </a:rPr>
              <a:t>© </a:t>
            </a:r>
            <a:r>
              <a:rPr lang="en-US" sz="800" b="0" i="1" dirty="0">
                <a:cs typeface="Times New Roman" pitchFamily="18" charset="0"/>
              </a:rPr>
              <a:t>National Instruments Corporation</a:t>
            </a:r>
            <a:r>
              <a:rPr lang="en-US" sz="800" b="0" i="1" dirty="0"/>
              <a:t> 	97	 Introduction to LabVIEW Hands-On</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ni.com/" TargetMode="Externa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a:srcRect/>
          <a:stretch>
            <a:fillRect/>
          </a:stretch>
        </p:blipFill>
        <p:spPr bwMode="auto">
          <a:xfrm>
            <a:off x="0" y="0"/>
            <a:ext cx="9145588" cy="6859588"/>
          </a:xfrm>
          <a:prstGeom prst="rect">
            <a:avLst/>
          </a:prstGeom>
          <a:noFill/>
        </p:spPr>
      </p:pic>
      <p:sp>
        <p:nvSpPr>
          <p:cNvPr id="132099" name="Rectangle 3"/>
          <p:cNvSpPr>
            <a:spLocks noGrp="1" noChangeArrowheads="1"/>
          </p:cNvSpPr>
          <p:nvPr>
            <p:ph type="ctrTitle"/>
          </p:nvPr>
        </p:nvSpPr>
        <p:spPr>
          <a:xfrm>
            <a:off x="457200" y="1981200"/>
            <a:ext cx="8229600" cy="1143000"/>
          </a:xfrm>
        </p:spPr>
        <p:txBody>
          <a:bodyPr/>
          <a:lstStyle>
            <a:lvl1pPr algn="ctr">
              <a:defRPr sz="3800"/>
            </a:lvl1pPr>
          </a:lstStyle>
          <a:p>
            <a:r>
              <a:rPr lang="en-US" altLang="en-US"/>
              <a:t>Place Presentation Title Here</a:t>
            </a:r>
          </a:p>
        </p:txBody>
      </p:sp>
      <p:sp>
        <p:nvSpPr>
          <p:cNvPr id="132100" name="Rectangle 4"/>
          <p:cNvSpPr>
            <a:spLocks noGrp="1" noChangeArrowheads="1"/>
          </p:cNvSpPr>
          <p:nvPr>
            <p:ph type="subTitle" idx="1"/>
          </p:nvPr>
        </p:nvSpPr>
        <p:spPr>
          <a:xfrm>
            <a:off x="457200" y="3276600"/>
            <a:ext cx="8229600" cy="1752600"/>
          </a:xfrm>
        </p:spPr>
        <p:txBody>
          <a:bodyPr/>
          <a:lstStyle>
            <a:lvl1pPr marL="0" indent="0" algn="ctr">
              <a:buFontTx/>
              <a:buNone/>
              <a:defRPr/>
            </a:lvl1pPr>
          </a:lstStyle>
          <a:p>
            <a:r>
              <a:rPr lang="en-US" altLang="en-US"/>
              <a:t>Place Presenter Information Here</a:t>
            </a:r>
          </a:p>
        </p:txBody>
      </p:sp>
      <p:sp>
        <p:nvSpPr>
          <p:cNvPr id="132101" name="Rectangle 5"/>
          <p:cNvSpPr>
            <a:spLocks noGrp="1" noChangeArrowheads="1"/>
          </p:cNvSpPr>
          <p:nvPr>
            <p:ph type="dt" sz="half" idx="2"/>
          </p:nvPr>
        </p:nvSpPr>
        <p:spPr/>
        <p:txBody>
          <a:bodyPr/>
          <a:lstStyle>
            <a:lvl1pPr>
              <a:defRPr/>
            </a:lvl1pPr>
          </a:lstStyle>
          <a:p>
            <a:endParaRPr lang="en-US" altLang="en-US"/>
          </a:p>
        </p:txBody>
      </p:sp>
      <p:sp>
        <p:nvSpPr>
          <p:cNvPr id="132102" name="Rectangle 6"/>
          <p:cNvSpPr>
            <a:spLocks noGrp="1" noChangeArrowheads="1"/>
          </p:cNvSpPr>
          <p:nvPr>
            <p:ph type="ftr" sz="quarter" idx="3"/>
          </p:nvPr>
        </p:nvSpPr>
        <p:spPr/>
        <p:txBody>
          <a:bodyPr/>
          <a:lstStyle>
            <a:lvl1pPr>
              <a:defRPr>
                <a:latin typeface="Times" pitchFamily="18" charset="0"/>
              </a:defRPr>
            </a:lvl1pPr>
          </a:lstStyle>
          <a:p>
            <a:endParaRPr lang="en-US" altLang="en-US"/>
          </a:p>
        </p:txBody>
      </p:sp>
      <p:sp>
        <p:nvSpPr>
          <p:cNvPr id="132103" name="Rectangle 7"/>
          <p:cNvSpPr>
            <a:spLocks noGrp="1" noChangeArrowheads="1"/>
          </p:cNvSpPr>
          <p:nvPr>
            <p:ph type="sldNum" sz="quarter" idx="4"/>
          </p:nvPr>
        </p:nvSpPr>
        <p:spPr/>
        <p:txBody>
          <a:bodyPr/>
          <a:lstStyle>
            <a:lvl1pPr>
              <a:defRPr/>
            </a:lvl1pPr>
          </a:lstStyle>
          <a:p>
            <a:fld id="{E9CA959E-C287-405D-B682-848D4EE35614}" type="slidenum">
              <a:rPr lang="en-US" altLang="en-US"/>
              <a:pPr/>
              <a:t>‹#›</a:t>
            </a:fld>
            <a:endParaRPr lang="en-US" altLang="en-US" sz="1400">
              <a:latin typeface="Times" pitchFamily="18" charset="0"/>
            </a:endParaRPr>
          </a:p>
        </p:txBody>
      </p:sp>
      <p:sp>
        <p:nvSpPr>
          <p:cNvPr id="132104" name="Rectangle 8">
            <a:hlinkClick r:id="rId3"/>
          </p:cNvPr>
          <p:cNvSpPr>
            <a:spLocks noChangeArrowheads="1"/>
          </p:cNvSpPr>
          <p:nvPr/>
        </p:nvSpPr>
        <p:spPr bwMode="auto">
          <a:xfrm>
            <a:off x="914400" y="6096000"/>
            <a:ext cx="914400" cy="457200"/>
          </a:xfrm>
          <a:prstGeom prst="rect">
            <a:avLst/>
          </a:prstGeom>
          <a:noFill/>
          <a:ln w="9525">
            <a:noFill/>
            <a:miter lim="800000"/>
            <a:headEnd type="none" w="sm" len="sm"/>
            <a:tailEnd type="none" w="sm" len="sm"/>
          </a:ln>
          <a:effectLst/>
        </p:spPr>
        <p:txBody>
          <a:bodyPr wrap="none" anchor="ct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F7C31E7E-EA6B-4083-99C9-BC59AD47E755}" type="slidenum">
              <a:rPr lang="en-US" altLang="en-US"/>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52400"/>
            <a:ext cx="21336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2484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59E23252-1704-4617-A218-328FE61D6521}" type="slidenum">
              <a:rPr lang="en-US" altLang="en-US"/>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0668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41910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24400" y="1295400"/>
            <a:ext cx="41910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24400" y="3505200"/>
            <a:ext cx="41910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838200" y="6629400"/>
            <a:ext cx="1905000" cy="228600"/>
          </a:xfrm>
        </p:spPr>
        <p:txBody>
          <a:bodyPr/>
          <a:lstStyle>
            <a:lvl1pPr>
              <a:defRPr/>
            </a:lvl1pPr>
          </a:lstStyle>
          <a:p>
            <a:endParaRPr lang="en-US" altLang="en-US"/>
          </a:p>
        </p:txBody>
      </p:sp>
      <p:sp>
        <p:nvSpPr>
          <p:cNvPr id="7" name="Footer Placeholder 6"/>
          <p:cNvSpPr>
            <a:spLocks noGrp="1"/>
          </p:cNvSpPr>
          <p:nvPr>
            <p:ph type="ftr" sz="quarter" idx="11"/>
          </p:nvPr>
        </p:nvSpPr>
        <p:spPr>
          <a:xfrm>
            <a:off x="3124200" y="6629400"/>
            <a:ext cx="2895600" cy="22860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0" y="6629400"/>
            <a:ext cx="685800" cy="228600"/>
          </a:xfrm>
        </p:spPr>
        <p:txBody>
          <a:bodyPr/>
          <a:lstStyle>
            <a:lvl1pPr>
              <a:defRPr/>
            </a:lvl1pPr>
          </a:lstStyle>
          <a:p>
            <a:fld id="{5144EE69-75D8-408D-997A-F4BEEEA2C4FB}" type="slidenum">
              <a:rPr lang="en-US" altLang="en-US"/>
              <a:pPr/>
              <a:t>‹#›</a:t>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0668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41910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295400"/>
            <a:ext cx="41910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629400"/>
            <a:ext cx="1905000" cy="22860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629400"/>
            <a:ext cx="2895600" cy="2286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0" y="6629400"/>
            <a:ext cx="685800" cy="228600"/>
          </a:xfrm>
        </p:spPr>
        <p:txBody>
          <a:bodyPr/>
          <a:lstStyle>
            <a:lvl1pPr>
              <a:defRPr/>
            </a:lvl1pPr>
          </a:lstStyle>
          <a:p>
            <a:fld id="{A44BFA1B-3C35-4FAF-88F1-F0160FC2B0E6}" type="slidenum">
              <a:rPr lang="en-US" altLang="en-US"/>
              <a:pPr/>
              <a:t>‹#›</a:t>
            </a:fld>
            <a:endParaRPr lang="en-U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078" name="Rectangle 6"/>
          <p:cNvSpPr>
            <a:spLocks noGrp="1" noChangeArrowheads="1"/>
          </p:cNvSpPr>
          <p:nvPr>
            <p:ph type="sldNum" sz="quarter" idx="4"/>
          </p:nvPr>
        </p:nvSpPr>
        <p:spPr bwMode="auto">
          <a:xfrm>
            <a:off x="5638800" y="6553200"/>
            <a:ext cx="990600" cy="228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r">
              <a:defRPr sz="800">
                <a:solidFill>
                  <a:srgbClr val="E3E3E3"/>
                </a:solidFill>
                <a:latin typeface="Arial" pitchFamily="18" charset="0"/>
              </a:defRPr>
            </a:lvl1pPr>
          </a:lstStyle>
          <a:p>
            <a:fld id="{85C59476-3151-49CB-B69E-D3DB6228AA8C}" type="slidenum">
              <a:rPr lang="en-US" altLang="en-US" smtClean="0"/>
              <a:pPr/>
              <a:t>‹#›</a:t>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8BC9CB96-FA1E-44AE-AA86-23C48B735225}" type="slidenum">
              <a:rPr lang="en-US" altLang="en-US"/>
              <a:pPr/>
              <a:t>‹#›</a:t>
            </a:fld>
            <a:endParaRPr lang="en-US"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32099" name="Rectangle 3"/>
          <p:cNvSpPr>
            <a:spLocks noGrp="1" noChangeArrowheads="1"/>
          </p:cNvSpPr>
          <p:nvPr>
            <p:ph type="ctrTitle"/>
          </p:nvPr>
        </p:nvSpPr>
        <p:spPr>
          <a:xfrm>
            <a:off x="457200" y="1981200"/>
            <a:ext cx="8229600" cy="1143000"/>
          </a:xfrm>
        </p:spPr>
        <p:txBody>
          <a:bodyPr/>
          <a:lstStyle>
            <a:lvl1pPr algn="ctr">
              <a:defRPr sz="3800"/>
            </a:lvl1pPr>
          </a:lstStyle>
          <a:p>
            <a:r>
              <a:rPr lang="en-US" altLang="en-US"/>
              <a:t>Place Presentation Title Here</a:t>
            </a:r>
          </a:p>
        </p:txBody>
      </p:sp>
      <p:sp>
        <p:nvSpPr>
          <p:cNvPr id="132100" name="Rectangle 4"/>
          <p:cNvSpPr>
            <a:spLocks noGrp="1" noChangeArrowheads="1"/>
          </p:cNvSpPr>
          <p:nvPr>
            <p:ph type="subTitle" idx="1"/>
          </p:nvPr>
        </p:nvSpPr>
        <p:spPr>
          <a:xfrm>
            <a:off x="457200" y="3276600"/>
            <a:ext cx="8229600" cy="1752600"/>
          </a:xfrm>
        </p:spPr>
        <p:txBody>
          <a:bodyPr/>
          <a:lstStyle>
            <a:lvl1pPr marL="0" indent="0" algn="ctr">
              <a:buFontTx/>
              <a:buNone/>
              <a:defRPr/>
            </a:lvl1pPr>
          </a:lstStyle>
          <a:p>
            <a:r>
              <a:rPr lang="en-US" altLang="en-US"/>
              <a:t>Place Presenter Information Here</a:t>
            </a:r>
          </a:p>
        </p:txBody>
      </p:sp>
      <p:sp>
        <p:nvSpPr>
          <p:cNvPr id="132101" name="Rectangle 5"/>
          <p:cNvSpPr>
            <a:spLocks noGrp="1" noChangeArrowheads="1"/>
          </p:cNvSpPr>
          <p:nvPr>
            <p:ph type="dt" sz="half" idx="2"/>
          </p:nvPr>
        </p:nvSpPr>
        <p:spPr>
          <a:xfrm>
            <a:off x="838200" y="6629400"/>
            <a:ext cx="1905000" cy="228600"/>
          </a:xfrm>
          <a:prstGeom prst="rect">
            <a:avLst/>
          </a:prstGeom>
        </p:spPr>
        <p:txBody>
          <a:bodyPr/>
          <a:lstStyle>
            <a:lvl1pPr>
              <a:defRPr/>
            </a:lvl1pPr>
          </a:lstStyle>
          <a:p>
            <a:endParaRPr lang="en-US" altLang="en-US"/>
          </a:p>
        </p:txBody>
      </p:sp>
      <p:sp>
        <p:nvSpPr>
          <p:cNvPr id="132102" name="Rectangle 6"/>
          <p:cNvSpPr>
            <a:spLocks noGrp="1" noChangeArrowheads="1"/>
          </p:cNvSpPr>
          <p:nvPr>
            <p:ph type="ftr" sz="quarter" idx="3"/>
          </p:nvPr>
        </p:nvSpPr>
        <p:spPr>
          <a:xfrm>
            <a:off x="3124200" y="6629400"/>
            <a:ext cx="2895600" cy="228600"/>
          </a:xfrm>
          <a:prstGeom prst="rect">
            <a:avLst/>
          </a:prstGeom>
        </p:spPr>
        <p:txBody>
          <a:bodyPr/>
          <a:lstStyle>
            <a:lvl1pPr>
              <a:defRPr>
                <a:latin typeface="Times" pitchFamily="18" charset="0"/>
              </a:defRPr>
            </a:lvl1pPr>
          </a:lstStyle>
          <a:p>
            <a:endParaRPr lang="en-US" altLang="en-US"/>
          </a:p>
        </p:txBody>
      </p:sp>
      <p:sp>
        <p:nvSpPr>
          <p:cNvPr id="132103" name="Rectangle 7"/>
          <p:cNvSpPr>
            <a:spLocks noGrp="1" noChangeArrowheads="1"/>
          </p:cNvSpPr>
          <p:nvPr>
            <p:ph type="sldNum" sz="quarter" idx="4"/>
          </p:nvPr>
        </p:nvSpPr>
        <p:spPr>
          <a:xfrm>
            <a:off x="0" y="6629400"/>
            <a:ext cx="685800" cy="228600"/>
          </a:xfrm>
          <a:prstGeom prst="rect">
            <a:avLst/>
          </a:prstGeom>
        </p:spPr>
        <p:txBody>
          <a:bodyPr/>
          <a:lstStyle>
            <a:lvl1pPr>
              <a:defRPr/>
            </a:lvl1pPr>
          </a:lstStyle>
          <a:p>
            <a:fld id="{E9CA959E-C287-405D-B682-848D4EE35614}" type="slidenum">
              <a:rPr lang="en-US" altLang="en-US"/>
              <a:pPr/>
              <a:t>‹#›</a:t>
            </a:fld>
            <a:endParaRPr lang="en-US" altLang="en-US" sz="1400">
              <a:latin typeface="Times" pitchFamily="18"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0668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41910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24400" y="1295400"/>
            <a:ext cx="41910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24400" y="3505200"/>
            <a:ext cx="41910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838200" y="6629400"/>
            <a:ext cx="1905000" cy="228600"/>
          </a:xfrm>
          <a:prstGeom prst="rect">
            <a:avLst/>
          </a:prstGeom>
        </p:spPr>
        <p:txBody>
          <a:bodyPr/>
          <a:lstStyle>
            <a:lvl1pPr>
              <a:defRPr/>
            </a:lvl1pPr>
          </a:lstStyle>
          <a:p>
            <a:endParaRPr lang="en-US" altLang="en-US"/>
          </a:p>
        </p:txBody>
      </p:sp>
      <p:sp>
        <p:nvSpPr>
          <p:cNvPr id="7" name="Footer Placeholder 6"/>
          <p:cNvSpPr>
            <a:spLocks noGrp="1"/>
          </p:cNvSpPr>
          <p:nvPr>
            <p:ph type="ftr" sz="quarter" idx="11"/>
          </p:nvPr>
        </p:nvSpPr>
        <p:spPr>
          <a:xfrm>
            <a:off x="3124200" y="6629400"/>
            <a:ext cx="2895600" cy="228600"/>
          </a:xfrm>
          <a:prstGeom prst="rect">
            <a:avLst/>
          </a:prstGeom>
        </p:spPr>
        <p:txBody>
          <a:bodyPr/>
          <a:lstStyle>
            <a:lvl1pPr>
              <a:defRPr/>
            </a:lvl1pPr>
          </a:lstStyle>
          <a:p>
            <a:endParaRPr lang="en-US" altLang="en-US"/>
          </a:p>
        </p:txBody>
      </p:sp>
      <p:sp>
        <p:nvSpPr>
          <p:cNvPr id="8" name="Slide Number Placeholder 7"/>
          <p:cNvSpPr>
            <a:spLocks noGrp="1"/>
          </p:cNvSpPr>
          <p:nvPr>
            <p:ph type="sldNum" sz="quarter" idx="12"/>
          </p:nvPr>
        </p:nvSpPr>
        <p:spPr>
          <a:xfrm>
            <a:off x="0" y="6629400"/>
            <a:ext cx="685800" cy="228600"/>
          </a:xfrm>
          <a:prstGeom prst="rect">
            <a:avLst/>
          </a:prstGeom>
        </p:spPr>
        <p:txBody>
          <a:bodyPr/>
          <a:lstStyle>
            <a:lvl1pPr>
              <a:defRPr/>
            </a:lvl1pPr>
          </a:lstStyle>
          <a:p>
            <a:fld id="{5144EE69-75D8-408D-997A-F4BEEEA2C4FB}" type="slidenum">
              <a:rPr lang="en-US" altLang="en-US"/>
              <a:pPr/>
              <a:t>‹#›</a:t>
            </a:fld>
            <a:endParaRPr lang="en-US"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0668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41910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295400"/>
            <a:ext cx="41910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629400"/>
            <a:ext cx="1905000" cy="228600"/>
          </a:xfrm>
          <a:prstGeom prst="rect">
            <a:avLst/>
          </a:prstGeom>
        </p:spPr>
        <p:txBody>
          <a:bodyPr/>
          <a:lstStyle>
            <a:lvl1pPr>
              <a:defRPr/>
            </a:lvl1pPr>
          </a:lstStyle>
          <a:p>
            <a:endParaRPr lang="en-US" altLang="en-US"/>
          </a:p>
        </p:txBody>
      </p:sp>
      <p:sp>
        <p:nvSpPr>
          <p:cNvPr id="6" name="Footer Placeholder 5"/>
          <p:cNvSpPr>
            <a:spLocks noGrp="1"/>
          </p:cNvSpPr>
          <p:nvPr>
            <p:ph type="ftr" sz="quarter" idx="11"/>
          </p:nvPr>
        </p:nvSpPr>
        <p:spPr>
          <a:xfrm>
            <a:off x="3124200" y="6629400"/>
            <a:ext cx="2895600" cy="228600"/>
          </a:xfrm>
          <a:prstGeom prst="rect">
            <a:avLst/>
          </a:prstGeom>
        </p:spPr>
        <p:txBody>
          <a:bodyPr/>
          <a:lstStyle>
            <a:lvl1pPr>
              <a:defRPr/>
            </a:lvl1pPr>
          </a:lstStyle>
          <a:p>
            <a:endParaRPr lang="en-US" altLang="en-US"/>
          </a:p>
        </p:txBody>
      </p:sp>
      <p:sp>
        <p:nvSpPr>
          <p:cNvPr id="7" name="Slide Number Placeholder 6"/>
          <p:cNvSpPr>
            <a:spLocks noGrp="1"/>
          </p:cNvSpPr>
          <p:nvPr>
            <p:ph type="sldNum" sz="quarter" idx="12"/>
          </p:nvPr>
        </p:nvSpPr>
        <p:spPr>
          <a:xfrm>
            <a:off x="0" y="6629400"/>
            <a:ext cx="685800" cy="228600"/>
          </a:xfrm>
          <a:prstGeom prst="rect">
            <a:avLst/>
          </a:prstGeom>
        </p:spPr>
        <p:txBody>
          <a:bodyPr/>
          <a:lstStyle>
            <a:lvl1pPr>
              <a:defRPr/>
            </a:lvl1pPr>
          </a:lstStyle>
          <a:p>
            <a:fld id="{A44BFA1B-3C35-4FAF-88F1-F0160FC2B0E6}" type="slidenum">
              <a:rPr lang="en-US" altLang="en-US"/>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004A1D9E-8F38-4467-B2BA-4F8908F894D4}" type="slidenum">
              <a:rPr lang="en-US" altLang="en-US"/>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295400"/>
            <a:ext cx="41910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295400"/>
            <a:ext cx="41910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83E60FB8-EB39-4510-A695-118DC71238DB}" type="slidenum">
              <a:rPr lang="en-US" altLang="en-US"/>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8363A898-631F-42D1-9C9E-68FB5B8DC49C}" type="slidenum">
              <a:rPr lang="en-US" altLang="en-US"/>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23EF4A4F-D37F-4ADB-9F50-8EA705B19297}" type="slidenum">
              <a:rPr lang="en-US" altLang="en-US"/>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C004C704-C6F2-4924-AE09-96A41584235C}" type="slidenum">
              <a:rPr lang="en-US" altLang="en-US"/>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384F6E92-A80C-44BC-ADA6-08D2BDDB02D6}" type="slidenum">
              <a:rPr lang="en-US" altLang="en-US"/>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66B7402A-C1B3-4176-B1EA-6C15E270D7DD}" type="slidenum">
              <a:rPr lang="en-US" altLang="en-US"/>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hyperlink" Target="http://www.ni.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hyperlink" Target="../../eluther/www.ni.com/" TargetMode="External"/><Relationship Id="rId2" Type="http://schemas.openxmlformats.org/officeDocument/2006/relationships/slideLayout" Target="../slideLayouts/slideLayout2.xml"/><Relationship Id="rId16" Type="http://schemas.openxmlformats.org/officeDocument/2006/relationships/hyperlink" Target="../../eluther/ni.com/"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2.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15"/>
          <a:srcRect/>
          <a:stretch>
            <a:fillRect/>
          </a:stretch>
        </p:blipFill>
        <p:spPr bwMode="auto">
          <a:xfrm>
            <a:off x="0" y="0"/>
            <a:ext cx="9145588" cy="6859588"/>
          </a:xfrm>
          <a:prstGeom prst="rect">
            <a:avLst/>
          </a:prstGeom>
          <a:noFill/>
        </p:spPr>
      </p:pic>
      <p:sp>
        <p:nvSpPr>
          <p:cNvPr id="131075" name="Rectangle 3"/>
          <p:cNvSpPr>
            <a:spLocks noGrp="1" noChangeArrowheads="1"/>
          </p:cNvSpPr>
          <p:nvPr>
            <p:ph type="title"/>
          </p:nvPr>
        </p:nvSpPr>
        <p:spPr bwMode="auto">
          <a:xfrm>
            <a:off x="381000" y="152400"/>
            <a:ext cx="8534400" cy="1066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en-US"/>
              <a:t>Place Slide Title Here</a:t>
            </a:r>
          </a:p>
        </p:txBody>
      </p:sp>
      <p:sp>
        <p:nvSpPr>
          <p:cNvPr id="131076" name="Rectangle 4"/>
          <p:cNvSpPr>
            <a:spLocks noGrp="1" noChangeArrowheads="1"/>
          </p:cNvSpPr>
          <p:nvPr>
            <p:ph type="body" idx="1"/>
          </p:nvPr>
        </p:nvSpPr>
        <p:spPr bwMode="auto">
          <a:xfrm>
            <a:off x="381000" y="1295400"/>
            <a:ext cx="85344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1077" name="Rectangle 5"/>
          <p:cNvSpPr>
            <a:spLocks noGrp="1" noChangeArrowheads="1"/>
          </p:cNvSpPr>
          <p:nvPr>
            <p:ph type="dt" sz="half" idx="2"/>
          </p:nvPr>
        </p:nvSpPr>
        <p:spPr bwMode="auto">
          <a:xfrm>
            <a:off x="838200" y="6629400"/>
            <a:ext cx="1905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b="0" i="1"/>
            </a:lvl1pPr>
          </a:lstStyle>
          <a:p>
            <a:endParaRPr lang="en-US" altLang="en-US"/>
          </a:p>
        </p:txBody>
      </p:sp>
      <p:sp>
        <p:nvSpPr>
          <p:cNvPr id="131078" name="Rectangle 6"/>
          <p:cNvSpPr>
            <a:spLocks noGrp="1" noChangeArrowheads="1"/>
          </p:cNvSpPr>
          <p:nvPr>
            <p:ph type="ftr" sz="quarter" idx="3"/>
          </p:nvPr>
        </p:nvSpPr>
        <p:spPr bwMode="auto">
          <a:xfrm>
            <a:off x="3124200" y="6629400"/>
            <a:ext cx="2895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900" b="0" i="1"/>
            </a:lvl1pPr>
          </a:lstStyle>
          <a:p>
            <a:endParaRPr lang="en-US" altLang="en-US"/>
          </a:p>
        </p:txBody>
      </p:sp>
      <p:sp>
        <p:nvSpPr>
          <p:cNvPr id="131079" name="Rectangle 7"/>
          <p:cNvSpPr>
            <a:spLocks noGrp="1" noChangeArrowheads="1"/>
          </p:cNvSpPr>
          <p:nvPr>
            <p:ph type="sldNum" sz="quarter" idx="4"/>
          </p:nvPr>
        </p:nvSpPr>
        <p:spPr bwMode="auto">
          <a:xfrm>
            <a:off x="0" y="6629400"/>
            <a:ext cx="685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b="0" i="1"/>
            </a:lvl1pPr>
          </a:lstStyle>
          <a:p>
            <a:fld id="{85C59476-3151-49CB-B69E-D3DB6228AA8C}" type="slidenum">
              <a:rPr lang="en-US" altLang="en-US"/>
              <a:pPr/>
              <a:t>‹#›</a:t>
            </a:fld>
            <a:endParaRPr lang="en-US" altLang="en-US"/>
          </a:p>
        </p:txBody>
      </p:sp>
      <p:sp>
        <p:nvSpPr>
          <p:cNvPr id="131080" name="Rectangle 8">
            <a:hlinkClick r:id="rId16" action="ppaction://hlinkfile"/>
          </p:cNvPr>
          <p:cNvSpPr>
            <a:spLocks noChangeArrowheads="1"/>
          </p:cNvSpPr>
          <p:nvPr/>
        </p:nvSpPr>
        <p:spPr bwMode="auto">
          <a:xfrm>
            <a:off x="838200" y="6172200"/>
            <a:ext cx="1066800" cy="304800"/>
          </a:xfrm>
          <a:prstGeom prst="rect">
            <a:avLst/>
          </a:prstGeom>
          <a:noFill/>
          <a:ln w="9525">
            <a:noFill/>
            <a:miter lim="800000"/>
            <a:headEnd type="none" w="sm" len="sm"/>
            <a:tailEnd type="none" w="sm" len="sm"/>
          </a:ln>
          <a:effectLst/>
        </p:spPr>
        <p:txBody>
          <a:bodyPr wrap="none" anchor="ctr"/>
          <a:lstStyle/>
          <a:p>
            <a:endParaRPr lang="en-US"/>
          </a:p>
        </p:txBody>
      </p:sp>
      <p:sp>
        <p:nvSpPr>
          <p:cNvPr id="131081" name="Rectangle 9">
            <a:hlinkClick r:id="rId17" action="ppaction://hlinkfile"/>
          </p:cNvPr>
          <p:cNvSpPr>
            <a:spLocks noChangeArrowheads="1"/>
          </p:cNvSpPr>
          <p:nvPr/>
        </p:nvSpPr>
        <p:spPr bwMode="auto">
          <a:xfrm>
            <a:off x="914400" y="6096000"/>
            <a:ext cx="914400" cy="457200"/>
          </a:xfrm>
          <a:prstGeom prst="rect">
            <a:avLst/>
          </a:prstGeom>
          <a:noFill/>
          <a:ln w="9525">
            <a:noFill/>
            <a:miter lim="800000"/>
            <a:headEnd type="none" w="sm" len="sm"/>
            <a:tailEnd type="none" w="sm" len="sm"/>
          </a:ln>
          <a:effectLst/>
        </p:spPr>
        <p:txBody>
          <a:bodyPr wrap="none" anchor="ctr"/>
          <a:lstStyle/>
          <a:p>
            <a:endParaRPr lang="en-US"/>
          </a:p>
        </p:txBody>
      </p:sp>
      <p:sp>
        <p:nvSpPr>
          <p:cNvPr id="131082" name="Rectangle 10">
            <a:hlinkClick r:id="rId18"/>
          </p:cNvPr>
          <p:cNvSpPr>
            <a:spLocks noChangeArrowheads="1"/>
          </p:cNvSpPr>
          <p:nvPr/>
        </p:nvSpPr>
        <p:spPr bwMode="auto">
          <a:xfrm>
            <a:off x="838200" y="6096000"/>
            <a:ext cx="1143000" cy="381000"/>
          </a:xfrm>
          <a:prstGeom prst="rect">
            <a:avLst/>
          </a:prstGeom>
          <a:noFill/>
          <a:ln w="9525">
            <a:noFill/>
            <a:miter lim="800000"/>
            <a:headEnd type="none" w="sm" len="sm"/>
            <a:tailEnd type="none" w="sm" len="sm"/>
          </a:ln>
          <a:effec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txStyles>
    <p:titleStyle>
      <a:lvl1pPr algn="l"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3600" b="1">
          <a:solidFill>
            <a:schemeClr val="tx1"/>
          </a:solidFill>
          <a:latin typeface="Arial Narrow" pitchFamily="34" charset="0"/>
        </a:defRPr>
      </a:lvl2pPr>
      <a:lvl3pPr algn="l" rtl="0" fontAlgn="base">
        <a:spcBef>
          <a:spcPct val="0"/>
        </a:spcBef>
        <a:spcAft>
          <a:spcPct val="0"/>
        </a:spcAft>
        <a:defRPr sz="3600" b="1">
          <a:solidFill>
            <a:schemeClr val="tx1"/>
          </a:solidFill>
          <a:latin typeface="Arial Narrow" pitchFamily="34" charset="0"/>
        </a:defRPr>
      </a:lvl3pPr>
      <a:lvl4pPr algn="l" rtl="0" fontAlgn="base">
        <a:spcBef>
          <a:spcPct val="0"/>
        </a:spcBef>
        <a:spcAft>
          <a:spcPct val="0"/>
        </a:spcAft>
        <a:defRPr sz="3600" b="1">
          <a:solidFill>
            <a:schemeClr val="tx1"/>
          </a:solidFill>
          <a:latin typeface="Arial Narrow" pitchFamily="34" charset="0"/>
        </a:defRPr>
      </a:lvl4pPr>
      <a:lvl5pPr algn="l" rtl="0" fontAlgn="base">
        <a:spcBef>
          <a:spcPct val="0"/>
        </a:spcBef>
        <a:spcAft>
          <a:spcPct val="0"/>
        </a:spcAft>
        <a:defRPr sz="3600" b="1">
          <a:solidFill>
            <a:schemeClr val="tx1"/>
          </a:solidFill>
          <a:latin typeface="Arial Narrow" pitchFamily="34" charset="0"/>
        </a:defRPr>
      </a:lvl5pPr>
      <a:lvl6pPr marL="457200" algn="l" rtl="0" fontAlgn="base">
        <a:spcBef>
          <a:spcPct val="0"/>
        </a:spcBef>
        <a:spcAft>
          <a:spcPct val="0"/>
        </a:spcAft>
        <a:defRPr sz="3600" b="1">
          <a:solidFill>
            <a:schemeClr val="tx1"/>
          </a:solidFill>
          <a:latin typeface="Arial Narrow" pitchFamily="34" charset="0"/>
        </a:defRPr>
      </a:lvl6pPr>
      <a:lvl7pPr marL="914400" algn="l" rtl="0" fontAlgn="base">
        <a:spcBef>
          <a:spcPct val="0"/>
        </a:spcBef>
        <a:spcAft>
          <a:spcPct val="0"/>
        </a:spcAft>
        <a:defRPr sz="3600" b="1">
          <a:solidFill>
            <a:schemeClr val="tx1"/>
          </a:solidFill>
          <a:latin typeface="Arial Narrow" pitchFamily="34" charset="0"/>
        </a:defRPr>
      </a:lvl7pPr>
      <a:lvl8pPr marL="1371600" algn="l" rtl="0" fontAlgn="base">
        <a:spcBef>
          <a:spcPct val="0"/>
        </a:spcBef>
        <a:spcAft>
          <a:spcPct val="0"/>
        </a:spcAft>
        <a:defRPr sz="3600" b="1">
          <a:solidFill>
            <a:schemeClr val="tx1"/>
          </a:solidFill>
          <a:latin typeface="Arial Narrow" pitchFamily="34" charset="0"/>
        </a:defRPr>
      </a:lvl8pPr>
      <a:lvl9pPr marL="1828800" algn="l" rtl="0" fontAlgn="base">
        <a:spcBef>
          <a:spcPct val="0"/>
        </a:spcBef>
        <a:spcAft>
          <a:spcPct val="0"/>
        </a:spcAft>
        <a:defRPr sz="3600" b="1">
          <a:solidFill>
            <a:schemeClr val="tx1"/>
          </a:solidFill>
          <a:latin typeface="Arial Narrow" pitchFamily="34" charset="0"/>
        </a:defRPr>
      </a:lvl9pPr>
    </p:titleStyle>
    <p:bodyStyle>
      <a:lvl1pPr marL="174625" indent="-174625" algn="l" rtl="0" fontAlgn="base">
        <a:spcBef>
          <a:spcPct val="20000"/>
        </a:spcBef>
        <a:spcAft>
          <a:spcPct val="0"/>
        </a:spcAft>
        <a:buChar char="•"/>
        <a:defRPr sz="3200">
          <a:solidFill>
            <a:schemeClr val="tx1"/>
          </a:solidFill>
          <a:latin typeface="+mn-lt"/>
          <a:ea typeface="+mn-ea"/>
          <a:cs typeface="+mn-cs"/>
        </a:defRPr>
      </a:lvl1pPr>
      <a:lvl2pPr marL="508000" indent="-217488" algn="l" rtl="0" fontAlgn="base">
        <a:spcBef>
          <a:spcPct val="20000"/>
        </a:spcBef>
        <a:spcAft>
          <a:spcPct val="0"/>
        </a:spcAft>
        <a:buChar char="–"/>
        <a:defRPr sz="2800">
          <a:solidFill>
            <a:schemeClr val="tx1"/>
          </a:solidFill>
          <a:latin typeface="+mn-lt"/>
        </a:defRPr>
      </a:lvl2pPr>
      <a:lvl3pPr marL="857250" indent="-176213" algn="l" rtl="0" fontAlgn="base">
        <a:spcBef>
          <a:spcPct val="20000"/>
        </a:spcBef>
        <a:spcAft>
          <a:spcPct val="0"/>
        </a:spcAft>
        <a:buChar char="•"/>
        <a:defRPr sz="2400">
          <a:solidFill>
            <a:schemeClr val="tx1"/>
          </a:solidFill>
          <a:latin typeface="+mn-lt"/>
        </a:defRPr>
      </a:lvl3pPr>
      <a:lvl4pPr marL="1206500" indent="-234950" algn="l" rtl="0" fontAlgn="base">
        <a:spcBef>
          <a:spcPct val="20000"/>
        </a:spcBef>
        <a:spcAft>
          <a:spcPct val="0"/>
        </a:spcAft>
        <a:buChar char="–"/>
        <a:defRPr sz="2000">
          <a:solidFill>
            <a:schemeClr val="tx1"/>
          </a:solidFill>
          <a:latin typeface="+mn-lt"/>
        </a:defRPr>
      </a:lvl4pPr>
      <a:lvl5pPr marL="1482725" indent="-161925" algn="l" rtl="0" fontAlgn="base">
        <a:spcBef>
          <a:spcPct val="20000"/>
        </a:spcBef>
        <a:spcAft>
          <a:spcPct val="0"/>
        </a:spcAft>
        <a:buChar char="»"/>
        <a:defRPr>
          <a:solidFill>
            <a:schemeClr val="tx1"/>
          </a:solidFill>
          <a:latin typeface="+mn-lt"/>
        </a:defRPr>
      </a:lvl5pPr>
      <a:lvl6pPr marL="1939925" indent="-161925" algn="l" rtl="0" fontAlgn="base">
        <a:spcBef>
          <a:spcPct val="20000"/>
        </a:spcBef>
        <a:spcAft>
          <a:spcPct val="0"/>
        </a:spcAft>
        <a:buChar char="»"/>
        <a:defRPr>
          <a:solidFill>
            <a:schemeClr val="tx1"/>
          </a:solidFill>
          <a:latin typeface="+mn-lt"/>
        </a:defRPr>
      </a:lvl6pPr>
      <a:lvl7pPr marL="2397125" indent="-161925" algn="l" rtl="0" fontAlgn="base">
        <a:spcBef>
          <a:spcPct val="20000"/>
        </a:spcBef>
        <a:spcAft>
          <a:spcPct val="0"/>
        </a:spcAft>
        <a:buChar char="»"/>
        <a:defRPr>
          <a:solidFill>
            <a:schemeClr val="tx1"/>
          </a:solidFill>
          <a:latin typeface="+mn-lt"/>
        </a:defRPr>
      </a:lvl7pPr>
      <a:lvl8pPr marL="2854325" indent="-161925" algn="l" rtl="0" fontAlgn="base">
        <a:spcBef>
          <a:spcPct val="20000"/>
        </a:spcBef>
        <a:spcAft>
          <a:spcPct val="0"/>
        </a:spcAft>
        <a:buChar char="»"/>
        <a:defRPr>
          <a:solidFill>
            <a:schemeClr val="tx1"/>
          </a:solidFill>
          <a:latin typeface="+mn-lt"/>
        </a:defRPr>
      </a:lvl8pPr>
      <a:lvl9pPr marL="3311525" indent="-161925"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2" name="Rectangle 8"/>
          <p:cNvSpPr>
            <a:spLocks noChangeArrowheads="1"/>
          </p:cNvSpPr>
          <p:nvPr/>
        </p:nvSpPr>
        <p:spPr bwMode="auto">
          <a:xfrm>
            <a:off x="5638800" y="6553200"/>
            <a:ext cx="990600" cy="228600"/>
          </a:xfrm>
          <a:prstGeom prst="rect">
            <a:avLst/>
          </a:prstGeom>
          <a:noFill/>
          <a:ln w="9525">
            <a:noFill/>
            <a:miter lim="800000"/>
            <a:headEnd/>
            <a:tailEnd/>
          </a:ln>
          <a:effectLst/>
        </p:spPr>
        <p:txBody>
          <a:bodyPr>
            <a:prstTxWarp prst="textNoShape">
              <a:avLst/>
            </a:prstTxWarp>
          </a:bodyPr>
          <a:lstStyle/>
          <a:p>
            <a:pPr algn="r"/>
            <a:fld id="{AF91B701-A264-8345-8D57-1426782DEFEF}" type="slidenum">
              <a:rPr lang="en-US" sz="800">
                <a:solidFill>
                  <a:srgbClr val="E3E3E3"/>
                </a:solidFill>
                <a:latin typeface="Arial" pitchFamily="18" charset="0"/>
              </a:rPr>
              <a:pPr algn="r"/>
              <a:t>‹#›</a:t>
            </a:fld>
            <a:endParaRPr lang="en-US" sz="800">
              <a:solidFill>
                <a:srgbClr val="E3E3E3"/>
              </a:solidFill>
              <a:latin typeface="Arial" pitchFamily="18" charset="0"/>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pitchFamily="18" charset="0"/>
        </a:defRPr>
      </a:lvl2pPr>
      <a:lvl3pPr algn="ctr" rtl="0" eaLnBrk="1" fontAlgn="base" hangingPunct="1">
        <a:spcBef>
          <a:spcPct val="0"/>
        </a:spcBef>
        <a:spcAft>
          <a:spcPct val="0"/>
        </a:spcAft>
        <a:defRPr sz="4400">
          <a:solidFill>
            <a:schemeClr val="tx2"/>
          </a:solidFill>
          <a:latin typeface="Times" pitchFamily="18" charset="0"/>
        </a:defRPr>
      </a:lvl3pPr>
      <a:lvl4pPr algn="ctr" rtl="0" eaLnBrk="1" fontAlgn="base" hangingPunct="1">
        <a:spcBef>
          <a:spcPct val="0"/>
        </a:spcBef>
        <a:spcAft>
          <a:spcPct val="0"/>
        </a:spcAft>
        <a:defRPr sz="4400">
          <a:solidFill>
            <a:schemeClr val="tx2"/>
          </a:solidFill>
          <a:latin typeface="Times" pitchFamily="18" charset="0"/>
        </a:defRPr>
      </a:lvl4pPr>
      <a:lvl5pPr algn="ctr" rtl="0" eaLnBrk="1" fontAlgn="base" hangingPunct="1">
        <a:spcBef>
          <a:spcPct val="0"/>
        </a:spcBef>
        <a:spcAft>
          <a:spcPct val="0"/>
        </a:spcAft>
        <a:defRPr sz="4400">
          <a:solidFill>
            <a:schemeClr val="tx2"/>
          </a:solidFill>
          <a:latin typeface="Times" pitchFamily="18" charset="0"/>
        </a:defRPr>
      </a:lvl5pPr>
      <a:lvl6pPr marL="457200" algn="ctr" rtl="0" eaLnBrk="1" fontAlgn="base" hangingPunct="1">
        <a:spcBef>
          <a:spcPct val="0"/>
        </a:spcBef>
        <a:spcAft>
          <a:spcPct val="0"/>
        </a:spcAft>
        <a:defRPr sz="4400">
          <a:solidFill>
            <a:schemeClr val="tx2"/>
          </a:solidFill>
          <a:latin typeface="Times" pitchFamily="18" charset="0"/>
        </a:defRPr>
      </a:lvl6pPr>
      <a:lvl7pPr marL="914400" algn="ctr" rtl="0" eaLnBrk="1" fontAlgn="base" hangingPunct="1">
        <a:spcBef>
          <a:spcPct val="0"/>
        </a:spcBef>
        <a:spcAft>
          <a:spcPct val="0"/>
        </a:spcAft>
        <a:defRPr sz="4400">
          <a:solidFill>
            <a:schemeClr val="tx2"/>
          </a:solidFill>
          <a:latin typeface="Times" pitchFamily="18" charset="0"/>
        </a:defRPr>
      </a:lvl7pPr>
      <a:lvl8pPr marL="1371600" algn="ctr" rtl="0" eaLnBrk="1" fontAlgn="base" hangingPunct="1">
        <a:spcBef>
          <a:spcPct val="0"/>
        </a:spcBef>
        <a:spcAft>
          <a:spcPct val="0"/>
        </a:spcAft>
        <a:defRPr sz="4400">
          <a:solidFill>
            <a:schemeClr val="tx2"/>
          </a:solidFill>
          <a:latin typeface="Times" pitchFamily="18" charset="0"/>
        </a:defRPr>
      </a:lvl8pPr>
      <a:lvl9pPr marL="1828800" algn="ctr" rtl="0" eaLnBrk="1" fontAlgn="base" hangingPunct="1">
        <a:spcBef>
          <a:spcPct val="0"/>
        </a:spcBef>
        <a:spcAft>
          <a:spcPct val="0"/>
        </a:spcAft>
        <a:defRPr sz="4400">
          <a:solidFill>
            <a:schemeClr val="tx2"/>
          </a:solidFill>
          <a:latin typeface="Times"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pitchFamily="18" charset="-128"/>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pitchFamily="18" charset="-128"/>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pitchFamily="18" charset="-128"/>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pitchFamily="18"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8"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8"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8"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8"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5.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hyperlink" Target="http://www.ni.com/idnet" TargetMode="External"/><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09.xml"/><Relationship Id="rId1" Type="http://schemas.openxmlformats.org/officeDocument/2006/relationships/slideLayout" Target="../slideLayouts/slideLayout15.xml"/><Relationship Id="rId4" Type="http://schemas.openxmlformats.org/officeDocument/2006/relationships/image" Target="../media/image21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2.jpeg"/></Relationships>
</file>

<file path=ppt/slides/_rels/slide11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11.xml"/><Relationship Id="rId1" Type="http://schemas.openxmlformats.org/officeDocument/2006/relationships/slideLayout" Target="../slideLayouts/slideLayout15.xml"/><Relationship Id="rId4" Type="http://schemas.openxmlformats.org/officeDocument/2006/relationships/image" Target="../media/image215.png"/></Relationships>
</file>

<file path=ppt/slides/_rels/slide112.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hyperlink" Target="http://www.ni.com/academic" TargetMode="External"/><Relationship Id="rId7" Type="http://schemas.openxmlformats.org/officeDocument/2006/relationships/image" Target="../media/image217.png"/><Relationship Id="rId2" Type="http://schemas.openxmlformats.org/officeDocument/2006/relationships/notesSlide" Target="../notesSlides/notesSlide113.xml"/><Relationship Id="rId1" Type="http://schemas.openxmlformats.org/officeDocument/2006/relationships/slideLayout" Target="../slideLayouts/slideLayout15.xml"/><Relationship Id="rId6" Type="http://schemas.openxmlformats.org/officeDocument/2006/relationships/hyperlink" Target="http://www.ni.com/devzone" TargetMode="External"/><Relationship Id="rId5" Type="http://schemas.openxmlformats.org/officeDocument/2006/relationships/hyperlink" Target="http://www.ni.com/kb" TargetMode="External"/><Relationship Id="rId4" Type="http://schemas.openxmlformats.org/officeDocument/2006/relationships/hyperlink" Target="http://www.ni.com/textbooks" TargetMode="Externa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116.xml"/><Relationship Id="rId7" Type="http://schemas.openxmlformats.org/officeDocument/2006/relationships/image" Target="../media/image224.png"/><Relationship Id="rId2" Type="http://schemas.openxmlformats.org/officeDocument/2006/relationships/slideLayout" Target="../slideLayouts/slideLayout15.xml"/><Relationship Id="rId1" Type="http://schemas.openxmlformats.org/officeDocument/2006/relationships/vmlDrawing" Target="../drawings/vmlDrawing13.vml"/><Relationship Id="rId6" Type="http://schemas.openxmlformats.org/officeDocument/2006/relationships/image" Target="../media/image223.png"/><Relationship Id="rId5" Type="http://schemas.openxmlformats.org/officeDocument/2006/relationships/image" Target="../media/image222.jpeg"/><Relationship Id="rId10" Type="http://schemas.openxmlformats.org/officeDocument/2006/relationships/image" Target="../media/image225.jpeg"/><Relationship Id="rId4" Type="http://schemas.openxmlformats.org/officeDocument/2006/relationships/image" Target="../media/image221.png"/><Relationship Id="rId9" Type="http://schemas.openxmlformats.org/officeDocument/2006/relationships/image" Target="../media/image220.png"/></Relationships>
</file>

<file path=ppt/slides/_rels/slide117.xml.rels><?xml version="1.0" encoding="UTF-8" standalone="yes"?>
<Relationships xmlns="http://schemas.openxmlformats.org/package/2006/relationships"><Relationship Id="rId3" Type="http://schemas.openxmlformats.org/officeDocument/2006/relationships/hyperlink" Target="http://www.ni.com/academic" TargetMode="External"/><Relationship Id="rId2" Type="http://schemas.openxmlformats.org/officeDocument/2006/relationships/notesSlide" Target="../notesSlides/notesSlide117.xml"/><Relationship Id="rId1" Type="http://schemas.openxmlformats.org/officeDocument/2006/relationships/slideLayout" Target="../slideLayouts/slideLayout27.xml"/><Relationship Id="rId4" Type="http://schemas.openxmlformats.org/officeDocument/2006/relationships/image" Target="../media/image226.jpe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vmlDrawing" Target="../drawings/vmlDrawing4.vml"/><Relationship Id="rId6" Type="http://schemas.openxmlformats.org/officeDocument/2006/relationships/image" Target="../media/image27.png"/><Relationship Id="rId5" Type="http://schemas.openxmlformats.org/officeDocument/2006/relationships/oleObject" Target="../embeddings/oleObject4.bin"/><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0.xml"/><Relationship Id="rId5" Type="http://schemas.openxmlformats.org/officeDocument/2006/relationships/image" Target="../media/image32.jpe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43.png"/><Relationship Id="rId3" Type="http://schemas.openxmlformats.org/officeDocument/2006/relationships/notesSlide" Target="../notesSlides/notesSlide21.xml"/><Relationship Id="rId7" Type="http://schemas.openxmlformats.org/officeDocument/2006/relationships/oleObject" Target="../embeddings/oleObject6.bin"/><Relationship Id="rId12" Type="http://schemas.openxmlformats.org/officeDocument/2006/relationships/image" Target="../media/image41.wmf"/><Relationship Id="rId2" Type="http://schemas.openxmlformats.org/officeDocument/2006/relationships/slideLayout" Target="../slideLayouts/slideLayout20.xml"/><Relationship Id="rId1" Type="http://schemas.openxmlformats.org/officeDocument/2006/relationships/vmlDrawing" Target="../drawings/vmlDrawing5.vml"/><Relationship Id="rId6" Type="http://schemas.openxmlformats.org/officeDocument/2006/relationships/image" Target="../media/image38.png"/><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40.wmf"/><Relationship Id="rId4" Type="http://schemas.openxmlformats.org/officeDocument/2006/relationships/image" Target="../media/image42.wmf"/><Relationship Id="rId9" Type="http://schemas.openxmlformats.org/officeDocument/2006/relationships/oleObject" Target="../embeddings/oleObject7.bin"/><Relationship Id="rId14" Type="http://schemas.openxmlformats.org/officeDocument/2006/relationships/image" Target="../media/image44.jpe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wmf"/><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49.jpeg"/><Relationship Id="rId5" Type="http://schemas.openxmlformats.org/officeDocument/2006/relationships/image" Target="../media/image48.jpeg"/><Relationship Id="rId10" Type="http://schemas.openxmlformats.org/officeDocument/2006/relationships/image" Target="../media/image53.png"/><Relationship Id="rId4" Type="http://schemas.openxmlformats.org/officeDocument/2006/relationships/image" Target="../media/image47.jpeg"/><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56.jpe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jpe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vmlDrawing" Target="../drawings/vmlDrawing1.vml"/><Relationship Id="rId5" Type="http://schemas.openxmlformats.org/officeDocument/2006/relationships/image" Target="../media/image7.png"/><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70.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2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20.xml"/><Relationship Id="rId5" Type="http://schemas.openxmlformats.org/officeDocument/2006/relationships/image" Target="../media/image78.jpe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81.png"/><Relationship Id="rId2" Type="http://schemas.openxmlformats.org/officeDocument/2006/relationships/slideLayout" Target="../slideLayouts/slideLayout20.xml"/><Relationship Id="rId1" Type="http://schemas.openxmlformats.org/officeDocument/2006/relationships/vmlDrawing" Target="../drawings/vmlDrawing6.v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oleObject" Target="../embeddings/oleObject9.bin"/></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82.jpe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15.xml"/><Relationship Id="rId5" Type="http://schemas.openxmlformats.org/officeDocument/2006/relationships/image" Target="../media/image85.jpeg"/><Relationship Id="rId4" Type="http://schemas.openxmlformats.org/officeDocument/2006/relationships/image" Target="../media/image84.jpe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20.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96.png"/><Relationship Id="rId2" Type="http://schemas.openxmlformats.org/officeDocument/2006/relationships/slideLayout" Target="../slideLayouts/slideLayout27.xml"/><Relationship Id="rId1" Type="http://schemas.openxmlformats.org/officeDocument/2006/relationships/vmlDrawing" Target="../drawings/vmlDrawing7.vml"/><Relationship Id="rId6" Type="http://schemas.openxmlformats.org/officeDocument/2006/relationships/oleObject" Target="../embeddings/oleObject11.bin"/><Relationship Id="rId5" Type="http://schemas.openxmlformats.org/officeDocument/2006/relationships/image" Target="../media/image95.png"/><Relationship Id="rId4" Type="http://schemas.openxmlformats.org/officeDocument/2006/relationships/oleObject" Target="../embeddings/oleObject10.bin"/></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9.xml"/><Relationship Id="rId1" Type="http://schemas.openxmlformats.org/officeDocument/2006/relationships/slideLayout" Target="../slideLayouts/slideLayout26.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0.xml"/><Relationship Id="rId1" Type="http://schemas.openxmlformats.org/officeDocument/2006/relationships/slideLayout" Target="../slideLayouts/slideLayout15.xml"/><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105.jpeg"/><Relationship Id="rId2" Type="http://schemas.openxmlformats.org/officeDocument/2006/relationships/notesSlide" Target="../notesSlides/notesSlide52.xml"/><Relationship Id="rId1" Type="http://schemas.openxmlformats.org/officeDocument/2006/relationships/slideLayout" Target="../slideLayouts/slideLayout20.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108.png"/><Relationship Id="rId2" Type="http://schemas.openxmlformats.org/officeDocument/2006/relationships/slideLayout" Target="../slideLayouts/slideLayout27.xml"/><Relationship Id="rId1" Type="http://schemas.openxmlformats.org/officeDocument/2006/relationships/vmlDrawing" Target="../drawings/vmlDrawing8.v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oleObject" Target="../embeddings/oleObject12.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111.png"/><Relationship Id="rId2" Type="http://schemas.openxmlformats.org/officeDocument/2006/relationships/slideLayout" Target="../slideLayouts/slideLayout17.xml"/><Relationship Id="rId1" Type="http://schemas.openxmlformats.org/officeDocument/2006/relationships/vmlDrawing" Target="../drawings/vmlDrawing9.vml"/><Relationship Id="rId6" Type="http://schemas.openxmlformats.org/officeDocument/2006/relationships/image" Target="../media/image110.png"/><Relationship Id="rId5" Type="http://schemas.openxmlformats.org/officeDocument/2006/relationships/image" Target="../media/image109.jpeg"/><Relationship Id="rId4" Type="http://schemas.openxmlformats.org/officeDocument/2006/relationships/oleObject" Target="../embeddings/oleObject13.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115.png"/><Relationship Id="rId2" Type="http://schemas.openxmlformats.org/officeDocument/2006/relationships/slideLayout" Target="../slideLayouts/slideLayout20.xml"/><Relationship Id="rId1" Type="http://schemas.openxmlformats.org/officeDocument/2006/relationships/vmlDrawing" Target="../drawings/vmlDrawing10.vml"/><Relationship Id="rId6" Type="http://schemas.openxmlformats.org/officeDocument/2006/relationships/oleObject" Target="../embeddings/oleObject15.bin"/><Relationship Id="rId5" Type="http://schemas.openxmlformats.org/officeDocument/2006/relationships/image" Target="../media/image114.png"/><Relationship Id="rId4" Type="http://schemas.openxmlformats.org/officeDocument/2006/relationships/oleObject" Target="../embeddings/oleObject14.bin"/></Relationships>
</file>

<file path=ppt/slides/_rels/slide5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58.xml"/><Relationship Id="rId1" Type="http://schemas.openxmlformats.org/officeDocument/2006/relationships/slideLayout" Target="../slideLayouts/slideLayout26.xml"/><Relationship Id="rId4" Type="http://schemas.openxmlformats.org/officeDocument/2006/relationships/image" Target="../media/image11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120.jpeg"/><Relationship Id="rId2" Type="http://schemas.openxmlformats.org/officeDocument/2006/relationships/slideLayout" Target="../slideLayouts/slideLayout26.xml"/><Relationship Id="rId1" Type="http://schemas.openxmlformats.org/officeDocument/2006/relationships/vmlDrawing" Target="../drawings/vmlDrawing11.v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oleObject" Target="../embeddings/oleObject16.bin"/></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0.xml"/><Relationship Id="rId1" Type="http://schemas.openxmlformats.org/officeDocument/2006/relationships/slideLayout" Target="../slideLayouts/slideLayout26.xml"/><Relationship Id="rId4" Type="http://schemas.openxmlformats.org/officeDocument/2006/relationships/image" Target="../media/image126.png"/></Relationships>
</file>

<file path=ppt/slides/_rels/slide6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4.xml"/><Relationship Id="rId1" Type="http://schemas.openxmlformats.org/officeDocument/2006/relationships/slideLayout" Target="../slideLayouts/slideLayout26.xml"/><Relationship Id="rId4" Type="http://schemas.openxmlformats.org/officeDocument/2006/relationships/image" Target="../media/image133.png"/></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5.xml"/><Relationship Id="rId1" Type="http://schemas.openxmlformats.org/officeDocument/2006/relationships/slideLayout" Target="../slideLayouts/slideLayout26.xml"/><Relationship Id="rId4" Type="http://schemas.openxmlformats.org/officeDocument/2006/relationships/image" Target="../media/image133.png"/></Relationships>
</file>

<file path=ppt/slides/_rels/slide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2.xml"/><Relationship Id="rId1" Type="http://schemas.openxmlformats.org/officeDocument/2006/relationships/slideLayout" Target="../slideLayouts/slideLayout27.xml"/><Relationship Id="rId5" Type="http://schemas.openxmlformats.org/officeDocument/2006/relationships/image" Target="../media/image145.jpeg"/><Relationship Id="rId4" Type="http://schemas.openxmlformats.org/officeDocument/2006/relationships/image" Target="../media/image144.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openxmlformats.org/officeDocument/2006/relationships/image" Target="../media/image148.png"/><Relationship Id="rId2" Type="http://schemas.openxmlformats.org/officeDocument/2006/relationships/slideLayout" Target="../slideLayouts/slideLayout17.xml"/><Relationship Id="rId1" Type="http://schemas.openxmlformats.org/officeDocument/2006/relationships/vmlDrawing" Target="../drawings/vmlDrawing12.v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oleObject" Target="../embeddings/oleObject17.bin"/></Relationships>
</file>

<file path=ppt/slides/_rels/slide7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4.xml"/><Relationship Id="rId1" Type="http://schemas.openxmlformats.org/officeDocument/2006/relationships/slideLayout" Target="../slideLayouts/slideLayout26.xml"/><Relationship Id="rId4" Type="http://schemas.openxmlformats.org/officeDocument/2006/relationships/image" Target="../media/image150.png"/></Relationships>
</file>

<file path=ppt/slides/_rels/slide75.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75.xml"/><Relationship Id="rId1" Type="http://schemas.openxmlformats.org/officeDocument/2006/relationships/slideLayout" Target="../slideLayouts/slideLayout20.xml"/><Relationship Id="rId5" Type="http://schemas.openxmlformats.org/officeDocument/2006/relationships/image" Target="../media/image154.png"/><Relationship Id="rId4" Type="http://schemas.openxmlformats.org/officeDocument/2006/relationships/image" Target="../media/image153.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9.xml"/><Relationship Id="rId1" Type="http://schemas.openxmlformats.org/officeDocument/2006/relationships/slideLayout" Target="../slideLayouts/slideLayout15.xml"/><Relationship Id="rId4" Type="http://schemas.openxmlformats.org/officeDocument/2006/relationships/image" Target="../media/image159.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8.xml"/><Relationship Id="rId7" Type="http://schemas.openxmlformats.org/officeDocument/2006/relationships/image" Target="../media/image13.png"/><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image" Target="../media/image11.png"/><Relationship Id="rId5" Type="http://schemas.openxmlformats.org/officeDocument/2006/relationships/oleObject" Target="../embeddings/oleObject2.bin"/><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0.xml"/><Relationship Id="rId1" Type="http://schemas.openxmlformats.org/officeDocument/2006/relationships/slideLayout" Target="../slideLayouts/slideLayout15.xml"/><Relationship Id="rId5" Type="http://schemas.openxmlformats.org/officeDocument/2006/relationships/image" Target="../media/image85.jpeg"/><Relationship Id="rId4" Type="http://schemas.openxmlformats.org/officeDocument/2006/relationships/image" Target="../media/image84.jpeg"/></Relationships>
</file>

<file path=ppt/slides/_rels/slide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1.xml"/><Relationship Id="rId1" Type="http://schemas.openxmlformats.org/officeDocument/2006/relationships/slideLayout" Target="../slideLayouts/slideLayout20.xml"/><Relationship Id="rId4" Type="http://schemas.openxmlformats.org/officeDocument/2006/relationships/image" Target="../media/image87.png"/></Relationships>
</file>

<file path=ppt/slides/_rels/slide8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2.xml"/><Relationship Id="rId1" Type="http://schemas.openxmlformats.org/officeDocument/2006/relationships/slideLayout" Target="../slideLayouts/slideLayout15.xml"/><Relationship Id="rId5" Type="http://schemas.openxmlformats.org/officeDocument/2006/relationships/image" Target="../media/image162.jpeg"/><Relationship Id="rId4" Type="http://schemas.openxmlformats.org/officeDocument/2006/relationships/image" Target="../media/image161.png"/></Relationships>
</file>

<file path=ppt/slides/_rels/slide83.xml.rels><?xml version="1.0" encoding="UTF-8" standalone="yes"?>
<Relationships xmlns="http://schemas.openxmlformats.org/package/2006/relationships"><Relationship Id="rId3" Type="http://schemas.openxmlformats.org/officeDocument/2006/relationships/hyperlink" Target="http://www.ni.com/devzone/idnet/library/icon_art_glossary.htm" TargetMode="External"/><Relationship Id="rId2" Type="http://schemas.openxmlformats.org/officeDocument/2006/relationships/notesSlide" Target="../notesSlides/notesSlide83.xml"/><Relationship Id="rId1" Type="http://schemas.openxmlformats.org/officeDocument/2006/relationships/slideLayout" Target="../slideLayouts/slideLayout15.xml"/><Relationship Id="rId4" Type="http://schemas.openxmlformats.org/officeDocument/2006/relationships/image" Target="../media/image163.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87.xml"/><Relationship Id="rId1" Type="http://schemas.openxmlformats.org/officeDocument/2006/relationships/slideLayout" Target="../slideLayouts/slideLayout15.xml"/><Relationship Id="rId4" Type="http://schemas.openxmlformats.org/officeDocument/2006/relationships/image" Target="../media/image176.jpeg"/></Relationships>
</file>

<file path=ppt/slides/_rels/slide8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8.xml"/><Relationship Id="rId1" Type="http://schemas.openxmlformats.org/officeDocument/2006/relationships/slideLayout" Target="../slideLayouts/slideLayout15.xml"/><Relationship Id="rId4" Type="http://schemas.openxmlformats.org/officeDocument/2006/relationships/image" Target="../media/image180.jpeg"/></Relationships>
</file>

<file path=ppt/slides/_rels/slide89.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89.xml"/><Relationship Id="rId1" Type="http://schemas.openxmlformats.org/officeDocument/2006/relationships/slideLayout" Target="../slideLayouts/slideLayout20.xml"/><Relationship Id="rId4" Type="http://schemas.openxmlformats.org/officeDocument/2006/relationships/image" Target="../media/image18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94.xml"/><Relationship Id="rId1" Type="http://schemas.openxmlformats.org/officeDocument/2006/relationships/slideLayout" Target="../slideLayouts/slideLayout26.xml"/><Relationship Id="rId4" Type="http://schemas.openxmlformats.org/officeDocument/2006/relationships/image" Target="../media/image192.png"/></Relationships>
</file>

<file path=ppt/slides/_rels/slide9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1568" name="Rectangle 32"/>
          <p:cNvSpPr>
            <a:spLocks noGrp="1" noChangeArrowheads="1"/>
          </p:cNvSpPr>
          <p:nvPr>
            <p:ph type="ctrTitle"/>
          </p:nvPr>
        </p:nvSpPr>
        <p:spPr>
          <a:xfrm>
            <a:off x="539750" y="5041900"/>
            <a:ext cx="8229600" cy="758825"/>
          </a:xfrm>
          <a:noFill/>
          <a:ln/>
        </p:spPr>
        <p:txBody>
          <a:bodyPr/>
          <a:lstStyle/>
          <a:p>
            <a:r>
              <a:rPr lang="en-US" dirty="0"/>
              <a:t>6-Hour Hands-On</a:t>
            </a:r>
          </a:p>
        </p:txBody>
      </p:sp>
      <p:sp>
        <p:nvSpPr>
          <p:cNvPr id="321569" name="Rectangle 33"/>
          <p:cNvSpPr>
            <a:spLocks noChangeArrowheads="1"/>
          </p:cNvSpPr>
          <p:nvPr/>
        </p:nvSpPr>
        <p:spPr bwMode="auto">
          <a:xfrm>
            <a:off x="654050" y="471488"/>
            <a:ext cx="8229600" cy="1143000"/>
          </a:xfrm>
          <a:prstGeom prst="rect">
            <a:avLst/>
          </a:prstGeom>
          <a:noFill/>
          <a:ln w="9525">
            <a:noFill/>
            <a:miter lim="800000"/>
            <a:headEnd/>
            <a:tailEnd/>
          </a:ln>
          <a:effectLst/>
        </p:spPr>
        <p:txBody>
          <a:bodyPr anchor="ctr"/>
          <a:lstStyle/>
          <a:p>
            <a:pPr eaLnBrk="1" hangingPunct="1"/>
            <a:r>
              <a:rPr lang="en-US" sz="4200" dirty="0"/>
              <a:t>Introduction to LabVIEW</a:t>
            </a:r>
          </a:p>
        </p:txBody>
      </p:sp>
      <p:sp>
        <p:nvSpPr>
          <p:cNvPr id="321570" name="WordArt 34"/>
          <p:cNvSpPr>
            <a:spLocks noChangeArrowheads="1" noChangeShapeType="1" noTextEdit="1"/>
          </p:cNvSpPr>
          <p:nvPr/>
        </p:nvSpPr>
        <p:spPr bwMode="auto">
          <a:xfrm>
            <a:off x="4149725" y="2276475"/>
            <a:ext cx="3649663" cy="230188"/>
          </a:xfrm>
          <a:prstGeom prst="rect">
            <a:avLst/>
          </a:prstGeom>
        </p:spPr>
        <p:txBody>
          <a:bodyPr wrap="none" fromWordArt="1">
            <a:prstTxWarp prst="textPlain">
              <a:avLst>
                <a:gd name="adj" fmla="val 50000"/>
              </a:avLst>
            </a:prstTxWarp>
          </a:bodyPr>
          <a:lstStyle/>
          <a:p>
            <a:r>
              <a:rPr lang="en-US" sz="3600" kern="10">
                <a:ln w="0">
                  <a:noFill/>
                  <a:round/>
                  <a:headEnd/>
                  <a:tailEnd/>
                </a:ln>
                <a:solidFill>
                  <a:schemeClr val="hlink"/>
                </a:solidFill>
                <a:latin typeface="Arial Narrow"/>
              </a:rPr>
              <a:t>GRAPHICAL PROGRAMMING</a:t>
            </a:r>
          </a:p>
        </p:txBody>
      </p:sp>
      <p:sp>
        <p:nvSpPr>
          <p:cNvPr id="321571" name="WordArt 35"/>
          <p:cNvSpPr>
            <a:spLocks noChangeArrowheads="1" noChangeShapeType="1" noTextEdit="1"/>
          </p:cNvSpPr>
          <p:nvPr/>
        </p:nvSpPr>
        <p:spPr bwMode="auto">
          <a:xfrm>
            <a:off x="4725988" y="2584450"/>
            <a:ext cx="3494087" cy="192088"/>
          </a:xfrm>
          <a:prstGeom prst="rect">
            <a:avLst/>
          </a:prstGeom>
        </p:spPr>
        <p:txBody>
          <a:bodyPr wrap="none" fromWordArt="1">
            <a:prstTxWarp prst="textPlain">
              <a:avLst>
                <a:gd name="adj" fmla="val 50000"/>
              </a:avLst>
            </a:prstTxWarp>
          </a:bodyPr>
          <a:lstStyle/>
          <a:p>
            <a:r>
              <a:rPr lang="en-US" sz="3600" kern="10">
                <a:ln w="0">
                  <a:noFill/>
                  <a:round/>
                  <a:headEnd/>
                  <a:tailEnd/>
                </a:ln>
                <a:latin typeface="Arial Narrow"/>
              </a:rPr>
              <a:t>FOR ENGINEERS AND SCIENTISTS</a:t>
            </a:r>
          </a:p>
        </p:txBody>
      </p:sp>
      <p:pic>
        <p:nvPicPr>
          <p:cNvPr id="321572" name="Picture 36"/>
          <p:cNvPicPr>
            <a:picLocks noChangeAspect="1" noChangeArrowheads="1"/>
          </p:cNvPicPr>
          <p:nvPr/>
        </p:nvPicPr>
        <p:blipFill>
          <a:blip r:embed="rId3"/>
          <a:stretch>
            <a:fillRect/>
          </a:stretch>
        </p:blipFill>
        <p:spPr bwMode="auto">
          <a:xfrm>
            <a:off x="4994275" y="2961617"/>
            <a:ext cx="3582988" cy="556941"/>
          </a:xfrm>
          <a:prstGeom prst="rect">
            <a:avLst/>
          </a:prstGeom>
          <a:noFill/>
          <a:ln w="12700" algn="ctr">
            <a:noFill/>
            <a:miter lim="800000"/>
            <a:headEnd/>
            <a:tailEnd/>
          </a:ln>
          <a:effectLst/>
        </p:spPr>
      </p:pic>
      <p:pic>
        <p:nvPicPr>
          <p:cNvPr id="321573" name="Picture 37"/>
          <p:cNvPicPr>
            <a:picLocks noChangeAspect="1" noChangeArrowheads="1"/>
          </p:cNvPicPr>
          <p:nvPr/>
        </p:nvPicPr>
        <p:blipFill>
          <a:blip r:embed="rId4"/>
          <a:srcRect/>
          <a:stretch>
            <a:fillRect/>
          </a:stretch>
        </p:blipFill>
        <p:spPr bwMode="auto">
          <a:xfrm>
            <a:off x="385763" y="1662113"/>
            <a:ext cx="3609975" cy="2398712"/>
          </a:xfrm>
          <a:prstGeom prst="rect">
            <a:avLst/>
          </a:prstGeom>
          <a:noFill/>
          <a:ln w="12700" algn="ctr">
            <a:noFill/>
            <a:miter lim="800000"/>
            <a:headEnd/>
            <a:tailEnd/>
          </a:ln>
          <a:effectLst/>
        </p:spPr>
      </p:pic>
      <p:pic>
        <p:nvPicPr>
          <p:cNvPr id="321574" name="Picture 38"/>
          <p:cNvPicPr>
            <a:picLocks noChangeAspect="1" noChangeArrowheads="1"/>
          </p:cNvPicPr>
          <p:nvPr/>
        </p:nvPicPr>
        <p:blipFill>
          <a:blip r:embed="rId5"/>
          <a:srcRect/>
          <a:stretch>
            <a:fillRect/>
          </a:stretch>
        </p:blipFill>
        <p:spPr bwMode="auto">
          <a:xfrm>
            <a:off x="2306638" y="2876550"/>
            <a:ext cx="2609850" cy="2090738"/>
          </a:xfrm>
          <a:prstGeom prst="rect">
            <a:avLst/>
          </a:prstGeom>
          <a:noFill/>
          <a:ln w="12700" algn="ctr">
            <a:noFill/>
            <a:miter lim="800000"/>
            <a:headEnd/>
            <a:tailEnd/>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85833" name="Picture 105"/>
          <p:cNvPicPr>
            <a:picLocks noChangeAspect="1" noChangeArrowheads="1"/>
          </p:cNvPicPr>
          <p:nvPr/>
        </p:nvPicPr>
        <p:blipFill>
          <a:blip r:embed="rId3"/>
          <a:srcRect t="18301" b="17735"/>
          <a:stretch>
            <a:fillRect/>
          </a:stretch>
        </p:blipFill>
        <p:spPr bwMode="auto">
          <a:xfrm>
            <a:off x="3419475" y="1485900"/>
            <a:ext cx="1152525" cy="538163"/>
          </a:xfrm>
          <a:prstGeom prst="rect">
            <a:avLst/>
          </a:prstGeom>
          <a:noFill/>
          <a:ln w="12700" algn="ctr">
            <a:noFill/>
            <a:miter lim="800000"/>
            <a:headEnd/>
            <a:tailEnd/>
          </a:ln>
          <a:effectLst/>
        </p:spPr>
      </p:pic>
      <p:pic>
        <p:nvPicPr>
          <p:cNvPr id="585835" name="Picture 107"/>
          <p:cNvPicPr>
            <a:picLocks noChangeAspect="1" noChangeArrowheads="1"/>
          </p:cNvPicPr>
          <p:nvPr/>
        </p:nvPicPr>
        <p:blipFill>
          <a:blip r:embed="rId4"/>
          <a:srcRect/>
          <a:stretch>
            <a:fillRect/>
          </a:stretch>
        </p:blipFill>
        <p:spPr bwMode="auto">
          <a:xfrm>
            <a:off x="1714500" y="1790700"/>
            <a:ext cx="1074737" cy="287338"/>
          </a:xfrm>
          <a:prstGeom prst="rect">
            <a:avLst/>
          </a:prstGeom>
          <a:noFill/>
        </p:spPr>
      </p:pic>
      <p:pic>
        <p:nvPicPr>
          <p:cNvPr id="585836" name="Picture 108"/>
          <p:cNvPicPr>
            <a:picLocks noChangeAspect="1" noChangeArrowheads="1"/>
          </p:cNvPicPr>
          <p:nvPr/>
        </p:nvPicPr>
        <p:blipFill>
          <a:blip r:embed="rId5" cstate="print"/>
          <a:srcRect l="13083" r="11333"/>
          <a:stretch>
            <a:fillRect/>
          </a:stretch>
        </p:blipFill>
        <p:spPr bwMode="auto">
          <a:xfrm>
            <a:off x="5715000" y="1409700"/>
            <a:ext cx="730250" cy="703262"/>
          </a:xfrm>
          <a:prstGeom prst="rect">
            <a:avLst/>
          </a:prstGeom>
          <a:noFill/>
          <a:ln w="12700" algn="ctr">
            <a:noFill/>
            <a:miter lim="800000"/>
            <a:headEnd/>
            <a:tailEnd/>
          </a:ln>
          <a:effectLst/>
        </p:spPr>
      </p:pic>
      <p:sp>
        <p:nvSpPr>
          <p:cNvPr id="585730" name="Rectangle 2"/>
          <p:cNvSpPr>
            <a:spLocks noGrp="1" noChangeArrowheads="1"/>
          </p:cNvSpPr>
          <p:nvPr>
            <p:ph type="title"/>
          </p:nvPr>
        </p:nvSpPr>
        <p:spPr>
          <a:xfrm>
            <a:off x="-228600" y="190500"/>
            <a:ext cx="9372600" cy="722312"/>
          </a:xfrm>
          <a:noFill/>
        </p:spPr>
        <p:txBody>
          <a:bodyPr/>
          <a:lstStyle/>
          <a:p>
            <a:r>
              <a:rPr lang="en-US" sz="3200" b="1" dirty="0"/>
              <a:t>What Type of Device Should I Use?</a:t>
            </a:r>
            <a:r>
              <a:rPr lang="en-US" sz="3600" b="1" dirty="0"/>
              <a:t> </a:t>
            </a:r>
          </a:p>
        </p:txBody>
      </p:sp>
      <p:graphicFrame>
        <p:nvGraphicFramePr>
          <p:cNvPr id="586534" name="Group 806"/>
          <p:cNvGraphicFramePr>
            <a:graphicFrameLocks noGrp="1"/>
          </p:cNvGraphicFramePr>
          <p:nvPr/>
        </p:nvGraphicFramePr>
        <p:xfrm>
          <a:off x="57149" y="2133600"/>
          <a:ext cx="9029701" cy="3677920"/>
        </p:xfrm>
        <a:graphic>
          <a:graphicData uri="http://schemas.openxmlformats.org/drawingml/2006/table">
            <a:tbl>
              <a:tblPr/>
              <a:tblGrid>
                <a:gridCol w="14097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gridCol w="2095500">
                  <a:extLst>
                    <a:ext uri="{9D8B030D-6E8A-4147-A177-3AD203B41FA5}">
                      <a16:colId xmlns:a16="http://schemas.microsoft.com/office/drawing/2014/main" val="20003"/>
                    </a:ext>
                  </a:extLst>
                </a:gridCol>
                <a:gridCol w="1866901">
                  <a:extLst>
                    <a:ext uri="{9D8B030D-6E8A-4147-A177-3AD203B41FA5}">
                      <a16:colId xmlns:a16="http://schemas.microsoft.com/office/drawing/2014/main" val="20004"/>
                    </a:ext>
                  </a:extLst>
                </a:gridCol>
              </a:tblGrid>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Narrow" pitchFamily="34" charset="0"/>
                      </a:endParaRP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Narrow" pitchFamily="34" charset="0"/>
                        </a:rPr>
                        <a:t>Sound Card*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Narrow" pitchFamily="34" charset="0"/>
                        </a:rPr>
                        <a:t>NI USB DAQ</a:t>
                      </a:r>
                      <a:endParaRPr kumimoji="0" lang="en-US" sz="1600" b="1" i="0" u="none" strike="noStrike" cap="none" normalizeH="0" baseline="0" dirty="0">
                        <a:ln>
                          <a:noFill/>
                        </a:ln>
                        <a:solidFill>
                          <a:schemeClr val="tx1"/>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Narrow" pitchFamily="34" charset="0"/>
                        </a:rPr>
                        <a:t>NI PCI DAQ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Narrow" pitchFamily="34" charset="0"/>
                        </a:rPr>
                        <a:t>Instruments*</a:t>
                      </a: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2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Arial Narrow" pitchFamily="34" charset="0"/>
                        </a:rPr>
                        <a:t>AI Bandwidth</a:t>
                      </a: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Narrow" pitchFamily="34" charset="0"/>
                        </a:rPr>
                        <a:t>8 to 44 </a:t>
                      </a:r>
                      <a:r>
                        <a:rPr kumimoji="0" lang="en-US" sz="2000" b="1" i="0" u="none" strike="noStrike" cap="none" normalizeH="0" baseline="0" dirty="0" err="1">
                          <a:ln>
                            <a:noFill/>
                          </a:ln>
                          <a:solidFill>
                            <a:schemeClr val="tx1"/>
                          </a:solidFill>
                          <a:effectLst/>
                          <a:latin typeface="Arial Narrow" pitchFamily="34" charset="0"/>
                        </a:rPr>
                        <a:t>kS</a:t>
                      </a:r>
                      <a:r>
                        <a:rPr kumimoji="0" lang="en-US" sz="2000" b="1" i="0" u="none" strike="noStrike" cap="none" normalizeH="0" baseline="0" dirty="0">
                          <a:ln>
                            <a:noFill/>
                          </a:ln>
                          <a:solidFill>
                            <a:schemeClr val="tx1"/>
                          </a:solidFill>
                          <a:effectLst/>
                          <a:latin typeface="Arial Narrow" pitchFamily="34" charset="0"/>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Narrow" pitchFamily="34" charset="0"/>
                        </a:rPr>
                        <a:t>10 </a:t>
                      </a:r>
                      <a:r>
                        <a:rPr kumimoji="0" lang="en-US" sz="2000" b="1" i="0" u="none" strike="noStrike" cap="none" normalizeH="0" baseline="0" dirty="0" err="1">
                          <a:ln>
                            <a:noFill/>
                          </a:ln>
                          <a:solidFill>
                            <a:schemeClr val="tx1"/>
                          </a:solidFill>
                          <a:effectLst/>
                          <a:latin typeface="Arial Narrow" pitchFamily="34" charset="0"/>
                        </a:rPr>
                        <a:t>kS</a:t>
                      </a:r>
                      <a:r>
                        <a:rPr kumimoji="0" lang="en-US" sz="2000" b="1" i="0" u="none" strike="noStrike" cap="none" normalizeH="0" baseline="0" dirty="0">
                          <a:ln>
                            <a:noFill/>
                          </a:ln>
                          <a:solidFill>
                            <a:schemeClr val="tx1"/>
                          </a:solidFill>
                          <a:effectLst/>
                          <a:latin typeface="Arial Narrow" pitchFamily="34" charset="0"/>
                        </a:rPr>
                        <a:t>/s to 1.25 MS/s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Narrow" pitchFamily="34" charset="0"/>
                        </a:rPr>
                        <a:t>20 </a:t>
                      </a:r>
                      <a:r>
                        <a:rPr kumimoji="0" lang="en-US" sz="2000" b="1" i="0" u="none" strike="noStrike" cap="none" normalizeH="0" baseline="0" dirty="0" err="1">
                          <a:ln>
                            <a:noFill/>
                          </a:ln>
                          <a:solidFill>
                            <a:schemeClr val="tx1"/>
                          </a:solidFill>
                          <a:effectLst/>
                          <a:latin typeface="Arial Narrow" pitchFamily="34" charset="0"/>
                        </a:rPr>
                        <a:t>kS</a:t>
                      </a:r>
                      <a:r>
                        <a:rPr kumimoji="0" lang="en-US" sz="2000" b="1" i="0" u="none" strike="noStrike" cap="none" normalizeH="0" baseline="0" dirty="0">
                          <a:ln>
                            <a:noFill/>
                          </a:ln>
                          <a:solidFill>
                            <a:schemeClr val="tx1"/>
                          </a:solidFill>
                          <a:effectLst/>
                          <a:latin typeface="Arial Narrow" pitchFamily="34" charset="0"/>
                        </a:rPr>
                        <a:t>/s to 10 MS/s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Narrow" pitchFamily="34" charset="0"/>
                        </a:rPr>
                        <a:t>100 S/s to 2 GS/s</a:t>
                      </a: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27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Arial Narrow" pitchFamily="34" charset="0"/>
                        </a:rPr>
                        <a:t>Accuracy</a:t>
                      </a: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Narrow" pitchFamily="34" charset="0"/>
                        </a:rPr>
                        <a:t>12 to 16 bits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Narrow" pitchFamily="34" charset="0"/>
                        </a:rPr>
                        <a:t>12 to 18 bits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Narrow" pitchFamily="34" charset="0"/>
                        </a:rPr>
                        <a:t>12 to 18 bits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Narrow" pitchFamily="34" charset="0"/>
                        </a:rPr>
                        <a:t>8 to 26 bits</a:t>
                      </a: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Arial Narrow" pitchFamily="34" charset="0"/>
                        </a:rPr>
                        <a:t>Portable</a:t>
                      </a: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Arial Narrow" pitchFamily="34" charset="0"/>
                        </a:rPr>
                        <a:t>some</a:t>
                      </a: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25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Arial Narrow" pitchFamily="34" charset="0"/>
                        </a:rPr>
                        <a:t>AI Channels</a:t>
                      </a: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Arial Narrow"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Narrow" pitchFamily="34" charset="0"/>
                        </a:rPr>
                        <a:t>8 to 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Narrow" pitchFamily="34" charset="0"/>
                        </a:rPr>
                        <a:t>2 to 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Narrow" pitchFamily="34" charset="0"/>
                        </a:rPr>
                        <a:t>1 to 80</a:t>
                      </a: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Arial Narrow" pitchFamily="34" charset="0"/>
                        </a:rPr>
                        <a:t>AO Channels</a:t>
                      </a: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Arial Narrow"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Narrow" pitchFamily="34" charset="0"/>
                        </a:rPr>
                        <a:t>2 to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Narrow" pitchFamily="34" charset="0"/>
                        </a:rPr>
                        <a:t>2 to 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Narrow" pitchFamily="34" charset="0"/>
                        </a:rPr>
                        <a:t>2 to 8</a:t>
                      </a: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65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Arial Narrow" pitchFamily="34" charset="0"/>
                        </a:rPr>
                        <a:t>AC or DC</a:t>
                      </a: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Arial Narrow" pitchFamily="34" charset="0"/>
                        </a:rPr>
                        <a:t>AC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Narrow" pitchFamily="34" charset="0"/>
                        </a:rPr>
                        <a:t>AC/DC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Arial Narrow" pitchFamily="34" charset="0"/>
                        </a:rPr>
                        <a:t>AC/DC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Arial Narrow" pitchFamily="34" charset="0"/>
                        </a:rPr>
                        <a:t>AC/DC</a:t>
                      </a: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Arial Narrow" pitchFamily="34" charset="0"/>
                        </a:rPr>
                        <a:t>Triggering</a:t>
                      </a: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19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Arial Narrow" pitchFamily="34" charset="0"/>
                        </a:rPr>
                        <a:t>Calibrated</a:t>
                      </a: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pic>
        <p:nvPicPr>
          <p:cNvPr id="586454" name="Picture 726"/>
          <p:cNvPicPr>
            <a:picLocks noChangeAspect="1" noChangeArrowheads="1"/>
          </p:cNvPicPr>
          <p:nvPr/>
        </p:nvPicPr>
        <p:blipFill>
          <a:blip r:embed="rId6" cstate="print"/>
          <a:srcRect l="13708" t="2864" r="14708" b="2864"/>
          <a:stretch>
            <a:fillRect/>
          </a:stretch>
        </p:blipFill>
        <p:spPr bwMode="auto">
          <a:xfrm>
            <a:off x="7124700" y="1295400"/>
            <a:ext cx="768350" cy="736600"/>
          </a:xfrm>
          <a:prstGeom prst="rect">
            <a:avLst/>
          </a:prstGeom>
          <a:noFill/>
          <a:ln w="12700" algn="ctr">
            <a:noFill/>
            <a:miter lim="800000"/>
            <a:headEnd/>
            <a:tailEnd/>
          </a:ln>
          <a:effectLst/>
        </p:spPr>
      </p:pic>
      <p:pic>
        <p:nvPicPr>
          <p:cNvPr id="586455" name="Picture 727"/>
          <p:cNvPicPr>
            <a:picLocks noChangeAspect="1" noChangeArrowheads="1"/>
          </p:cNvPicPr>
          <p:nvPr/>
        </p:nvPicPr>
        <p:blipFill>
          <a:blip r:embed="rId7" cstate="print"/>
          <a:srcRect/>
          <a:stretch>
            <a:fillRect/>
          </a:stretch>
        </p:blipFill>
        <p:spPr bwMode="auto">
          <a:xfrm>
            <a:off x="7962900" y="914400"/>
            <a:ext cx="996950" cy="1190625"/>
          </a:xfrm>
          <a:prstGeom prst="rect">
            <a:avLst/>
          </a:prstGeom>
          <a:noFill/>
          <a:ln w="12700" algn="ctr">
            <a:noFill/>
            <a:miter lim="800000"/>
            <a:headEnd/>
            <a:tailEnd/>
          </a:ln>
          <a:effectLst/>
        </p:spPr>
      </p:pic>
      <p:sp>
        <p:nvSpPr>
          <p:cNvPr id="586456" name="Rectangle 728"/>
          <p:cNvSpPr>
            <a:spLocks noChangeArrowheads="1"/>
          </p:cNvSpPr>
          <p:nvPr/>
        </p:nvSpPr>
        <p:spPr bwMode="auto">
          <a:xfrm>
            <a:off x="0" y="5829300"/>
            <a:ext cx="6727826" cy="304800"/>
          </a:xfrm>
          <a:prstGeom prst="rect">
            <a:avLst/>
          </a:prstGeom>
          <a:noFill/>
          <a:ln w="12700" algn="ctr">
            <a:noFill/>
            <a:miter lim="800000"/>
            <a:headEnd/>
            <a:tailEnd/>
          </a:ln>
          <a:effectLst/>
        </p:spPr>
        <p:txBody>
          <a:bodyPr wrap="none">
            <a:spAutoFit/>
          </a:bodyPr>
          <a:lstStyle/>
          <a:p>
            <a:r>
              <a:rPr lang="en-US" sz="1400" dirty="0"/>
              <a:t>* The above table may not be representative of all device variations that exist in each category</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0" y="190500"/>
            <a:ext cx="9144000" cy="914400"/>
          </a:xfrm>
        </p:spPr>
        <p:txBody>
          <a:bodyPr/>
          <a:lstStyle/>
          <a:p>
            <a:pPr eaLnBrk="1" hangingPunct="1"/>
            <a:r>
              <a:rPr lang="en-US" sz="3200" b="1" dirty="0"/>
              <a:t>Which Types of Instruments Can Be Controlled?</a:t>
            </a:r>
          </a:p>
        </p:txBody>
      </p:sp>
      <p:sp>
        <p:nvSpPr>
          <p:cNvPr id="105475" name="Rectangle 3"/>
          <p:cNvSpPr>
            <a:spLocks noGrp="1" noChangeArrowheads="1"/>
          </p:cNvSpPr>
          <p:nvPr>
            <p:ph idx="1"/>
          </p:nvPr>
        </p:nvSpPr>
        <p:spPr>
          <a:xfrm>
            <a:off x="838200" y="1828800"/>
            <a:ext cx="7391400" cy="1866900"/>
          </a:xfrm>
        </p:spPr>
        <p:txBody>
          <a:bodyPr numCol="2"/>
          <a:lstStyle/>
          <a:p>
            <a:pPr eaLnBrk="1" hangingPunct="1">
              <a:lnSpc>
                <a:spcPct val="80000"/>
              </a:lnSpc>
            </a:pPr>
            <a:r>
              <a:rPr lang="en-US" sz="2400" dirty="0"/>
              <a:t>GPIB</a:t>
            </a:r>
          </a:p>
          <a:p>
            <a:pPr eaLnBrk="1" hangingPunct="1">
              <a:lnSpc>
                <a:spcPct val="80000"/>
              </a:lnSpc>
            </a:pPr>
            <a:r>
              <a:rPr lang="en-US" sz="2400" dirty="0"/>
              <a:t>Serial</a:t>
            </a:r>
          </a:p>
          <a:p>
            <a:pPr eaLnBrk="1" hangingPunct="1">
              <a:lnSpc>
                <a:spcPct val="80000"/>
              </a:lnSpc>
            </a:pPr>
            <a:r>
              <a:rPr lang="en-US" sz="2400" dirty="0"/>
              <a:t>Modular Instruments</a:t>
            </a:r>
          </a:p>
          <a:p>
            <a:pPr eaLnBrk="1" hangingPunct="1">
              <a:lnSpc>
                <a:spcPct val="80000"/>
              </a:lnSpc>
            </a:pPr>
            <a:r>
              <a:rPr lang="en-US" sz="2400" dirty="0"/>
              <a:t>Image Acquisition</a:t>
            </a:r>
          </a:p>
          <a:p>
            <a:pPr eaLnBrk="1" hangingPunct="1">
              <a:lnSpc>
                <a:spcPct val="80000"/>
              </a:lnSpc>
            </a:pPr>
            <a:r>
              <a:rPr lang="en-US" sz="2400" dirty="0"/>
              <a:t>Motion Control</a:t>
            </a:r>
          </a:p>
          <a:p>
            <a:pPr eaLnBrk="1" hangingPunct="1">
              <a:lnSpc>
                <a:spcPct val="80000"/>
              </a:lnSpc>
            </a:pPr>
            <a:r>
              <a:rPr lang="en-US" sz="2400" dirty="0"/>
              <a:t>USB</a:t>
            </a:r>
          </a:p>
          <a:p>
            <a:pPr eaLnBrk="1" hangingPunct="1">
              <a:lnSpc>
                <a:spcPct val="80000"/>
              </a:lnSpc>
            </a:pPr>
            <a:r>
              <a:rPr lang="en-US" sz="2400" dirty="0"/>
              <a:t>Ethernet</a:t>
            </a:r>
          </a:p>
          <a:p>
            <a:pPr eaLnBrk="1" hangingPunct="1">
              <a:lnSpc>
                <a:spcPct val="80000"/>
              </a:lnSpc>
            </a:pPr>
            <a:r>
              <a:rPr lang="en-US" sz="2400" dirty="0"/>
              <a:t>Parallel Port</a:t>
            </a:r>
          </a:p>
          <a:p>
            <a:pPr eaLnBrk="1" hangingPunct="1">
              <a:lnSpc>
                <a:spcPct val="80000"/>
              </a:lnSpc>
            </a:pPr>
            <a:r>
              <a:rPr lang="en-US" sz="2400" dirty="0"/>
              <a:t>CAN</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0" y="190500"/>
            <a:ext cx="9144000" cy="952500"/>
          </a:xfrm>
        </p:spPr>
        <p:txBody>
          <a:bodyPr/>
          <a:lstStyle/>
          <a:p>
            <a:pPr eaLnBrk="1" hangingPunct="1"/>
            <a:r>
              <a:rPr lang="en-US" sz="3200" b="1" dirty="0"/>
              <a:t>GPIB</a:t>
            </a:r>
          </a:p>
        </p:txBody>
      </p:sp>
      <p:sp>
        <p:nvSpPr>
          <p:cNvPr id="106499" name="Rectangle 3"/>
          <p:cNvSpPr>
            <a:spLocks noGrp="1" noChangeArrowheads="1"/>
          </p:cNvSpPr>
          <p:nvPr>
            <p:ph idx="1"/>
          </p:nvPr>
        </p:nvSpPr>
        <p:spPr>
          <a:xfrm>
            <a:off x="685800" y="1981200"/>
            <a:ext cx="7772400" cy="3505200"/>
          </a:xfrm>
        </p:spPr>
        <p:txBody>
          <a:bodyPr/>
          <a:lstStyle/>
          <a:p>
            <a:pPr eaLnBrk="1" hangingPunct="1">
              <a:lnSpc>
                <a:spcPct val="90000"/>
              </a:lnSpc>
            </a:pPr>
            <a:r>
              <a:rPr lang="en-US" sz="2400" dirty="0"/>
              <a:t>General Purpose Interface Bus (GPIB)</a:t>
            </a:r>
          </a:p>
          <a:p>
            <a:pPr eaLnBrk="1" hangingPunct="1">
              <a:lnSpc>
                <a:spcPct val="90000"/>
              </a:lnSpc>
            </a:pPr>
            <a:r>
              <a:rPr lang="en-US" sz="2400" dirty="0"/>
              <a:t>Usually used in stand-alone benchtop instruments to control measurements and communicate data</a:t>
            </a:r>
          </a:p>
          <a:p>
            <a:pPr eaLnBrk="1" hangingPunct="1">
              <a:lnSpc>
                <a:spcPct val="90000"/>
              </a:lnSpc>
            </a:pPr>
            <a:r>
              <a:rPr lang="en-US" sz="2400" dirty="0"/>
              <a:t>Features digital 8-bit parallel communication interface</a:t>
            </a:r>
          </a:p>
          <a:p>
            <a:pPr eaLnBrk="1" hangingPunct="1">
              <a:lnSpc>
                <a:spcPct val="90000"/>
              </a:lnSpc>
            </a:pPr>
            <a:r>
              <a:rPr lang="en-US" sz="2400" dirty="0"/>
              <a:t>Defined by IEEE 488.1 and 488.2 standards</a:t>
            </a:r>
          </a:p>
          <a:p>
            <a:pPr eaLnBrk="1" hangingPunct="1">
              <a:lnSpc>
                <a:spcPct val="90000"/>
              </a:lnSpc>
            </a:pP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0" y="190500"/>
            <a:ext cx="9144000" cy="914400"/>
          </a:xfrm>
        </p:spPr>
        <p:txBody>
          <a:bodyPr/>
          <a:lstStyle/>
          <a:p>
            <a:pPr eaLnBrk="1" hangingPunct="1"/>
            <a:r>
              <a:rPr lang="en-US" sz="3200" b="1" dirty="0"/>
              <a:t>Serial</a:t>
            </a:r>
          </a:p>
        </p:txBody>
      </p:sp>
      <p:sp>
        <p:nvSpPr>
          <p:cNvPr id="107523" name="Rectangle 3"/>
          <p:cNvSpPr>
            <a:spLocks noGrp="1" noChangeArrowheads="1"/>
          </p:cNvSpPr>
          <p:nvPr>
            <p:ph idx="1"/>
          </p:nvPr>
        </p:nvSpPr>
        <p:spPr>
          <a:xfrm>
            <a:off x="685800" y="1562100"/>
            <a:ext cx="7772400" cy="4114800"/>
          </a:xfrm>
        </p:spPr>
        <p:txBody>
          <a:bodyPr/>
          <a:lstStyle/>
          <a:p>
            <a:pPr eaLnBrk="1" hangingPunct="1"/>
            <a:r>
              <a:rPr lang="en-US" sz="2400" dirty="0"/>
              <a:t>Serial communication transmits one bit at a time over a transmission line </a:t>
            </a:r>
          </a:p>
          <a:p>
            <a:pPr eaLnBrk="1" hangingPunct="1"/>
            <a:r>
              <a:rPr lang="en-US" sz="2400" dirty="0"/>
              <a:t>Usually does not require external hardware</a:t>
            </a:r>
          </a:p>
          <a:p>
            <a:pPr eaLnBrk="1" hangingPunct="1"/>
            <a:r>
              <a:rPr lang="en-US" sz="2400" dirty="0"/>
              <a:t>Four parameters: baud rate, data bits, parity bit, stop bits</a:t>
            </a:r>
          </a:p>
        </p:txBody>
      </p:sp>
      <p:pic>
        <p:nvPicPr>
          <p:cNvPr id="107524" name="Picture 4"/>
          <p:cNvPicPr>
            <a:picLocks noChangeAspect="1" noChangeArrowheads="1"/>
          </p:cNvPicPr>
          <p:nvPr/>
        </p:nvPicPr>
        <p:blipFill>
          <a:blip r:embed="rId3"/>
          <a:srcRect/>
          <a:stretch>
            <a:fillRect/>
          </a:stretch>
        </p:blipFill>
        <p:spPr bwMode="auto">
          <a:xfrm>
            <a:off x="1524000" y="3429000"/>
            <a:ext cx="6793242" cy="2324100"/>
          </a:xfrm>
          <a:prstGeom prst="rect">
            <a:avLst/>
          </a:prstGeom>
          <a:noFill/>
          <a:ln w="9525" algn="ctr">
            <a:noFill/>
            <a:miter lim="800000"/>
            <a:headEnd type="none" w="sm" len="sm"/>
            <a:tailEnd type="none" w="sm" len="sm"/>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0" y="190500"/>
            <a:ext cx="9144000" cy="876300"/>
          </a:xfrm>
        </p:spPr>
        <p:txBody>
          <a:bodyPr/>
          <a:lstStyle/>
          <a:p>
            <a:pPr eaLnBrk="1" hangingPunct="1"/>
            <a:r>
              <a:rPr lang="en-US" sz="3200" b="1" dirty="0"/>
              <a:t>Instrument I/O Assistant</a:t>
            </a:r>
          </a:p>
        </p:txBody>
      </p:sp>
      <p:sp>
        <p:nvSpPr>
          <p:cNvPr id="108547" name="Rectangle 3"/>
          <p:cNvSpPr>
            <a:spLocks noGrp="1" noChangeArrowheads="1"/>
          </p:cNvSpPr>
          <p:nvPr>
            <p:ph idx="1"/>
          </p:nvPr>
        </p:nvSpPr>
        <p:spPr>
          <a:xfrm>
            <a:off x="533400" y="1600200"/>
            <a:ext cx="7772400" cy="4114800"/>
          </a:xfrm>
        </p:spPr>
        <p:txBody>
          <a:bodyPr/>
          <a:lstStyle/>
          <a:p>
            <a:pPr eaLnBrk="1" hangingPunct="1"/>
            <a:r>
              <a:rPr lang="en-US" sz="2400" dirty="0"/>
              <a:t>LabVIEW Express VI used to communicate with message-based instruments </a:t>
            </a:r>
          </a:p>
          <a:p>
            <a:pPr eaLnBrk="1" hangingPunct="1"/>
            <a:r>
              <a:rPr lang="en-US" sz="2400" dirty="0"/>
              <a:t>Communicates with an instrument that uses a serial, Ethernet, or GPIB interface</a:t>
            </a:r>
          </a:p>
          <a:p>
            <a:pPr eaLnBrk="1" hangingPunct="1"/>
            <a:r>
              <a:rPr lang="en-US" sz="2400" dirty="0"/>
              <a:t>Use the Instrument I/O Assistant when an instrument driver is not available</a:t>
            </a:r>
          </a:p>
        </p:txBody>
      </p:sp>
      <p:pic>
        <p:nvPicPr>
          <p:cNvPr id="108548" name="Picture 4" descr="Instrument IO Assistant"/>
          <p:cNvPicPr>
            <a:picLocks noChangeAspect="1" noChangeArrowheads="1"/>
          </p:cNvPicPr>
          <p:nvPr/>
        </p:nvPicPr>
        <p:blipFill>
          <a:blip r:embed="rId3"/>
          <a:srcRect/>
          <a:stretch>
            <a:fillRect/>
          </a:stretch>
        </p:blipFill>
        <p:spPr bwMode="auto">
          <a:xfrm>
            <a:off x="4991100" y="3886200"/>
            <a:ext cx="1924050" cy="1395413"/>
          </a:xfrm>
          <a:prstGeom prst="rect">
            <a:avLst/>
          </a:prstGeom>
          <a:noFill/>
          <a:ln w="9525">
            <a:noFill/>
            <a:miter lim="800000"/>
            <a:headEnd/>
            <a:tailEnd/>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0" y="190500"/>
            <a:ext cx="9144000" cy="1371600"/>
          </a:xfrm>
        </p:spPr>
        <p:txBody>
          <a:bodyPr/>
          <a:lstStyle/>
          <a:p>
            <a:pPr algn="l" eaLnBrk="1" hangingPunct="1"/>
            <a:r>
              <a:rPr lang="en-US" sz="3200" b="1" dirty="0"/>
              <a:t>Do Not Delete</a:t>
            </a:r>
            <a:br>
              <a:rPr lang="en-US" sz="3200" b="1" dirty="0"/>
            </a:br>
            <a:r>
              <a:rPr lang="en-US" sz="3200" b="1" dirty="0"/>
              <a:t>Exercise Instructions</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0" y="190500"/>
            <a:ext cx="9144000" cy="838200"/>
          </a:xfrm>
        </p:spPr>
        <p:txBody>
          <a:bodyPr/>
          <a:lstStyle/>
          <a:p>
            <a:pPr eaLnBrk="1" hangingPunct="1"/>
            <a:r>
              <a:rPr lang="en-US" sz="3200" b="1" dirty="0"/>
              <a:t>VISA</a:t>
            </a:r>
          </a:p>
        </p:txBody>
      </p:sp>
      <p:sp>
        <p:nvSpPr>
          <p:cNvPr id="110595" name="Rectangle 3"/>
          <p:cNvSpPr>
            <a:spLocks noGrp="1" noChangeArrowheads="1"/>
          </p:cNvSpPr>
          <p:nvPr>
            <p:ph idx="1"/>
          </p:nvPr>
        </p:nvSpPr>
        <p:spPr>
          <a:xfrm>
            <a:off x="685800" y="2114550"/>
            <a:ext cx="7772400" cy="2628900"/>
          </a:xfrm>
        </p:spPr>
        <p:txBody>
          <a:bodyPr/>
          <a:lstStyle/>
          <a:p>
            <a:pPr eaLnBrk="1" hangingPunct="1"/>
            <a:r>
              <a:rPr lang="en-US" sz="2400" dirty="0"/>
              <a:t>Virtual Instrument Software Architecture (VISA)</a:t>
            </a:r>
          </a:p>
          <a:p>
            <a:pPr eaLnBrk="1" hangingPunct="1"/>
            <a:r>
              <a:rPr lang="en-US" sz="2400" dirty="0"/>
              <a:t>High-level API that calls low-level drivers</a:t>
            </a:r>
          </a:p>
          <a:p>
            <a:pPr eaLnBrk="1" hangingPunct="1"/>
            <a:r>
              <a:rPr lang="en-US" sz="2400" dirty="0"/>
              <a:t>Can control VXI, GPIB, serial, or computer-based instruments</a:t>
            </a:r>
          </a:p>
          <a:p>
            <a:pPr eaLnBrk="1" hangingPunct="1"/>
            <a:r>
              <a:rPr lang="en-US" sz="2400" dirty="0"/>
              <a:t>Makes appropriate driver calls depending on the instrument used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20" name="Picture 4"/>
          <p:cNvPicPr>
            <a:picLocks noChangeAspect="1" noChangeArrowheads="1"/>
          </p:cNvPicPr>
          <p:nvPr/>
        </p:nvPicPr>
        <p:blipFill>
          <a:blip r:embed="rId3"/>
          <a:srcRect/>
          <a:stretch>
            <a:fillRect/>
          </a:stretch>
        </p:blipFill>
        <p:spPr bwMode="auto">
          <a:xfrm>
            <a:off x="1676400" y="3429000"/>
            <a:ext cx="6340363" cy="2151062"/>
          </a:xfrm>
          <a:prstGeom prst="rect">
            <a:avLst/>
          </a:prstGeom>
          <a:noFill/>
          <a:ln w="9525" algn="ctr">
            <a:noFill/>
            <a:miter lim="800000"/>
            <a:headEnd type="none" w="sm" len="sm"/>
            <a:tailEnd type="none" w="sm" len="sm"/>
          </a:ln>
        </p:spPr>
      </p:pic>
      <p:sp>
        <p:nvSpPr>
          <p:cNvPr id="111618" name="Rectangle 2"/>
          <p:cNvSpPr>
            <a:spLocks noGrp="1" noChangeArrowheads="1"/>
          </p:cNvSpPr>
          <p:nvPr>
            <p:ph type="title"/>
          </p:nvPr>
        </p:nvSpPr>
        <p:spPr>
          <a:xfrm>
            <a:off x="0" y="190500"/>
            <a:ext cx="9144000" cy="876300"/>
          </a:xfrm>
        </p:spPr>
        <p:txBody>
          <a:bodyPr/>
          <a:lstStyle/>
          <a:p>
            <a:pPr eaLnBrk="1" hangingPunct="1"/>
            <a:r>
              <a:rPr lang="en-US" sz="3200" b="1" dirty="0"/>
              <a:t>Instrument Drivers</a:t>
            </a:r>
          </a:p>
        </p:txBody>
      </p:sp>
      <p:sp>
        <p:nvSpPr>
          <p:cNvPr id="111619" name="Rectangle 3"/>
          <p:cNvSpPr>
            <a:spLocks noGrp="1" noChangeArrowheads="1"/>
          </p:cNvSpPr>
          <p:nvPr>
            <p:ph idx="1"/>
          </p:nvPr>
        </p:nvSpPr>
        <p:spPr>
          <a:xfrm>
            <a:off x="685800" y="1066800"/>
            <a:ext cx="7772400" cy="4114800"/>
          </a:xfrm>
        </p:spPr>
        <p:txBody>
          <a:bodyPr/>
          <a:lstStyle/>
          <a:p>
            <a:pPr eaLnBrk="1" hangingPunct="1">
              <a:lnSpc>
                <a:spcPct val="90000"/>
              </a:lnSpc>
            </a:pPr>
            <a:r>
              <a:rPr lang="en-US" sz="2400" dirty="0"/>
              <a:t>LabVIEW Plug and Play drivers are a set of VIs that control a programmable instrument</a:t>
            </a:r>
          </a:p>
          <a:p>
            <a:pPr eaLnBrk="1" hangingPunct="1">
              <a:lnSpc>
                <a:spcPct val="90000"/>
              </a:lnSpc>
            </a:pPr>
            <a:r>
              <a:rPr lang="en-US" sz="2400" dirty="0"/>
              <a:t>VIs correspond to instrument operation: configuring, triggering, and reading measurements</a:t>
            </a:r>
          </a:p>
          <a:p>
            <a:pPr eaLnBrk="1" hangingPunct="1">
              <a:lnSpc>
                <a:spcPct val="90000"/>
              </a:lnSpc>
            </a:pPr>
            <a:r>
              <a:rPr lang="en-US" sz="2400" dirty="0"/>
              <a:t>Help you get started because the programming protocol for each instrument is already known</a:t>
            </a:r>
          </a:p>
          <a:p>
            <a:pPr eaLnBrk="1" hangingPunct="1">
              <a:lnSpc>
                <a:spcPct val="90000"/>
              </a:lnSpc>
            </a:pPr>
            <a:endParaRPr lang="en-US" sz="28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0" y="190500"/>
            <a:ext cx="9144000" cy="838200"/>
          </a:xfrm>
        </p:spPr>
        <p:txBody>
          <a:bodyPr/>
          <a:lstStyle/>
          <a:p>
            <a:pPr eaLnBrk="1" hangingPunct="1"/>
            <a:r>
              <a:rPr lang="en-US" sz="3200" b="1" dirty="0" err="1"/>
              <a:t>IDNet</a:t>
            </a:r>
            <a:endParaRPr lang="en-US" sz="3200" b="1" dirty="0"/>
          </a:p>
        </p:txBody>
      </p:sp>
      <p:sp>
        <p:nvSpPr>
          <p:cNvPr id="112643" name="Rectangle 3"/>
          <p:cNvSpPr>
            <a:spLocks noGrp="1" noChangeArrowheads="1"/>
          </p:cNvSpPr>
          <p:nvPr>
            <p:ph idx="1"/>
          </p:nvPr>
        </p:nvSpPr>
        <p:spPr>
          <a:xfrm>
            <a:off x="838200" y="1181100"/>
            <a:ext cx="7772400" cy="4114800"/>
          </a:xfrm>
        </p:spPr>
        <p:txBody>
          <a:bodyPr/>
          <a:lstStyle/>
          <a:p>
            <a:pPr eaLnBrk="1" hangingPunct="1"/>
            <a:r>
              <a:rPr lang="en-US" sz="2400" dirty="0"/>
              <a:t>Instrument Driver Network (</a:t>
            </a:r>
            <a:r>
              <a:rPr lang="en-US" sz="2400" dirty="0" err="1"/>
              <a:t>IDNet</a:t>
            </a:r>
            <a:r>
              <a:rPr lang="en-US" sz="2400" dirty="0"/>
              <a:t>)</a:t>
            </a:r>
          </a:p>
          <a:p>
            <a:pPr eaLnBrk="1" hangingPunct="1"/>
            <a:r>
              <a:rPr lang="en-US" sz="2400" dirty="0"/>
              <a:t>Instrument Driver Finder within LabVIEW</a:t>
            </a:r>
          </a:p>
          <a:p>
            <a:pPr eaLnBrk="1" hangingPunct="1">
              <a:buFontTx/>
              <a:buNone/>
            </a:pPr>
            <a:endParaRPr lang="en-US" sz="2000" b="1" dirty="0"/>
          </a:p>
          <a:p>
            <a:pPr eaLnBrk="1" hangingPunct="1">
              <a:buFontTx/>
              <a:buNone/>
            </a:pPr>
            <a:r>
              <a:rPr lang="en-US" sz="2000" b="1" dirty="0"/>
              <a:t>Tools » Instrumentation » Find Instrument Drivers</a:t>
            </a:r>
          </a:p>
          <a:p>
            <a:pPr eaLnBrk="1" hangingPunct="1">
              <a:buFontTx/>
              <a:buNone/>
            </a:pPr>
            <a:r>
              <a:rPr lang="en-US" sz="2000" b="1" dirty="0"/>
              <a:t>Help » Find Instrument Drivers</a:t>
            </a:r>
          </a:p>
          <a:p>
            <a:pPr eaLnBrk="1" hangingPunct="1">
              <a:buFontTx/>
              <a:buNone/>
            </a:pPr>
            <a:endParaRPr lang="en-US" sz="2400" b="1" dirty="0"/>
          </a:p>
          <a:p>
            <a:pPr eaLnBrk="1" hangingPunct="1"/>
            <a:r>
              <a:rPr lang="en-US" sz="2400" dirty="0"/>
              <a:t>Can be found online at </a:t>
            </a:r>
            <a:r>
              <a:rPr lang="en-US" sz="2400" dirty="0">
                <a:hlinkClick r:id="rId3"/>
              </a:rPr>
              <a:t>ni.com/</a:t>
            </a:r>
            <a:r>
              <a:rPr lang="en-US" sz="2400" dirty="0" err="1">
                <a:hlinkClick r:id="rId3"/>
              </a:rPr>
              <a:t>idnet</a:t>
            </a:r>
            <a:endParaRPr lang="en-US" sz="24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a:xfrm>
            <a:off x="0" y="190500"/>
            <a:ext cx="9144000" cy="838200"/>
          </a:xfrm>
        </p:spPr>
        <p:txBody>
          <a:bodyPr/>
          <a:lstStyle/>
          <a:p>
            <a:r>
              <a:rPr lang="en-US" sz="3200" b="1" dirty="0"/>
              <a:t>LabVIEW Case Studies</a:t>
            </a:r>
          </a:p>
        </p:txBody>
      </p:sp>
      <p:sp>
        <p:nvSpPr>
          <p:cNvPr id="112643" name="Content Placeholder 2"/>
          <p:cNvSpPr>
            <a:spLocks noGrp="1"/>
          </p:cNvSpPr>
          <p:nvPr>
            <p:ph idx="1"/>
          </p:nvPr>
        </p:nvSpPr>
        <p:spPr>
          <a:xfrm>
            <a:off x="647700" y="1485900"/>
            <a:ext cx="7772400" cy="4114800"/>
          </a:xfrm>
        </p:spPr>
        <p:txBody>
          <a:bodyPr/>
          <a:lstStyle/>
          <a:p>
            <a:pPr>
              <a:buFontTx/>
              <a:buNone/>
              <a:defRPr/>
            </a:pPr>
            <a:r>
              <a:rPr lang="en-US" sz="2400" dirty="0"/>
              <a:t>What can you do with LabVIEW? Tons!</a:t>
            </a:r>
          </a:p>
          <a:p>
            <a:pPr marL="347663">
              <a:lnSpc>
                <a:spcPct val="150000"/>
              </a:lnSpc>
              <a:defRPr/>
            </a:pPr>
            <a:r>
              <a:rPr lang="en-US" sz="2400" dirty="0"/>
              <a:t>Two-Player Chess</a:t>
            </a:r>
          </a:p>
          <a:p>
            <a:pPr marL="347663">
              <a:lnSpc>
                <a:spcPct val="150000"/>
              </a:lnSpc>
              <a:defRPr/>
            </a:pPr>
            <a:r>
              <a:rPr lang="en-US" sz="2400" dirty="0"/>
              <a:t>Ballistic Trajectory Calculator</a:t>
            </a:r>
          </a:p>
          <a:p>
            <a:pPr marL="347663">
              <a:lnSpc>
                <a:spcPct val="150000"/>
              </a:lnSpc>
              <a:defRPr/>
            </a:pPr>
            <a:r>
              <a:rPr lang="en-US" sz="2400" dirty="0"/>
              <a:t>Mouse Position Calculator</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a:xfrm>
            <a:off x="0" y="190500"/>
            <a:ext cx="9144000" cy="952500"/>
          </a:xfrm>
        </p:spPr>
        <p:txBody>
          <a:bodyPr/>
          <a:lstStyle/>
          <a:p>
            <a:r>
              <a:rPr lang="en-US" sz="3200" b="1" dirty="0"/>
              <a:t>Two-Player Chess</a:t>
            </a:r>
          </a:p>
        </p:txBody>
      </p:sp>
      <p:sp>
        <p:nvSpPr>
          <p:cNvPr id="114691" name="Content Placeholder 2"/>
          <p:cNvSpPr>
            <a:spLocks noGrp="1"/>
          </p:cNvSpPr>
          <p:nvPr>
            <p:ph idx="1"/>
          </p:nvPr>
        </p:nvSpPr>
        <p:spPr>
          <a:xfrm>
            <a:off x="647700" y="1257300"/>
            <a:ext cx="7772400" cy="4114800"/>
          </a:xfrm>
        </p:spPr>
        <p:txBody>
          <a:bodyPr/>
          <a:lstStyle/>
          <a:p>
            <a:pPr marL="0" indent="0">
              <a:buFontTx/>
              <a:buNone/>
            </a:pPr>
            <a:r>
              <a:rPr lang="en-US" sz="2400" dirty="0"/>
              <a:t>Written in LabVIEW using </a:t>
            </a:r>
            <a:r>
              <a:rPr lang="en-US" sz="2400" dirty="0" err="1"/>
              <a:t>subVIs</a:t>
            </a:r>
            <a:r>
              <a:rPr lang="en-US" sz="2400" dirty="0"/>
              <a:t> and custom controls</a:t>
            </a:r>
          </a:p>
        </p:txBody>
      </p:sp>
      <p:pic>
        <p:nvPicPr>
          <p:cNvPr id="114692" name="Picture 3" descr="Chess Front Panel.png"/>
          <p:cNvPicPr>
            <a:picLocks noChangeAspect="1"/>
          </p:cNvPicPr>
          <p:nvPr/>
        </p:nvPicPr>
        <p:blipFill>
          <a:blip r:embed="rId3"/>
          <a:srcRect/>
          <a:stretch>
            <a:fillRect/>
          </a:stretch>
        </p:blipFill>
        <p:spPr bwMode="auto">
          <a:xfrm>
            <a:off x="677863" y="2362200"/>
            <a:ext cx="2674937" cy="3444875"/>
          </a:xfrm>
          <a:prstGeom prst="rect">
            <a:avLst/>
          </a:prstGeom>
          <a:noFill/>
          <a:ln w="9525">
            <a:noFill/>
            <a:miter lim="800000"/>
            <a:headEnd/>
            <a:tailEnd/>
          </a:ln>
        </p:spPr>
      </p:pic>
      <p:pic>
        <p:nvPicPr>
          <p:cNvPr id="114693" name="Picture 4" descr="Chess Block Diagram.png"/>
          <p:cNvPicPr>
            <a:picLocks noChangeAspect="1"/>
          </p:cNvPicPr>
          <p:nvPr/>
        </p:nvPicPr>
        <p:blipFill>
          <a:blip r:embed="rId4"/>
          <a:srcRect/>
          <a:stretch>
            <a:fillRect/>
          </a:stretch>
        </p:blipFill>
        <p:spPr bwMode="auto">
          <a:xfrm>
            <a:off x="3924300" y="1790700"/>
            <a:ext cx="4829175" cy="3967163"/>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0974" name="Rectangle 14"/>
          <p:cNvSpPr>
            <a:spLocks noGrp="1" noChangeArrowheads="1"/>
          </p:cNvSpPr>
          <p:nvPr>
            <p:ph type="title"/>
          </p:nvPr>
        </p:nvSpPr>
        <p:spPr>
          <a:xfrm>
            <a:off x="0" y="190500"/>
            <a:ext cx="9144000" cy="723900"/>
          </a:xfrm>
          <a:noFill/>
          <a:ln/>
        </p:spPr>
        <p:txBody>
          <a:bodyPr/>
          <a:lstStyle/>
          <a:p>
            <a:r>
              <a:rPr lang="en-US" sz="3200" b="1" dirty="0"/>
              <a:t>What is MAX?</a:t>
            </a:r>
          </a:p>
        </p:txBody>
      </p:sp>
      <p:sp>
        <p:nvSpPr>
          <p:cNvPr id="680975" name="Rectangle 15"/>
          <p:cNvSpPr>
            <a:spLocks noGrp="1" noChangeArrowheads="1"/>
          </p:cNvSpPr>
          <p:nvPr>
            <p:ph idx="1"/>
          </p:nvPr>
        </p:nvSpPr>
        <p:spPr>
          <a:xfrm>
            <a:off x="301625" y="985838"/>
            <a:ext cx="8842375" cy="1905000"/>
          </a:xfrm>
          <a:noFill/>
          <a:ln/>
        </p:spPr>
        <p:txBody>
          <a:bodyPr/>
          <a:lstStyle/>
          <a:p>
            <a:pPr>
              <a:lnSpc>
                <a:spcPct val="90000"/>
              </a:lnSpc>
              <a:spcBef>
                <a:spcPts val="500"/>
              </a:spcBef>
              <a:spcAft>
                <a:spcPts val="500"/>
              </a:spcAft>
            </a:pPr>
            <a:r>
              <a:rPr lang="en-US" sz="2400" dirty="0"/>
              <a:t>Stands for Measurement &amp; Automation Explorer</a:t>
            </a:r>
          </a:p>
          <a:p>
            <a:pPr>
              <a:lnSpc>
                <a:spcPct val="90000"/>
              </a:lnSpc>
              <a:spcBef>
                <a:spcPts val="500"/>
              </a:spcBef>
              <a:spcAft>
                <a:spcPts val="500"/>
              </a:spcAft>
            </a:pPr>
            <a:r>
              <a:rPr lang="en-US" sz="2400" dirty="0"/>
              <a:t>Configures and organizes all your National Instruments DAQ, PCI/PXI, GPIB, IMAQ, IVI, motion, VISA, and VXI devices</a:t>
            </a:r>
          </a:p>
          <a:p>
            <a:pPr>
              <a:lnSpc>
                <a:spcPct val="90000"/>
              </a:lnSpc>
              <a:spcBef>
                <a:spcPts val="500"/>
              </a:spcBef>
              <a:spcAft>
                <a:spcPts val="500"/>
              </a:spcAft>
            </a:pPr>
            <a:r>
              <a:rPr lang="en-US" sz="2400" dirty="0"/>
              <a:t>Tests devices</a:t>
            </a:r>
          </a:p>
        </p:txBody>
      </p:sp>
      <p:pic>
        <p:nvPicPr>
          <p:cNvPr id="680976" name="Picture 16"/>
          <p:cNvPicPr>
            <a:picLocks noChangeAspect="1" noChangeArrowheads="1"/>
          </p:cNvPicPr>
          <p:nvPr/>
        </p:nvPicPr>
        <p:blipFill>
          <a:blip r:embed="rId3"/>
          <a:srcRect/>
          <a:stretch>
            <a:fillRect/>
          </a:stretch>
        </p:blipFill>
        <p:spPr bwMode="auto">
          <a:xfrm>
            <a:off x="1371600" y="4686300"/>
            <a:ext cx="1343025" cy="1231900"/>
          </a:xfrm>
          <a:prstGeom prst="rect">
            <a:avLst/>
          </a:prstGeom>
          <a:noFill/>
          <a:ln w="12700" algn="ctr">
            <a:noFill/>
            <a:miter lim="800000"/>
            <a:headEnd/>
            <a:tailEnd/>
          </a:ln>
          <a:effectLst/>
        </p:spPr>
      </p:pic>
      <p:sp>
        <p:nvSpPr>
          <p:cNvPr id="680977" name="Rectangle 17"/>
          <p:cNvSpPr>
            <a:spLocks noChangeArrowheads="1"/>
          </p:cNvSpPr>
          <p:nvPr/>
        </p:nvSpPr>
        <p:spPr bwMode="auto">
          <a:xfrm>
            <a:off x="571500" y="3200400"/>
            <a:ext cx="2957513" cy="2765425"/>
          </a:xfrm>
          <a:prstGeom prst="rect">
            <a:avLst/>
          </a:prstGeom>
          <a:noFill/>
          <a:ln w="12700" algn="ctr">
            <a:solidFill>
              <a:schemeClr val="tx1"/>
            </a:solidFill>
            <a:miter lim="800000"/>
            <a:headEnd/>
            <a:tailEnd/>
          </a:ln>
          <a:effectLst/>
        </p:spPr>
        <p:txBody>
          <a:bodyPr wrap="none" anchor="ctr"/>
          <a:lstStyle/>
          <a:p>
            <a:endParaRPr lang="en-US"/>
          </a:p>
        </p:txBody>
      </p:sp>
      <p:sp>
        <p:nvSpPr>
          <p:cNvPr id="680978" name="Text Box 18"/>
          <p:cNvSpPr txBox="1">
            <a:spLocks noChangeArrowheads="1"/>
          </p:cNvSpPr>
          <p:nvPr/>
        </p:nvSpPr>
        <p:spPr bwMode="auto">
          <a:xfrm>
            <a:off x="762000" y="3467100"/>
            <a:ext cx="2457450" cy="1004888"/>
          </a:xfrm>
          <a:prstGeom prst="rect">
            <a:avLst/>
          </a:prstGeom>
          <a:noFill/>
          <a:ln w="12700" algn="ctr">
            <a:noFill/>
            <a:miter lim="800000"/>
            <a:headEnd/>
            <a:tailEnd/>
          </a:ln>
          <a:effectLst/>
        </p:spPr>
        <p:txBody>
          <a:bodyPr>
            <a:spAutoFit/>
          </a:bodyPr>
          <a:lstStyle/>
          <a:p>
            <a:pPr>
              <a:spcBef>
                <a:spcPct val="50000"/>
              </a:spcBef>
            </a:pPr>
            <a:r>
              <a:rPr lang="en-US" b="0" dirty="0">
                <a:effectLst>
                  <a:outerShdw blurRad="38100" dist="38100" dir="2700000" algn="tl">
                    <a:srgbClr val="C0C0C0"/>
                  </a:outerShdw>
                </a:effectLst>
              </a:rPr>
              <a:t>Icon Found on</a:t>
            </a:r>
          </a:p>
          <a:p>
            <a:pPr>
              <a:spcBef>
                <a:spcPct val="50000"/>
              </a:spcBef>
            </a:pPr>
            <a:r>
              <a:rPr lang="en-US" b="0" dirty="0">
                <a:effectLst>
                  <a:outerShdw blurRad="38100" dist="38100" dir="2700000" algn="tl">
                    <a:srgbClr val="C0C0C0"/>
                  </a:outerShdw>
                </a:effectLst>
              </a:rPr>
              <a:t>Windows Desktop</a:t>
            </a:r>
          </a:p>
        </p:txBody>
      </p:sp>
      <p:pic>
        <p:nvPicPr>
          <p:cNvPr id="680979" name="Picture 19" descr="MAX w 6009"/>
          <p:cNvPicPr>
            <a:picLocks noChangeAspect="1" noChangeArrowheads="1"/>
          </p:cNvPicPr>
          <p:nvPr/>
        </p:nvPicPr>
        <p:blipFill>
          <a:blip r:embed="rId4"/>
          <a:stretch>
            <a:fillRect/>
          </a:stretch>
        </p:blipFill>
        <p:spPr bwMode="auto">
          <a:xfrm>
            <a:off x="4038600" y="3162300"/>
            <a:ext cx="4762500" cy="2531962"/>
          </a:xfrm>
          <a:prstGeom prst="rect">
            <a:avLst/>
          </a:prstGeom>
          <a:noFill/>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a:xfrm>
            <a:off x="0" y="190500"/>
            <a:ext cx="9144000" cy="838200"/>
          </a:xfrm>
        </p:spPr>
        <p:txBody>
          <a:bodyPr/>
          <a:lstStyle/>
          <a:p>
            <a:r>
              <a:rPr lang="en-US" sz="3200" b="1" dirty="0"/>
              <a:t>Ballistic Trajectory Calculator</a:t>
            </a:r>
          </a:p>
        </p:txBody>
      </p:sp>
      <p:sp>
        <p:nvSpPr>
          <p:cNvPr id="115715" name="Content Placeholder 2"/>
          <p:cNvSpPr>
            <a:spLocks noGrp="1"/>
          </p:cNvSpPr>
          <p:nvPr>
            <p:ph idx="1"/>
          </p:nvPr>
        </p:nvSpPr>
        <p:spPr>
          <a:xfrm>
            <a:off x="381000" y="1028700"/>
            <a:ext cx="8534400" cy="4038600"/>
          </a:xfrm>
        </p:spPr>
        <p:txBody>
          <a:bodyPr/>
          <a:lstStyle/>
          <a:p>
            <a:pPr marL="0" indent="0">
              <a:buFontTx/>
              <a:buNone/>
            </a:pPr>
            <a:r>
              <a:rPr lang="en-US" sz="2400" dirty="0"/>
              <a:t>This LabVIEW VI calculates and graphs a ballistic trajectory based on the given parameters.</a:t>
            </a:r>
          </a:p>
        </p:txBody>
      </p:sp>
      <p:pic>
        <p:nvPicPr>
          <p:cNvPr id="115716" name="Picture 3" descr="Ballistic Calculator.png"/>
          <p:cNvPicPr>
            <a:picLocks noChangeAspect="1"/>
          </p:cNvPicPr>
          <p:nvPr/>
        </p:nvPicPr>
        <p:blipFill>
          <a:blip r:embed="rId3"/>
          <a:srcRect/>
          <a:stretch>
            <a:fillRect/>
          </a:stretch>
        </p:blipFill>
        <p:spPr bwMode="auto">
          <a:xfrm>
            <a:off x="887089" y="1905000"/>
            <a:ext cx="7369821" cy="3848100"/>
          </a:xfrm>
          <a:prstGeom prst="rect">
            <a:avLst/>
          </a:prstGeom>
          <a:noFill/>
          <a:ln w="9525">
            <a:noFill/>
            <a:miter lim="800000"/>
            <a:headEnd/>
            <a:tailEnd/>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a:xfrm>
            <a:off x="0" y="190500"/>
            <a:ext cx="9144000" cy="876300"/>
          </a:xfrm>
        </p:spPr>
        <p:txBody>
          <a:bodyPr/>
          <a:lstStyle/>
          <a:p>
            <a:r>
              <a:rPr lang="en-US" sz="3200" b="1" dirty="0"/>
              <a:t>Mouse Position Calculator</a:t>
            </a:r>
          </a:p>
        </p:txBody>
      </p:sp>
      <p:sp>
        <p:nvSpPr>
          <p:cNvPr id="116739" name="Content Placeholder 2"/>
          <p:cNvSpPr>
            <a:spLocks noGrp="1"/>
          </p:cNvSpPr>
          <p:nvPr>
            <p:ph idx="1"/>
          </p:nvPr>
        </p:nvSpPr>
        <p:spPr>
          <a:xfrm>
            <a:off x="876300" y="990600"/>
            <a:ext cx="7353300" cy="4038600"/>
          </a:xfrm>
        </p:spPr>
        <p:txBody>
          <a:bodyPr/>
          <a:lstStyle/>
          <a:p>
            <a:pPr indent="0">
              <a:buFontTx/>
              <a:buNone/>
            </a:pPr>
            <a:r>
              <a:rPr lang="en-US" sz="2400" dirty="0"/>
              <a:t>Calculate the position of your mouse cursor on the monitor using LabVIEW and event structures.</a:t>
            </a:r>
          </a:p>
        </p:txBody>
      </p:sp>
      <p:pic>
        <p:nvPicPr>
          <p:cNvPr id="116740" name="Picture 3" descr="Mouse Position.png"/>
          <p:cNvPicPr>
            <a:picLocks noChangeAspect="1"/>
          </p:cNvPicPr>
          <p:nvPr/>
        </p:nvPicPr>
        <p:blipFill>
          <a:blip r:embed="rId3"/>
          <a:srcRect/>
          <a:stretch>
            <a:fillRect/>
          </a:stretch>
        </p:blipFill>
        <p:spPr bwMode="auto">
          <a:xfrm>
            <a:off x="342900" y="2247900"/>
            <a:ext cx="2353855" cy="3275013"/>
          </a:xfrm>
          <a:prstGeom prst="rect">
            <a:avLst/>
          </a:prstGeom>
          <a:noFill/>
          <a:ln w="9525">
            <a:noFill/>
            <a:miter lim="800000"/>
            <a:headEnd/>
            <a:tailEnd/>
          </a:ln>
        </p:spPr>
      </p:pic>
      <p:pic>
        <p:nvPicPr>
          <p:cNvPr id="116741" name="Picture 4" descr="Mouse Position Block Diagram.png"/>
          <p:cNvPicPr>
            <a:picLocks noChangeAspect="1"/>
          </p:cNvPicPr>
          <p:nvPr/>
        </p:nvPicPr>
        <p:blipFill>
          <a:blip r:embed="rId4"/>
          <a:srcRect/>
          <a:stretch>
            <a:fillRect/>
          </a:stretch>
        </p:blipFill>
        <p:spPr bwMode="auto">
          <a:xfrm>
            <a:off x="2933700" y="1981200"/>
            <a:ext cx="6016430" cy="3622675"/>
          </a:xfrm>
          <a:prstGeom prst="rect">
            <a:avLst/>
          </a:prstGeom>
          <a:noFill/>
          <a:ln w="9525">
            <a:noFill/>
            <a:miter lim="800000"/>
            <a:headEnd/>
            <a:tailEnd/>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a:xfrm>
            <a:off x="0" y="190500"/>
            <a:ext cx="9144000" cy="876300"/>
          </a:xfrm>
        </p:spPr>
        <p:txBody>
          <a:bodyPr/>
          <a:lstStyle/>
          <a:p>
            <a:r>
              <a:rPr lang="en-US" sz="3200" b="1" dirty="0"/>
              <a:t>What’s New in LabVIEW 8.6?</a:t>
            </a:r>
          </a:p>
        </p:txBody>
      </p:sp>
      <p:sp>
        <p:nvSpPr>
          <p:cNvPr id="3" name="Content Placeholder 2"/>
          <p:cNvSpPr>
            <a:spLocks noGrp="1"/>
          </p:cNvSpPr>
          <p:nvPr>
            <p:ph idx="1"/>
          </p:nvPr>
        </p:nvSpPr>
        <p:spPr>
          <a:xfrm>
            <a:off x="381000" y="1295400"/>
            <a:ext cx="8534400" cy="4686300"/>
          </a:xfrm>
        </p:spPr>
        <p:txBody>
          <a:bodyPr/>
          <a:lstStyle/>
          <a:p>
            <a:pPr>
              <a:spcBef>
                <a:spcPts val="0"/>
              </a:spcBef>
              <a:spcAft>
                <a:spcPts val="1200"/>
              </a:spcAft>
              <a:defRPr/>
            </a:pPr>
            <a:r>
              <a:rPr lang="en-US" sz="2400" dirty="0"/>
              <a:t>Automatically Clean Up LabVIEW Block Diagrams </a:t>
            </a:r>
          </a:p>
          <a:p>
            <a:pPr>
              <a:spcBef>
                <a:spcPts val="0"/>
              </a:spcBef>
              <a:spcAft>
                <a:spcPts val="1200"/>
              </a:spcAft>
              <a:defRPr/>
            </a:pPr>
            <a:r>
              <a:rPr lang="en-US" sz="2400" dirty="0"/>
              <a:t>Quick Drop: Find and Place VI Elements Faster</a:t>
            </a:r>
          </a:p>
          <a:p>
            <a:pPr>
              <a:spcBef>
                <a:spcPts val="0"/>
              </a:spcBef>
              <a:spcAft>
                <a:spcPts val="1200"/>
              </a:spcAft>
              <a:defRPr/>
            </a:pPr>
            <a:r>
              <a:rPr lang="en-US" sz="2400" dirty="0"/>
              <a:t>Web Services: Controls Your VIs</a:t>
            </a:r>
          </a:p>
          <a:p>
            <a:pPr indent="-1588">
              <a:spcBef>
                <a:spcPts val="0"/>
              </a:spcBef>
              <a:spcAft>
                <a:spcPts val="1200"/>
              </a:spcAft>
              <a:buFontTx/>
              <a:buNone/>
              <a:defRPr/>
            </a:pPr>
            <a:r>
              <a:rPr lang="en-US" sz="2400" dirty="0"/>
              <a:t>Online</a:t>
            </a:r>
          </a:p>
          <a:p>
            <a:pPr>
              <a:spcBef>
                <a:spcPts val="0"/>
              </a:spcBef>
              <a:spcAft>
                <a:spcPts val="1200"/>
              </a:spcAft>
              <a:defRPr/>
            </a:pPr>
            <a:r>
              <a:rPr lang="en-US" sz="2400" dirty="0"/>
              <a:t>3D Sensor Mapping: Quickly and</a:t>
            </a:r>
          </a:p>
          <a:p>
            <a:pPr indent="-1588">
              <a:spcBef>
                <a:spcPts val="0"/>
              </a:spcBef>
              <a:spcAft>
                <a:spcPts val="1200"/>
              </a:spcAft>
              <a:buFontTx/>
              <a:buNone/>
              <a:defRPr/>
            </a:pPr>
            <a:r>
              <a:rPr lang="en-US" sz="2400" dirty="0"/>
              <a:t>Easily Map Data to 3D Models</a:t>
            </a:r>
          </a:p>
        </p:txBody>
      </p:sp>
      <p:pic>
        <p:nvPicPr>
          <p:cNvPr id="117764" name="Picture 3" descr="LabVIEW Icon.jpg"/>
          <p:cNvPicPr>
            <a:picLocks noChangeAspect="1"/>
          </p:cNvPicPr>
          <p:nvPr/>
        </p:nvPicPr>
        <p:blipFill>
          <a:blip r:embed="rId3"/>
          <a:srcRect/>
          <a:stretch>
            <a:fillRect/>
          </a:stretch>
        </p:blipFill>
        <p:spPr bwMode="auto">
          <a:xfrm>
            <a:off x="5600701" y="2514600"/>
            <a:ext cx="3145718" cy="3162300"/>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nvPr>
        </p:nvSpPr>
        <p:spPr>
          <a:xfrm>
            <a:off x="0" y="190500"/>
            <a:ext cx="9144000" cy="876300"/>
          </a:xfrm>
        </p:spPr>
        <p:txBody>
          <a:bodyPr/>
          <a:lstStyle/>
          <a:p>
            <a:r>
              <a:rPr lang="en-US" sz="3200" b="1" dirty="0"/>
              <a:t>Additional Resources</a:t>
            </a:r>
            <a:endParaRPr lang="en-US" sz="3200" b="1" u="sng" dirty="0"/>
          </a:p>
        </p:txBody>
      </p:sp>
      <p:sp>
        <p:nvSpPr>
          <p:cNvPr id="733187" name="Rectangle 3"/>
          <p:cNvSpPr>
            <a:spLocks noGrp="1" noChangeArrowheads="1"/>
          </p:cNvSpPr>
          <p:nvPr>
            <p:ph idx="1"/>
          </p:nvPr>
        </p:nvSpPr>
        <p:spPr>
          <a:xfrm>
            <a:off x="347663" y="971550"/>
            <a:ext cx="8567738" cy="5030788"/>
          </a:xfrm>
        </p:spPr>
        <p:txBody>
          <a:bodyPr/>
          <a:lstStyle/>
          <a:p>
            <a:r>
              <a:rPr lang="en-US" sz="2400" dirty="0"/>
              <a:t>NI Academic Web and Student Corner</a:t>
            </a:r>
          </a:p>
          <a:p>
            <a:pPr lvl="1"/>
            <a:r>
              <a:rPr lang="en-US" sz="2000" dirty="0">
                <a:hlinkClick r:id="rId3"/>
              </a:rPr>
              <a:t>ni.com/academic</a:t>
            </a:r>
            <a:endParaRPr lang="en-US" sz="2000" dirty="0"/>
          </a:p>
          <a:p>
            <a:pPr lvl="1"/>
            <a:r>
              <a:rPr lang="en-US" sz="2000" dirty="0">
                <a:hlinkClick r:id="rId4"/>
              </a:rPr>
              <a:t>ni.com/textbooks</a:t>
            </a:r>
            <a:endParaRPr lang="en-US" sz="2000" dirty="0"/>
          </a:p>
          <a:p>
            <a:pPr lvl="1"/>
            <a:r>
              <a:rPr lang="en-US" sz="2000" dirty="0"/>
              <a:t>Get your own copy of the LabVIEW Student Edition</a:t>
            </a:r>
          </a:p>
          <a:p>
            <a:r>
              <a:rPr lang="en-US" sz="2400" dirty="0"/>
              <a:t>NI KnowledgeBase</a:t>
            </a:r>
          </a:p>
          <a:p>
            <a:pPr lvl="1"/>
            <a:r>
              <a:rPr lang="en-US" sz="2000" dirty="0">
                <a:hlinkClick r:id="rId5"/>
              </a:rPr>
              <a:t>ni.com/kb</a:t>
            </a:r>
            <a:endParaRPr lang="en-US" sz="2000" dirty="0"/>
          </a:p>
          <a:p>
            <a:r>
              <a:rPr lang="en-US" sz="2400" dirty="0"/>
              <a:t>NI Developer Zone</a:t>
            </a:r>
          </a:p>
          <a:p>
            <a:pPr lvl="1"/>
            <a:r>
              <a:rPr lang="en-US" sz="2400" dirty="0"/>
              <a:t> </a:t>
            </a:r>
            <a:r>
              <a:rPr lang="en-US" sz="2000" dirty="0">
                <a:hlinkClick r:id="rId6"/>
              </a:rPr>
              <a:t>ni.com/</a:t>
            </a:r>
            <a:r>
              <a:rPr lang="en-US" sz="2000" dirty="0" err="1">
                <a:hlinkClick r:id="rId6"/>
              </a:rPr>
              <a:t>devzone</a:t>
            </a:r>
            <a:endParaRPr lang="en-US" sz="2000" dirty="0"/>
          </a:p>
          <a:p>
            <a:r>
              <a:rPr lang="en-US" sz="2400" dirty="0"/>
              <a:t>LabVIEW Certification</a:t>
            </a:r>
          </a:p>
          <a:p>
            <a:pPr lvl="1"/>
            <a:r>
              <a:rPr lang="en-US" sz="2000" dirty="0"/>
              <a:t>LabVIEW Fundamentals Exam (free on </a:t>
            </a:r>
            <a:r>
              <a:rPr lang="en-US" sz="2000" dirty="0">
                <a:hlinkClick r:id="rId3"/>
              </a:rPr>
              <a:t>ni.com/academic</a:t>
            </a:r>
            <a:r>
              <a:rPr lang="en-US" sz="2000" dirty="0"/>
              <a:t>)</a:t>
            </a:r>
          </a:p>
          <a:p>
            <a:pPr lvl="1"/>
            <a:r>
              <a:rPr lang="en-US" sz="2000" dirty="0"/>
              <a:t>Certified LabVIEW Associate Developer Exam (industry-recognized certification)</a:t>
            </a:r>
          </a:p>
          <a:p>
            <a:pPr>
              <a:buNone/>
            </a:pPr>
            <a:endParaRPr lang="en-US" sz="2000" dirty="0"/>
          </a:p>
        </p:txBody>
      </p:sp>
      <p:pic>
        <p:nvPicPr>
          <p:cNvPr id="733189" name="Picture 5"/>
          <p:cNvPicPr>
            <a:picLocks noChangeAspect="1" noChangeArrowheads="1"/>
          </p:cNvPicPr>
          <p:nvPr/>
        </p:nvPicPr>
        <p:blipFill>
          <a:blip r:embed="rId7"/>
          <a:stretch>
            <a:fillRect/>
          </a:stretch>
        </p:blipFill>
        <p:spPr bwMode="auto">
          <a:xfrm>
            <a:off x="5295900" y="2713037"/>
            <a:ext cx="2332966" cy="1431925"/>
          </a:xfrm>
          <a:prstGeom prst="rect">
            <a:avLst/>
          </a:prstGeom>
          <a:noFill/>
          <a:ln w="12700" algn="ctr">
            <a:solidFill>
              <a:schemeClr val="tx1"/>
            </a:solidFill>
            <a:miter lim="800000"/>
            <a:headEnd/>
            <a:tailEnd/>
          </a:ln>
          <a:effectLst/>
        </p:spPr>
      </p:pic>
      <p:sp>
        <p:nvSpPr>
          <p:cNvPr id="733190" name="Rectangle 6"/>
          <p:cNvSpPr>
            <a:spLocks noChangeArrowheads="1"/>
          </p:cNvSpPr>
          <p:nvPr/>
        </p:nvSpPr>
        <p:spPr bwMode="auto">
          <a:xfrm>
            <a:off x="8604250" y="4965700"/>
            <a:ext cx="914400" cy="914400"/>
          </a:xfrm>
          <a:prstGeom prst="rect">
            <a:avLst/>
          </a:prstGeom>
          <a:noFill/>
          <a:ln w="12700" algn="ctr">
            <a:noFill/>
            <a:miter lim="800000"/>
            <a:headEnd/>
            <a:tailEnd/>
          </a:ln>
          <a:effectLst/>
        </p:spPr>
        <p:txBody>
          <a:bodyPr wrap="none" anchor="ctr"/>
          <a:lstStyle/>
          <a:p>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Line 2"/>
          <p:cNvSpPr>
            <a:spLocks noChangeShapeType="1"/>
          </p:cNvSpPr>
          <p:nvPr/>
        </p:nvSpPr>
        <p:spPr bwMode="auto">
          <a:xfrm flipH="1">
            <a:off x="519113" y="5232400"/>
            <a:ext cx="3595687" cy="23813"/>
          </a:xfrm>
          <a:prstGeom prst="line">
            <a:avLst/>
          </a:prstGeom>
          <a:noFill/>
          <a:ln w="9525">
            <a:solidFill>
              <a:schemeClr val="bg2"/>
            </a:solidFill>
            <a:round/>
            <a:headEnd/>
            <a:tailEnd/>
          </a:ln>
          <a:effectLst/>
        </p:spPr>
        <p:txBody>
          <a:bodyPr anchor="ctr">
            <a:spAutoFit/>
          </a:bodyPr>
          <a:lstStyle/>
          <a:p>
            <a:endParaRPr lang="en-US"/>
          </a:p>
        </p:txBody>
      </p:sp>
      <p:sp>
        <p:nvSpPr>
          <p:cNvPr id="735235" name="Rectangle 3"/>
          <p:cNvSpPr>
            <a:spLocks noGrp="1" noChangeArrowheads="1"/>
          </p:cNvSpPr>
          <p:nvPr>
            <p:ph type="title"/>
          </p:nvPr>
        </p:nvSpPr>
        <p:spPr>
          <a:xfrm>
            <a:off x="0" y="190500"/>
            <a:ext cx="9144000" cy="876300"/>
          </a:xfrm>
          <a:noFill/>
          <a:ln/>
        </p:spPr>
        <p:txBody>
          <a:bodyPr/>
          <a:lstStyle/>
          <a:p>
            <a:r>
              <a:rPr lang="en-US" sz="3200" b="1" dirty="0"/>
              <a:t>The LabVIEW Certification Program</a:t>
            </a:r>
          </a:p>
        </p:txBody>
      </p:sp>
      <p:sp>
        <p:nvSpPr>
          <p:cNvPr id="735236" name="AutoShape 4"/>
          <p:cNvSpPr>
            <a:spLocks noChangeArrowheads="1"/>
          </p:cNvSpPr>
          <p:nvPr/>
        </p:nvSpPr>
        <p:spPr bwMode="auto">
          <a:xfrm>
            <a:off x="5022850" y="1089025"/>
            <a:ext cx="1519238" cy="1166813"/>
          </a:xfrm>
          <a:prstGeom prst="triangle">
            <a:avLst>
              <a:gd name="adj" fmla="val 50000"/>
            </a:avLst>
          </a:prstGeom>
          <a:solidFill>
            <a:srgbClr val="001760"/>
          </a:solidFill>
          <a:ln w="19050" algn="ctr">
            <a:noFill/>
            <a:miter lim="800000"/>
            <a:headEnd/>
            <a:tailEnd/>
          </a:ln>
          <a:effectLst/>
        </p:spPr>
        <p:txBody>
          <a:bodyPr wrap="none" anchor="ctr"/>
          <a:lstStyle/>
          <a:p>
            <a:endParaRPr lang="en-US"/>
          </a:p>
        </p:txBody>
      </p:sp>
      <p:sp>
        <p:nvSpPr>
          <p:cNvPr id="735237" name="AutoShape 5"/>
          <p:cNvSpPr>
            <a:spLocks noChangeArrowheads="1"/>
          </p:cNvSpPr>
          <p:nvPr/>
        </p:nvSpPr>
        <p:spPr bwMode="auto">
          <a:xfrm rot="10800000">
            <a:off x="4125913" y="2335213"/>
            <a:ext cx="3338512" cy="1304925"/>
          </a:xfrm>
          <a:custGeom>
            <a:avLst/>
            <a:gdLst>
              <a:gd name="G0" fmla="+- 5594 0 0"/>
              <a:gd name="G1" fmla="+- 21600 0 5594"/>
              <a:gd name="G2" fmla="*/ 5594 1 2"/>
              <a:gd name="G3" fmla="+- 21600 0 G2"/>
              <a:gd name="G4" fmla="+/ 5594 21600 2"/>
              <a:gd name="G5" fmla="+/ G1 0 2"/>
              <a:gd name="G6" fmla="*/ 21600 21600 5594"/>
              <a:gd name="G7" fmla="*/ G6 1 2"/>
              <a:gd name="G8" fmla="+- 21600 0 G7"/>
              <a:gd name="G9" fmla="*/ 21600 1 2"/>
              <a:gd name="G10" fmla="+- 5594 0 G9"/>
              <a:gd name="G11" fmla="?: G10 G8 0"/>
              <a:gd name="G12" fmla="?: G10 G7 21600"/>
              <a:gd name="T0" fmla="*/ 18803 w 21600"/>
              <a:gd name="T1" fmla="*/ 10800 h 21600"/>
              <a:gd name="T2" fmla="*/ 10800 w 21600"/>
              <a:gd name="T3" fmla="*/ 21600 h 21600"/>
              <a:gd name="T4" fmla="*/ 2797 w 21600"/>
              <a:gd name="T5" fmla="*/ 10800 h 21600"/>
              <a:gd name="T6" fmla="*/ 10800 w 21600"/>
              <a:gd name="T7" fmla="*/ 0 h 21600"/>
              <a:gd name="T8" fmla="*/ 4597 w 21600"/>
              <a:gd name="T9" fmla="*/ 4597 h 21600"/>
              <a:gd name="T10" fmla="*/ 17003 w 21600"/>
              <a:gd name="T11" fmla="*/ 17003 h 21600"/>
            </a:gdLst>
            <a:ahLst/>
            <a:cxnLst>
              <a:cxn ang="0">
                <a:pos x="T0" y="T1"/>
              </a:cxn>
              <a:cxn ang="0">
                <a:pos x="T2" y="T3"/>
              </a:cxn>
              <a:cxn ang="0">
                <a:pos x="T4" y="T5"/>
              </a:cxn>
              <a:cxn ang="0">
                <a:pos x="T6" y="T7"/>
              </a:cxn>
            </a:cxnLst>
            <a:rect l="T8" t="T9" r="T10" b="T11"/>
            <a:pathLst>
              <a:path w="21600" h="21600">
                <a:moveTo>
                  <a:pt x="0" y="0"/>
                </a:moveTo>
                <a:lnTo>
                  <a:pt x="5594" y="21600"/>
                </a:lnTo>
                <a:lnTo>
                  <a:pt x="16006" y="21600"/>
                </a:lnTo>
                <a:lnTo>
                  <a:pt x="21600" y="0"/>
                </a:lnTo>
                <a:close/>
              </a:path>
            </a:pathLst>
          </a:custGeom>
          <a:solidFill>
            <a:srgbClr val="001760"/>
          </a:solidFill>
          <a:ln w="19050" algn="ctr">
            <a:noFill/>
            <a:miter lim="800000"/>
            <a:headEnd/>
            <a:tailEnd/>
          </a:ln>
          <a:effectLst/>
        </p:spPr>
        <p:txBody>
          <a:bodyPr wrap="none" anchor="ctr"/>
          <a:lstStyle/>
          <a:p>
            <a:endParaRPr lang="en-US"/>
          </a:p>
        </p:txBody>
      </p:sp>
      <p:sp>
        <p:nvSpPr>
          <p:cNvPr id="735238" name="AutoShape 6"/>
          <p:cNvSpPr>
            <a:spLocks noChangeArrowheads="1"/>
          </p:cNvSpPr>
          <p:nvPr/>
        </p:nvSpPr>
        <p:spPr bwMode="auto">
          <a:xfrm rot="10800000">
            <a:off x="3113088" y="3732213"/>
            <a:ext cx="5380037" cy="1509712"/>
          </a:xfrm>
          <a:custGeom>
            <a:avLst/>
            <a:gdLst>
              <a:gd name="G0" fmla="+- 3922 0 0"/>
              <a:gd name="G1" fmla="+- 21600 0 3922"/>
              <a:gd name="G2" fmla="*/ 3922 1 2"/>
              <a:gd name="G3" fmla="+- 21600 0 G2"/>
              <a:gd name="G4" fmla="+/ 3922 21600 2"/>
              <a:gd name="G5" fmla="+/ G1 0 2"/>
              <a:gd name="G6" fmla="*/ 21600 21600 3922"/>
              <a:gd name="G7" fmla="*/ G6 1 2"/>
              <a:gd name="G8" fmla="+- 21600 0 G7"/>
              <a:gd name="G9" fmla="*/ 21600 1 2"/>
              <a:gd name="G10" fmla="+- 3922 0 G9"/>
              <a:gd name="G11" fmla="?: G10 G8 0"/>
              <a:gd name="G12" fmla="?: G10 G7 21600"/>
              <a:gd name="T0" fmla="*/ 19639 w 21600"/>
              <a:gd name="T1" fmla="*/ 10800 h 21600"/>
              <a:gd name="T2" fmla="*/ 10800 w 21600"/>
              <a:gd name="T3" fmla="*/ 21600 h 21600"/>
              <a:gd name="T4" fmla="*/ 1961 w 21600"/>
              <a:gd name="T5" fmla="*/ 10800 h 21600"/>
              <a:gd name="T6" fmla="*/ 10800 w 21600"/>
              <a:gd name="T7" fmla="*/ 0 h 21600"/>
              <a:gd name="T8" fmla="*/ 3761 w 21600"/>
              <a:gd name="T9" fmla="*/ 3761 h 21600"/>
              <a:gd name="T10" fmla="*/ 17839 w 21600"/>
              <a:gd name="T11" fmla="*/ 17839 h 21600"/>
            </a:gdLst>
            <a:ahLst/>
            <a:cxnLst>
              <a:cxn ang="0">
                <a:pos x="T0" y="T1"/>
              </a:cxn>
              <a:cxn ang="0">
                <a:pos x="T2" y="T3"/>
              </a:cxn>
              <a:cxn ang="0">
                <a:pos x="T4" y="T5"/>
              </a:cxn>
              <a:cxn ang="0">
                <a:pos x="T6" y="T7"/>
              </a:cxn>
            </a:cxnLst>
            <a:rect l="T8" t="T9" r="T10" b="T11"/>
            <a:pathLst>
              <a:path w="21600" h="21600">
                <a:moveTo>
                  <a:pt x="0" y="0"/>
                </a:moveTo>
                <a:lnTo>
                  <a:pt x="3922" y="21600"/>
                </a:lnTo>
                <a:lnTo>
                  <a:pt x="17678" y="21600"/>
                </a:lnTo>
                <a:lnTo>
                  <a:pt x="21600" y="0"/>
                </a:lnTo>
                <a:close/>
              </a:path>
            </a:pathLst>
          </a:custGeom>
          <a:solidFill>
            <a:srgbClr val="001760"/>
          </a:solidFill>
          <a:ln w="19050" algn="ctr">
            <a:noFill/>
            <a:miter lim="800000"/>
            <a:headEnd/>
            <a:tailEnd/>
          </a:ln>
          <a:effectLst/>
        </p:spPr>
        <p:txBody>
          <a:bodyPr wrap="none" anchor="ctr"/>
          <a:lstStyle/>
          <a:p>
            <a:endParaRPr lang="en-US"/>
          </a:p>
        </p:txBody>
      </p:sp>
      <p:sp>
        <p:nvSpPr>
          <p:cNvPr id="735239" name="Text Box 7"/>
          <p:cNvSpPr txBox="1">
            <a:spLocks noChangeArrowheads="1"/>
          </p:cNvSpPr>
          <p:nvPr/>
        </p:nvSpPr>
        <p:spPr bwMode="auto">
          <a:xfrm>
            <a:off x="4624388" y="2809875"/>
            <a:ext cx="2349500" cy="825500"/>
          </a:xfrm>
          <a:prstGeom prst="rect">
            <a:avLst/>
          </a:prstGeom>
          <a:noFill/>
          <a:ln w="9525">
            <a:noFill/>
            <a:miter lim="800000"/>
            <a:headEnd/>
            <a:tailEnd/>
          </a:ln>
          <a:effectLst/>
        </p:spPr>
        <p:txBody>
          <a:bodyPr>
            <a:spAutoFit/>
          </a:bodyPr>
          <a:lstStyle/>
          <a:p>
            <a:r>
              <a:rPr lang="en-US" sz="1600">
                <a:solidFill>
                  <a:schemeClr val="bg1"/>
                </a:solidFill>
              </a:rPr>
              <a:t>Certified LabVIEW Developer	</a:t>
            </a:r>
          </a:p>
          <a:p>
            <a:pPr eaLnBrk="1" hangingPunct="1"/>
            <a:endParaRPr lang="en-US" sz="1600">
              <a:solidFill>
                <a:schemeClr val="bg1"/>
              </a:solidFill>
            </a:endParaRPr>
          </a:p>
        </p:txBody>
      </p:sp>
      <p:sp>
        <p:nvSpPr>
          <p:cNvPr id="735240" name="Text Box 8"/>
          <p:cNvSpPr txBox="1">
            <a:spLocks noChangeArrowheads="1"/>
          </p:cNvSpPr>
          <p:nvPr/>
        </p:nvSpPr>
        <p:spPr bwMode="auto">
          <a:xfrm>
            <a:off x="4314825" y="4248150"/>
            <a:ext cx="2967038" cy="581025"/>
          </a:xfrm>
          <a:prstGeom prst="rect">
            <a:avLst/>
          </a:prstGeom>
          <a:noFill/>
          <a:ln w="9525">
            <a:noFill/>
            <a:miter lim="800000"/>
            <a:headEnd/>
            <a:tailEnd/>
          </a:ln>
          <a:effectLst/>
        </p:spPr>
        <p:txBody>
          <a:bodyPr>
            <a:spAutoFit/>
          </a:bodyPr>
          <a:lstStyle/>
          <a:p>
            <a:pPr>
              <a:spcBef>
                <a:spcPct val="50000"/>
              </a:spcBef>
            </a:pPr>
            <a:r>
              <a:rPr lang="en-US" sz="1600">
                <a:solidFill>
                  <a:schemeClr val="bg1"/>
                </a:solidFill>
              </a:rPr>
              <a:t>Certified LabVIEW Associate Developer</a:t>
            </a:r>
          </a:p>
        </p:txBody>
      </p:sp>
      <p:sp>
        <p:nvSpPr>
          <p:cNvPr id="735241" name="Rectangle 9"/>
          <p:cNvSpPr>
            <a:spLocks noChangeArrowheads="1"/>
          </p:cNvSpPr>
          <p:nvPr/>
        </p:nvSpPr>
        <p:spPr bwMode="auto">
          <a:xfrm>
            <a:off x="5035550" y="1508125"/>
            <a:ext cx="1519238" cy="825500"/>
          </a:xfrm>
          <a:prstGeom prst="rect">
            <a:avLst/>
          </a:prstGeom>
          <a:noFill/>
          <a:ln w="9525">
            <a:noFill/>
            <a:miter lim="800000"/>
            <a:headEnd/>
            <a:tailEnd/>
          </a:ln>
          <a:effectLst/>
        </p:spPr>
        <p:txBody>
          <a:bodyPr>
            <a:spAutoFit/>
          </a:bodyPr>
          <a:lstStyle/>
          <a:p>
            <a:r>
              <a:rPr lang="en-US" sz="1600">
                <a:solidFill>
                  <a:schemeClr val="bg1"/>
                </a:solidFill>
              </a:rPr>
              <a:t>Certified </a:t>
            </a:r>
          </a:p>
          <a:p>
            <a:r>
              <a:rPr lang="en-US" sz="1600">
                <a:solidFill>
                  <a:schemeClr val="bg1"/>
                </a:solidFill>
              </a:rPr>
              <a:t>LabVIEW </a:t>
            </a:r>
            <a:br>
              <a:rPr lang="en-US" sz="1600">
                <a:solidFill>
                  <a:schemeClr val="bg1"/>
                </a:solidFill>
              </a:rPr>
            </a:br>
            <a:r>
              <a:rPr lang="en-US" sz="1600">
                <a:solidFill>
                  <a:schemeClr val="bg1"/>
                </a:solidFill>
              </a:rPr>
              <a:t>Architect</a:t>
            </a:r>
          </a:p>
        </p:txBody>
      </p:sp>
      <p:sp>
        <p:nvSpPr>
          <p:cNvPr id="735242" name="Line 10"/>
          <p:cNvSpPr>
            <a:spLocks noChangeShapeType="1"/>
          </p:cNvSpPr>
          <p:nvPr/>
        </p:nvSpPr>
        <p:spPr bwMode="auto">
          <a:xfrm flipH="1">
            <a:off x="515938" y="2232025"/>
            <a:ext cx="4513262" cy="0"/>
          </a:xfrm>
          <a:prstGeom prst="line">
            <a:avLst/>
          </a:prstGeom>
          <a:noFill/>
          <a:ln w="9525">
            <a:solidFill>
              <a:schemeClr val="bg2"/>
            </a:solidFill>
            <a:round/>
            <a:headEnd/>
            <a:tailEnd/>
          </a:ln>
          <a:effectLst/>
        </p:spPr>
        <p:txBody>
          <a:bodyPr anchor="ctr">
            <a:spAutoFit/>
          </a:bodyPr>
          <a:lstStyle/>
          <a:p>
            <a:endParaRPr lang="en-US"/>
          </a:p>
        </p:txBody>
      </p:sp>
      <p:sp>
        <p:nvSpPr>
          <p:cNvPr id="735243" name="Text Box 11"/>
          <p:cNvSpPr txBox="1">
            <a:spLocks noChangeArrowheads="1"/>
          </p:cNvSpPr>
          <p:nvPr/>
        </p:nvSpPr>
        <p:spPr bwMode="auto">
          <a:xfrm>
            <a:off x="342900" y="1047750"/>
            <a:ext cx="3924300" cy="1190625"/>
          </a:xfrm>
          <a:prstGeom prst="rect">
            <a:avLst/>
          </a:prstGeom>
          <a:noFill/>
          <a:ln w="9525">
            <a:noFill/>
            <a:miter lim="800000"/>
            <a:headEnd/>
            <a:tailEnd/>
          </a:ln>
          <a:effectLst/>
        </p:spPr>
        <p:txBody>
          <a:bodyPr>
            <a:spAutoFit/>
          </a:bodyPr>
          <a:lstStyle/>
          <a:p>
            <a:pPr marL="171450" indent="-171450" algn="l" eaLnBrk="1" hangingPunct="1"/>
            <a:r>
              <a:rPr lang="en-US" dirty="0">
                <a:latin typeface="+mn-lt"/>
              </a:rPr>
              <a:t>Architect</a:t>
            </a:r>
          </a:p>
          <a:p>
            <a:pPr marL="171450" indent="-171450" algn="l" eaLnBrk="1" hangingPunct="1">
              <a:buFontTx/>
              <a:buChar char="•"/>
            </a:pPr>
            <a:r>
              <a:rPr lang="en-US" sz="1600" b="0" dirty="0">
                <a:latin typeface="+mn-lt"/>
              </a:rPr>
              <a:t>Mastery of LabVIEW </a:t>
            </a:r>
          </a:p>
          <a:p>
            <a:pPr marL="171450" indent="-171450" algn="l" eaLnBrk="1" hangingPunct="1">
              <a:buFontTx/>
              <a:buChar char="•"/>
            </a:pPr>
            <a:r>
              <a:rPr lang="en-US" sz="1600" b="0" dirty="0">
                <a:latin typeface="+mn-lt"/>
              </a:rPr>
              <a:t>Expert in large application development</a:t>
            </a:r>
          </a:p>
          <a:p>
            <a:pPr marL="171450" indent="-171450" algn="l" eaLnBrk="1" hangingPunct="1">
              <a:buFontTx/>
              <a:buChar char="•"/>
            </a:pPr>
            <a:r>
              <a:rPr lang="en-US" sz="1600" b="0" dirty="0">
                <a:latin typeface="+mn-lt"/>
              </a:rPr>
              <a:t>Skilled in leading project teams</a:t>
            </a:r>
          </a:p>
        </p:txBody>
      </p:sp>
      <p:sp>
        <p:nvSpPr>
          <p:cNvPr id="735244" name="Line 12"/>
          <p:cNvSpPr>
            <a:spLocks noChangeShapeType="1"/>
          </p:cNvSpPr>
          <p:nvPr/>
        </p:nvSpPr>
        <p:spPr bwMode="auto">
          <a:xfrm flipH="1">
            <a:off x="519113" y="3643313"/>
            <a:ext cx="3595687" cy="23812"/>
          </a:xfrm>
          <a:prstGeom prst="line">
            <a:avLst/>
          </a:prstGeom>
          <a:noFill/>
          <a:ln w="9525">
            <a:solidFill>
              <a:schemeClr val="bg2"/>
            </a:solidFill>
            <a:round/>
            <a:headEnd/>
            <a:tailEnd/>
          </a:ln>
          <a:effectLst/>
        </p:spPr>
        <p:txBody>
          <a:bodyPr anchor="ctr">
            <a:spAutoFit/>
          </a:bodyPr>
          <a:lstStyle/>
          <a:p>
            <a:endParaRPr lang="en-US"/>
          </a:p>
        </p:txBody>
      </p:sp>
      <p:sp>
        <p:nvSpPr>
          <p:cNvPr id="735245" name="Text Box 13"/>
          <p:cNvSpPr txBox="1">
            <a:spLocks noChangeArrowheads="1"/>
          </p:cNvSpPr>
          <p:nvPr/>
        </p:nvSpPr>
        <p:spPr bwMode="auto">
          <a:xfrm>
            <a:off x="327025" y="2238375"/>
            <a:ext cx="3330575" cy="1435100"/>
          </a:xfrm>
          <a:prstGeom prst="rect">
            <a:avLst/>
          </a:prstGeom>
          <a:noFill/>
          <a:ln w="9525">
            <a:noFill/>
            <a:miter lim="800000"/>
            <a:headEnd/>
            <a:tailEnd/>
          </a:ln>
          <a:effectLst/>
        </p:spPr>
        <p:txBody>
          <a:bodyPr>
            <a:spAutoFit/>
          </a:bodyPr>
          <a:lstStyle/>
          <a:p>
            <a:pPr marL="171450" indent="-171450" algn="l" eaLnBrk="1" hangingPunct="1"/>
            <a:r>
              <a:rPr lang="en-US" dirty="0">
                <a:latin typeface="+mn-lt"/>
              </a:rPr>
              <a:t>Developer</a:t>
            </a:r>
          </a:p>
          <a:p>
            <a:pPr marL="171450" indent="-171450" algn="l" eaLnBrk="1" hangingPunct="1">
              <a:buFontTx/>
              <a:buChar char="•"/>
            </a:pPr>
            <a:r>
              <a:rPr lang="en-US" sz="1600" b="0" dirty="0">
                <a:latin typeface="+mn-lt"/>
              </a:rPr>
              <a:t>Advanced LabVIEW knowledge and application development experience</a:t>
            </a:r>
          </a:p>
          <a:p>
            <a:pPr marL="171450" indent="-171450" algn="l" eaLnBrk="1" hangingPunct="1">
              <a:buFontTx/>
              <a:buChar char="•"/>
            </a:pPr>
            <a:r>
              <a:rPr lang="en-US" sz="1600" b="0" dirty="0">
                <a:latin typeface="+mn-lt"/>
              </a:rPr>
              <a:t>Project management skills</a:t>
            </a:r>
          </a:p>
        </p:txBody>
      </p:sp>
      <p:sp>
        <p:nvSpPr>
          <p:cNvPr id="735246" name="Text Box 14"/>
          <p:cNvSpPr txBox="1">
            <a:spLocks noChangeArrowheads="1"/>
          </p:cNvSpPr>
          <p:nvPr/>
        </p:nvSpPr>
        <p:spPr bwMode="auto">
          <a:xfrm>
            <a:off x="396875" y="3781425"/>
            <a:ext cx="3522663" cy="1679575"/>
          </a:xfrm>
          <a:prstGeom prst="rect">
            <a:avLst/>
          </a:prstGeom>
          <a:noFill/>
          <a:ln w="9525">
            <a:noFill/>
            <a:miter lim="800000"/>
            <a:headEnd/>
            <a:tailEnd/>
          </a:ln>
          <a:effectLst/>
        </p:spPr>
        <p:txBody>
          <a:bodyPr>
            <a:spAutoFit/>
          </a:bodyPr>
          <a:lstStyle/>
          <a:p>
            <a:pPr marL="171450" indent="-171450" algn="l" eaLnBrk="1" hangingPunct="1"/>
            <a:r>
              <a:rPr lang="en-US" dirty="0">
                <a:latin typeface="+mn-lt"/>
              </a:rPr>
              <a:t>Associate Developer</a:t>
            </a:r>
          </a:p>
          <a:p>
            <a:pPr marL="171450" indent="-171450" algn="l" eaLnBrk="1" hangingPunct="1">
              <a:buFontTx/>
              <a:buChar char="•"/>
            </a:pPr>
            <a:r>
              <a:rPr lang="en-US" sz="1600" b="0" dirty="0">
                <a:latin typeface="+mn-lt"/>
              </a:rPr>
              <a:t>Proficiency in navigating the</a:t>
            </a:r>
          </a:p>
          <a:p>
            <a:pPr marL="171450" indent="-171450" algn="l" eaLnBrk="1" hangingPunct="1"/>
            <a:r>
              <a:rPr lang="en-US" sz="1600" b="0" dirty="0">
                <a:latin typeface="+mn-lt"/>
              </a:rPr>
              <a:t>	LabVIEW environment</a:t>
            </a:r>
          </a:p>
          <a:p>
            <a:pPr marL="171450" indent="-171450" algn="l" eaLnBrk="1" hangingPunct="1">
              <a:buFontTx/>
              <a:buChar char="•"/>
            </a:pPr>
            <a:r>
              <a:rPr lang="en-US" sz="1600" b="0" dirty="0">
                <a:latin typeface="+mn-lt"/>
              </a:rPr>
              <a:t>Some application </a:t>
            </a:r>
          </a:p>
          <a:p>
            <a:pPr marL="171450" indent="-171450" algn="l" eaLnBrk="1" hangingPunct="1"/>
            <a:r>
              <a:rPr lang="en-US" sz="1600" b="0" dirty="0">
                <a:latin typeface="+mn-lt"/>
              </a:rPr>
              <a:t> 	development experience</a:t>
            </a:r>
          </a:p>
          <a:p>
            <a:pPr marL="171450" indent="-171450" eaLnBrk="1" hangingPunct="1"/>
            <a:endParaRPr lang="en-US" sz="1600" b="0" dirty="0">
              <a:latin typeface="Arial" charset="0"/>
            </a:endParaRPr>
          </a:p>
        </p:txBody>
      </p:sp>
      <p:sp>
        <p:nvSpPr>
          <p:cNvPr id="735248" name="Text Box 16"/>
          <p:cNvSpPr txBox="1">
            <a:spLocks noChangeArrowheads="1"/>
          </p:cNvSpPr>
          <p:nvPr/>
        </p:nvSpPr>
        <p:spPr bwMode="auto">
          <a:xfrm>
            <a:off x="419100" y="5195888"/>
            <a:ext cx="3187700" cy="671512"/>
          </a:xfrm>
          <a:prstGeom prst="rect">
            <a:avLst/>
          </a:prstGeom>
          <a:noFill/>
          <a:ln w="9525">
            <a:noFill/>
            <a:miter lim="800000"/>
            <a:headEnd/>
            <a:tailEnd/>
          </a:ln>
          <a:effectLst/>
        </p:spPr>
        <p:txBody>
          <a:bodyPr>
            <a:spAutoFit/>
          </a:bodyPr>
          <a:lstStyle/>
          <a:p>
            <a:pPr marL="92075" indent="-92075" algn="l"/>
            <a:r>
              <a:rPr lang="en-US" sz="2000" dirty="0">
                <a:solidFill>
                  <a:srgbClr val="FF9900"/>
                </a:solidFill>
              </a:rPr>
              <a:t>Fundamentals Exam</a:t>
            </a:r>
          </a:p>
          <a:p>
            <a:pPr marL="92075" indent="-92075" algn="l">
              <a:buFontTx/>
              <a:buChar char="•"/>
            </a:pPr>
            <a:r>
              <a:rPr lang="en-US" sz="1800" b="0" dirty="0"/>
              <a:t>Pre-certification skills test</a:t>
            </a:r>
          </a:p>
        </p:txBody>
      </p:sp>
      <p:sp>
        <p:nvSpPr>
          <p:cNvPr id="735249" name="Text Box 17"/>
          <p:cNvSpPr txBox="1">
            <a:spLocks noChangeArrowheads="1"/>
          </p:cNvSpPr>
          <p:nvPr/>
        </p:nvSpPr>
        <p:spPr bwMode="auto">
          <a:xfrm>
            <a:off x="3113088" y="5272088"/>
            <a:ext cx="5376862" cy="531812"/>
          </a:xfrm>
          <a:prstGeom prst="rect">
            <a:avLst/>
          </a:prstGeom>
          <a:noFill/>
          <a:ln w="12700" algn="ctr">
            <a:solidFill>
              <a:srgbClr val="FF9900"/>
            </a:solidFill>
            <a:miter lim="800000"/>
            <a:headEnd/>
            <a:tailEnd/>
          </a:ln>
          <a:effectLst/>
        </p:spPr>
        <p:txBody>
          <a:bodyPr>
            <a:spAutoFit/>
          </a:bodyPr>
          <a:lstStyle/>
          <a:p>
            <a:r>
              <a:rPr lang="en-US" sz="2800" dirty="0">
                <a:solidFill>
                  <a:srgbClr val="FF9900"/>
                </a:solidFill>
                <a:effectLst>
                  <a:outerShdw blurRad="38100" dist="38100" dir="2700000" algn="tl">
                    <a:srgbClr val="C0C0C0"/>
                  </a:outerShdw>
                </a:effectLst>
              </a:rPr>
              <a:t>Free Online Fundamentals Exam</a:t>
            </a:r>
          </a:p>
        </p:txBody>
      </p:sp>
      <p:sp>
        <p:nvSpPr>
          <p:cNvPr id="735251" name="AutoShape 19"/>
          <p:cNvSpPr>
            <a:spLocks noChangeArrowheads="1"/>
          </p:cNvSpPr>
          <p:nvPr/>
        </p:nvSpPr>
        <p:spPr bwMode="auto">
          <a:xfrm flipH="1">
            <a:off x="2805113" y="5272088"/>
            <a:ext cx="307975" cy="538162"/>
          </a:xfrm>
          <a:prstGeom prst="rtTriangle">
            <a:avLst/>
          </a:prstGeom>
          <a:solidFill>
            <a:srgbClr val="FF9900"/>
          </a:solidFill>
          <a:ln w="12700" algn="ctr">
            <a:noFill/>
            <a:miter lim="800000"/>
            <a:headEnd/>
            <a:tailEnd/>
          </a:ln>
          <a:effectLst/>
        </p:spPr>
        <p:txBody>
          <a:bodyPr wrap="none" anchor="ctr"/>
          <a:lstStyle/>
          <a:p>
            <a:endParaRPr lang="en-US"/>
          </a:p>
        </p:txBody>
      </p:sp>
      <p:sp>
        <p:nvSpPr>
          <p:cNvPr id="735252" name="AutoShape 20"/>
          <p:cNvSpPr>
            <a:spLocks noChangeArrowheads="1"/>
          </p:cNvSpPr>
          <p:nvPr/>
        </p:nvSpPr>
        <p:spPr bwMode="auto">
          <a:xfrm>
            <a:off x="8489950" y="5272088"/>
            <a:ext cx="344488" cy="538162"/>
          </a:xfrm>
          <a:prstGeom prst="rtTriangle">
            <a:avLst/>
          </a:prstGeom>
          <a:solidFill>
            <a:srgbClr val="FF9900"/>
          </a:solidFill>
          <a:ln w="12700" algn="ctr">
            <a:noFill/>
            <a:miter lim="800000"/>
            <a:headEnd/>
            <a:tailEnd/>
          </a:ln>
          <a:effectLst/>
        </p:spPr>
        <p:txBody>
          <a:bodyPr wrap="none" anchor="ctr"/>
          <a:lstStyle/>
          <a:p>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ChangeArrowheads="1"/>
          </p:cNvSpPr>
          <p:nvPr>
            <p:ph type="title"/>
          </p:nvPr>
        </p:nvSpPr>
        <p:spPr>
          <a:xfrm>
            <a:off x="0" y="190500"/>
            <a:ext cx="9144000" cy="914400"/>
          </a:xfrm>
        </p:spPr>
        <p:txBody>
          <a:bodyPr/>
          <a:lstStyle/>
          <a:p>
            <a:r>
              <a:rPr lang="en-US" sz="3200" b="1" dirty="0"/>
              <a:t>NI </a:t>
            </a:r>
            <a:r>
              <a:rPr lang="en-US" sz="3200" b="1" dirty="0" err="1"/>
              <a:t>Multisim</a:t>
            </a:r>
            <a:r>
              <a:rPr lang="en-US" sz="3200" b="1" dirty="0"/>
              <a:t> and </a:t>
            </a:r>
            <a:r>
              <a:rPr lang="en-US" sz="3200" b="1" dirty="0" err="1"/>
              <a:t>Ultiboard</a:t>
            </a:r>
            <a:endParaRPr lang="en-US" sz="3200" b="1" u="sng" dirty="0"/>
          </a:p>
        </p:txBody>
      </p:sp>
      <p:sp>
        <p:nvSpPr>
          <p:cNvPr id="939012" name="Rectangle 4"/>
          <p:cNvSpPr>
            <a:spLocks noGrp="1" noChangeArrowheads="1"/>
          </p:cNvSpPr>
          <p:nvPr>
            <p:ph idx="1"/>
          </p:nvPr>
        </p:nvSpPr>
        <p:spPr>
          <a:xfrm>
            <a:off x="270669" y="1113631"/>
            <a:ext cx="6130131" cy="4630738"/>
          </a:xfrm>
          <a:noFill/>
          <a:ln/>
        </p:spPr>
        <p:txBody>
          <a:bodyPr/>
          <a:lstStyle/>
          <a:p>
            <a:endParaRPr lang="en-US" sz="2000" dirty="0">
              <a:latin typeface="Arial" charset="0"/>
            </a:endParaRPr>
          </a:p>
          <a:p>
            <a:r>
              <a:rPr lang="en-US" sz="2400" dirty="0"/>
              <a:t>World’s most popular software for </a:t>
            </a:r>
            <a:br>
              <a:rPr lang="en-US" sz="2400" dirty="0"/>
            </a:br>
            <a:r>
              <a:rPr lang="en-US" sz="2400" dirty="0"/>
              <a:t>learning electronics</a:t>
            </a:r>
          </a:p>
          <a:p>
            <a:r>
              <a:rPr lang="en-US" sz="2400" dirty="0"/>
              <a:t>180,000 industrial and academic users</a:t>
            </a:r>
          </a:p>
          <a:p>
            <a:r>
              <a:rPr lang="en-US" sz="2400" dirty="0"/>
              <a:t>Products include:</a:t>
            </a:r>
          </a:p>
          <a:p>
            <a:pPr lvl="1"/>
            <a:r>
              <a:rPr lang="en-US" sz="2000" dirty="0" err="1"/>
              <a:t>Multisim</a:t>
            </a:r>
            <a:r>
              <a:rPr lang="en-US" sz="2000" dirty="0"/>
              <a:t> simulation and capture</a:t>
            </a:r>
          </a:p>
          <a:p>
            <a:pPr lvl="1"/>
            <a:r>
              <a:rPr lang="en-US" sz="2000" dirty="0" err="1"/>
              <a:t>Ultiboard</a:t>
            </a:r>
            <a:r>
              <a:rPr lang="en-US" sz="2000" dirty="0"/>
              <a:t> PCB layout</a:t>
            </a:r>
          </a:p>
          <a:p>
            <a:pPr lvl="1"/>
            <a:r>
              <a:rPr lang="en-US" sz="2000" dirty="0" err="1"/>
              <a:t>Multisim</a:t>
            </a:r>
            <a:r>
              <a:rPr lang="en-US" sz="2000" dirty="0"/>
              <a:t> MCU Module microcontroller simulation</a:t>
            </a:r>
          </a:p>
          <a:p>
            <a:r>
              <a:rPr lang="en-US" sz="2400" dirty="0"/>
              <a:t>Low-cost student editions available</a:t>
            </a:r>
          </a:p>
          <a:p>
            <a:r>
              <a:rPr lang="en-US" sz="2400" dirty="0"/>
              <a:t>ni.com/</a:t>
            </a:r>
            <a:r>
              <a:rPr lang="en-US" sz="2400" dirty="0" err="1"/>
              <a:t>multisim</a:t>
            </a:r>
            <a:endParaRPr lang="en-US" sz="2400" dirty="0"/>
          </a:p>
        </p:txBody>
      </p:sp>
      <p:sp>
        <p:nvSpPr>
          <p:cNvPr id="939011" name="Rectangle 3"/>
          <p:cNvSpPr>
            <a:spLocks noChangeArrowheads="1"/>
          </p:cNvSpPr>
          <p:nvPr/>
        </p:nvSpPr>
        <p:spPr bwMode="auto">
          <a:xfrm>
            <a:off x="8604250" y="4965700"/>
            <a:ext cx="914400" cy="914400"/>
          </a:xfrm>
          <a:prstGeom prst="rect">
            <a:avLst/>
          </a:prstGeom>
          <a:noFill/>
          <a:ln w="12700" algn="ctr">
            <a:noFill/>
            <a:miter lim="800000"/>
            <a:headEnd/>
            <a:tailEnd/>
          </a:ln>
          <a:effectLst/>
        </p:spPr>
        <p:txBody>
          <a:bodyPr wrap="none" anchor="ctr"/>
          <a:lstStyle/>
          <a:p>
            <a:endParaRPr lang="en-US"/>
          </a:p>
        </p:txBody>
      </p:sp>
      <p:pic>
        <p:nvPicPr>
          <p:cNvPr id="939013" name="Picture 5"/>
          <p:cNvPicPr>
            <a:picLocks noChangeAspect="1" noChangeArrowheads="1"/>
          </p:cNvPicPr>
          <p:nvPr/>
        </p:nvPicPr>
        <p:blipFill>
          <a:blip r:embed="rId3"/>
          <a:srcRect/>
          <a:stretch>
            <a:fillRect/>
          </a:stretch>
        </p:blipFill>
        <p:spPr bwMode="auto">
          <a:xfrm>
            <a:off x="5562600" y="1110203"/>
            <a:ext cx="3390900" cy="2814097"/>
          </a:xfrm>
          <a:prstGeom prst="rect">
            <a:avLst/>
          </a:prstGeom>
          <a:noFill/>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Rectangle 2"/>
          <p:cNvSpPr>
            <a:spLocks noGrp="1" noChangeArrowheads="1"/>
          </p:cNvSpPr>
          <p:nvPr>
            <p:ph type="title"/>
          </p:nvPr>
        </p:nvSpPr>
        <p:spPr>
          <a:xfrm>
            <a:off x="0" y="190500"/>
            <a:ext cx="9144000" cy="914400"/>
          </a:xfrm>
        </p:spPr>
        <p:txBody>
          <a:bodyPr/>
          <a:lstStyle/>
          <a:p>
            <a:r>
              <a:rPr lang="en-US" sz="3200" b="1" dirty="0" err="1"/>
              <a:t>Multisim</a:t>
            </a:r>
            <a:r>
              <a:rPr lang="en-US" sz="3200" b="1" dirty="0"/>
              <a:t> Integrated with LabVIEW</a:t>
            </a:r>
            <a:endParaRPr lang="en-US" sz="3200" b="1" u="sng" dirty="0"/>
          </a:p>
        </p:txBody>
      </p:sp>
      <p:sp>
        <p:nvSpPr>
          <p:cNvPr id="941059" name="Rectangle 3"/>
          <p:cNvSpPr>
            <a:spLocks noChangeArrowheads="1"/>
          </p:cNvSpPr>
          <p:nvPr/>
        </p:nvSpPr>
        <p:spPr bwMode="auto">
          <a:xfrm>
            <a:off x="8604250" y="4965700"/>
            <a:ext cx="914400" cy="914400"/>
          </a:xfrm>
          <a:prstGeom prst="rect">
            <a:avLst/>
          </a:prstGeom>
          <a:noFill/>
          <a:ln w="12700" algn="ctr">
            <a:noFill/>
            <a:miter lim="800000"/>
            <a:headEnd/>
            <a:tailEnd/>
          </a:ln>
          <a:effectLst/>
        </p:spPr>
        <p:txBody>
          <a:bodyPr wrap="none" anchor="ctr"/>
          <a:lstStyle/>
          <a:p>
            <a:endParaRPr lang="en-US"/>
          </a:p>
        </p:txBody>
      </p:sp>
      <p:pic>
        <p:nvPicPr>
          <p:cNvPr id="941060" name="Picture 4"/>
          <p:cNvPicPr>
            <a:picLocks noChangeAspect="1" noChangeArrowheads="1"/>
          </p:cNvPicPr>
          <p:nvPr/>
        </p:nvPicPr>
        <p:blipFill>
          <a:blip r:embed="rId4"/>
          <a:srcRect/>
          <a:stretch>
            <a:fillRect/>
          </a:stretch>
        </p:blipFill>
        <p:spPr bwMode="auto">
          <a:xfrm>
            <a:off x="423863" y="1408113"/>
            <a:ext cx="2787650" cy="2097087"/>
          </a:xfrm>
          <a:prstGeom prst="rect">
            <a:avLst/>
          </a:prstGeom>
          <a:noFill/>
          <a:ln w="12700">
            <a:noFill/>
            <a:miter lim="800000"/>
            <a:headEnd/>
            <a:tailEnd/>
          </a:ln>
          <a:effectLst/>
        </p:spPr>
      </p:pic>
      <p:pic>
        <p:nvPicPr>
          <p:cNvPr id="941061" name="Picture 5"/>
          <p:cNvPicPr>
            <a:picLocks noChangeAspect="1" noChangeArrowheads="1"/>
          </p:cNvPicPr>
          <p:nvPr/>
        </p:nvPicPr>
        <p:blipFill>
          <a:blip r:embed="rId5"/>
          <a:stretch>
            <a:fillRect/>
          </a:stretch>
        </p:blipFill>
        <p:spPr bwMode="auto">
          <a:xfrm>
            <a:off x="3352800" y="1408113"/>
            <a:ext cx="2819399" cy="2097087"/>
          </a:xfrm>
          <a:prstGeom prst="rect">
            <a:avLst/>
          </a:prstGeom>
          <a:noFill/>
          <a:ln w="12700">
            <a:noFill/>
            <a:miter lim="800000"/>
            <a:headEnd/>
            <a:tailEnd/>
          </a:ln>
          <a:effectLst/>
        </p:spPr>
      </p:pic>
      <p:pic>
        <p:nvPicPr>
          <p:cNvPr id="941062" name="Picture 6"/>
          <p:cNvPicPr>
            <a:picLocks noChangeAspect="1" noChangeArrowheads="1"/>
          </p:cNvPicPr>
          <p:nvPr/>
        </p:nvPicPr>
        <p:blipFill>
          <a:blip r:embed="rId6"/>
          <a:srcRect/>
          <a:stretch>
            <a:fillRect/>
          </a:stretch>
        </p:blipFill>
        <p:spPr bwMode="auto">
          <a:xfrm>
            <a:off x="6340475" y="1390650"/>
            <a:ext cx="2763838" cy="2076450"/>
          </a:xfrm>
          <a:prstGeom prst="rect">
            <a:avLst/>
          </a:prstGeom>
          <a:noFill/>
          <a:ln w="12700">
            <a:noFill/>
            <a:miter lim="800000"/>
            <a:headEnd/>
            <a:tailEnd/>
          </a:ln>
          <a:effectLst/>
        </p:spPr>
      </p:pic>
      <p:pic>
        <p:nvPicPr>
          <p:cNvPr id="941063" name="Picture 7"/>
          <p:cNvPicPr>
            <a:picLocks noChangeAspect="1" noChangeArrowheads="1"/>
          </p:cNvPicPr>
          <p:nvPr/>
        </p:nvPicPr>
        <p:blipFill>
          <a:blip r:embed="rId7"/>
          <a:srcRect/>
          <a:stretch>
            <a:fillRect/>
          </a:stretch>
        </p:blipFill>
        <p:spPr bwMode="auto">
          <a:xfrm>
            <a:off x="423863" y="3856038"/>
            <a:ext cx="2770187" cy="2008187"/>
          </a:xfrm>
          <a:prstGeom prst="rect">
            <a:avLst/>
          </a:prstGeom>
          <a:noFill/>
          <a:ln w="12700">
            <a:noFill/>
            <a:miter lim="800000"/>
            <a:headEnd/>
            <a:tailEnd/>
          </a:ln>
          <a:effectLst/>
        </p:spPr>
      </p:pic>
      <p:graphicFrame>
        <p:nvGraphicFramePr>
          <p:cNvPr id="941065" name="Object 9"/>
          <p:cNvGraphicFramePr>
            <a:graphicFrameLocks noChangeAspect="1"/>
          </p:cNvGraphicFramePr>
          <p:nvPr/>
        </p:nvGraphicFramePr>
        <p:xfrm>
          <a:off x="6299200" y="3844925"/>
          <a:ext cx="2843213" cy="1927225"/>
        </p:xfrm>
        <a:graphic>
          <a:graphicData uri="http://schemas.openxmlformats.org/presentationml/2006/ole">
            <mc:AlternateContent xmlns:mc="http://schemas.openxmlformats.org/markup-compatibility/2006">
              <mc:Choice xmlns:v="urn:schemas-microsoft-com:vml" Requires="v">
                <p:oleObj spid="_x0000_s1047556" name="Bitmap Image" r:id="rId8" imgW="3161905" imgH="2038095" progId="PBrush">
                  <p:embed/>
                </p:oleObj>
              </mc:Choice>
              <mc:Fallback>
                <p:oleObj name="Bitmap Image" r:id="rId8" imgW="3161905" imgH="2038095" progId="PBrush">
                  <p:embed/>
                  <p:pic>
                    <p:nvPicPr>
                      <p:cNvPr id="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99200" y="3844925"/>
                        <a:ext cx="2843213" cy="192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41066" name="Text Box 10"/>
          <p:cNvSpPr txBox="1">
            <a:spLocks noChangeArrowheads="1"/>
          </p:cNvSpPr>
          <p:nvPr/>
        </p:nvSpPr>
        <p:spPr bwMode="auto">
          <a:xfrm>
            <a:off x="385763" y="971550"/>
            <a:ext cx="2278062" cy="458788"/>
          </a:xfrm>
          <a:prstGeom prst="rect">
            <a:avLst/>
          </a:prstGeom>
          <a:noFill/>
          <a:ln w="12700">
            <a:noFill/>
            <a:miter lim="800000"/>
            <a:headEnd/>
            <a:tailEnd/>
          </a:ln>
          <a:effectLst/>
        </p:spPr>
        <p:txBody>
          <a:bodyPr lIns="92075" tIns="46038" rIns="92075" bIns="46038">
            <a:spAutoFit/>
          </a:bodyPr>
          <a:lstStyle/>
          <a:p>
            <a:pPr algn="l" eaLnBrk="1" hangingPunct="1">
              <a:lnSpc>
                <a:spcPct val="150000"/>
              </a:lnSpc>
              <a:spcBef>
                <a:spcPct val="50000"/>
              </a:spcBef>
            </a:pPr>
            <a:r>
              <a:rPr lang="en-US" sz="1600" dirty="0">
                <a:latin typeface="Arial" charset="0"/>
              </a:rPr>
              <a:t>1. Create Schematic</a:t>
            </a:r>
          </a:p>
        </p:txBody>
      </p:sp>
      <p:sp>
        <p:nvSpPr>
          <p:cNvPr id="941067" name="Text Box 11"/>
          <p:cNvSpPr txBox="1">
            <a:spLocks noChangeArrowheads="1"/>
          </p:cNvSpPr>
          <p:nvPr/>
        </p:nvSpPr>
        <p:spPr bwMode="auto">
          <a:xfrm>
            <a:off x="3292475" y="979488"/>
            <a:ext cx="2278063" cy="458787"/>
          </a:xfrm>
          <a:prstGeom prst="rect">
            <a:avLst/>
          </a:prstGeom>
          <a:noFill/>
          <a:ln w="12700">
            <a:noFill/>
            <a:miter lim="800000"/>
            <a:headEnd/>
            <a:tailEnd/>
          </a:ln>
          <a:effectLst/>
        </p:spPr>
        <p:txBody>
          <a:bodyPr lIns="92075" tIns="46038" rIns="92075" bIns="46038">
            <a:spAutoFit/>
          </a:bodyPr>
          <a:lstStyle/>
          <a:p>
            <a:pPr algn="l" eaLnBrk="1" hangingPunct="1">
              <a:lnSpc>
                <a:spcPct val="150000"/>
              </a:lnSpc>
              <a:spcBef>
                <a:spcPct val="50000"/>
              </a:spcBef>
            </a:pPr>
            <a:r>
              <a:rPr lang="en-US" sz="1600">
                <a:latin typeface="Arial" charset="0"/>
              </a:rPr>
              <a:t>2. Virtual Breadboard</a:t>
            </a:r>
          </a:p>
        </p:txBody>
      </p:sp>
      <p:sp>
        <p:nvSpPr>
          <p:cNvPr id="941068" name="Text Box 12"/>
          <p:cNvSpPr txBox="1">
            <a:spLocks noChangeArrowheads="1"/>
          </p:cNvSpPr>
          <p:nvPr/>
        </p:nvSpPr>
        <p:spPr bwMode="auto">
          <a:xfrm>
            <a:off x="6261100" y="974725"/>
            <a:ext cx="2278063" cy="458788"/>
          </a:xfrm>
          <a:prstGeom prst="rect">
            <a:avLst/>
          </a:prstGeom>
          <a:noFill/>
          <a:ln w="12700">
            <a:noFill/>
            <a:miter lim="800000"/>
            <a:headEnd/>
            <a:tailEnd/>
          </a:ln>
          <a:effectLst/>
        </p:spPr>
        <p:txBody>
          <a:bodyPr lIns="92075" tIns="46038" rIns="92075" bIns="46038">
            <a:spAutoFit/>
          </a:bodyPr>
          <a:lstStyle/>
          <a:p>
            <a:pPr algn="l" eaLnBrk="1" hangingPunct="1">
              <a:lnSpc>
                <a:spcPct val="150000"/>
              </a:lnSpc>
              <a:spcBef>
                <a:spcPct val="50000"/>
              </a:spcBef>
            </a:pPr>
            <a:r>
              <a:rPr lang="en-US" sz="1600">
                <a:latin typeface="Arial" charset="0"/>
              </a:rPr>
              <a:t>3. Simulate</a:t>
            </a:r>
          </a:p>
        </p:txBody>
      </p:sp>
      <p:sp>
        <p:nvSpPr>
          <p:cNvPr id="941069" name="Text Box 13"/>
          <p:cNvSpPr txBox="1">
            <a:spLocks noChangeArrowheads="1"/>
          </p:cNvSpPr>
          <p:nvPr/>
        </p:nvSpPr>
        <p:spPr bwMode="auto">
          <a:xfrm>
            <a:off x="347663" y="3467100"/>
            <a:ext cx="2278062" cy="458788"/>
          </a:xfrm>
          <a:prstGeom prst="rect">
            <a:avLst/>
          </a:prstGeom>
          <a:noFill/>
          <a:ln w="12700">
            <a:noFill/>
            <a:miter lim="800000"/>
            <a:headEnd/>
            <a:tailEnd/>
          </a:ln>
          <a:effectLst/>
        </p:spPr>
        <p:txBody>
          <a:bodyPr lIns="92075" tIns="46038" rIns="92075" bIns="46038">
            <a:spAutoFit/>
          </a:bodyPr>
          <a:lstStyle/>
          <a:p>
            <a:pPr algn="l" eaLnBrk="1" hangingPunct="1">
              <a:lnSpc>
                <a:spcPct val="150000"/>
              </a:lnSpc>
              <a:spcBef>
                <a:spcPct val="50000"/>
              </a:spcBef>
            </a:pPr>
            <a:r>
              <a:rPr lang="en-US" sz="1600">
                <a:latin typeface="Arial" charset="0"/>
              </a:rPr>
              <a:t>4. PCB Layout</a:t>
            </a:r>
          </a:p>
        </p:txBody>
      </p:sp>
      <p:sp>
        <p:nvSpPr>
          <p:cNvPr id="941070" name="Text Box 14"/>
          <p:cNvSpPr txBox="1">
            <a:spLocks noChangeArrowheads="1"/>
          </p:cNvSpPr>
          <p:nvPr/>
        </p:nvSpPr>
        <p:spPr bwMode="auto">
          <a:xfrm>
            <a:off x="3227388" y="3470275"/>
            <a:ext cx="2278062" cy="458788"/>
          </a:xfrm>
          <a:prstGeom prst="rect">
            <a:avLst/>
          </a:prstGeom>
          <a:noFill/>
          <a:ln w="12700">
            <a:noFill/>
            <a:miter lim="800000"/>
            <a:headEnd/>
            <a:tailEnd/>
          </a:ln>
          <a:effectLst/>
        </p:spPr>
        <p:txBody>
          <a:bodyPr lIns="92075" tIns="46038" rIns="92075" bIns="46038">
            <a:spAutoFit/>
          </a:bodyPr>
          <a:lstStyle/>
          <a:p>
            <a:pPr algn="l" eaLnBrk="1" hangingPunct="1">
              <a:lnSpc>
                <a:spcPct val="150000"/>
              </a:lnSpc>
              <a:spcBef>
                <a:spcPct val="50000"/>
              </a:spcBef>
            </a:pPr>
            <a:r>
              <a:rPr lang="en-US" sz="1600">
                <a:latin typeface="Arial" charset="0"/>
              </a:rPr>
              <a:t>5. Test</a:t>
            </a:r>
          </a:p>
        </p:txBody>
      </p:sp>
      <p:sp>
        <p:nvSpPr>
          <p:cNvPr id="941071" name="Text Box 15"/>
          <p:cNvSpPr txBox="1">
            <a:spLocks noChangeArrowheads="1"/>
          </p:cNvSpPr>
          <p:nvPr/>
        </p:nvSpPr>
        <p:spPr bwMode="auto">
          <a:xfrm>
            <a:off x="6261100" y="3467100"/>
            <a:ext cx="2278063" cy="458788"/>
          </a:xfrm>
          <a:prstGeom prst="rect">
            <a:avLst/>
          </a:prstGeom>
          <a:noFill/>
          <a:ln w="12700">
            <a:noFill/>
            <a:miter lim="800000"/>
            <a:headEnd/>
            <a:tailEnd/>
          </a:ln>
          <a:effectLst/>
        </p:spPr>
        <p:txBody>
          <a:bodyPr lIns="92075" tIns="46038" rIns="92075" bIns="46038">
            <a:spAutoFit/>
          </a:bodyPr>
          <a:lstStyle/>
          <a:p>
            <a:pPr algn="l" eaLnBrk="1" hangingPunct="1">
              <a:lnSpc>
                <a:spcPct val="150000"/>
              </a:lnSpc>
              <a:spcBef>
                <a:spcPct val="50000"/>
              </a:spcBef>
            </a:pPr>
            <a:r>
              <a:rPr lang="en-US" sz="1600">
                <a:latin typeface="Arial" charset="0"/>
              </a:rPr>
              <a:t>6. Compare</a:t>
            </a:r>
          </a:p>
        </p:txBody>
      </p:sp>
      <p:pic>
        <p:nvPicPr>
          <p:cNvPr id="16" name="Picture 7"/>
          <p:cNvPicPr>
            <a:picLocks noChangeAspect="1" noChangeArrowheads="1"/>
          </p:cNvPicPr>
          <p:nvPr/>
        </p:nvPicPr>
        <p:blipFill>
          <a:blip r:embed="rId10"/>
          <a:stretch>
            <a:fillRect/>
          </a:stretch>
        </p:blipFill>
        <p:spPr bwMode="auto">
          <a:xfrm>
            <a:off x="3390900" y="3848100"/>
            <a:ext cx="2765145" cy="2008187"/>
          </a:xfrm>
          <a:prstGeom prst="rect">
            <a:avLst/>
          </a:prstGeom>
          <a:noFill/>
          <a:ln w="12700">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a:xfrm>
            <a:off x="0" y="152400"/>
            <a:ext cx="9144000" cy="990600"/>
          </a:xfrm>
        </p:spPr>
        <p:txBody>
          <a:bodyPr/>
          <a:lstStyle/>
          <a:p>
            <a:r>
              <a:rPr lang="en-US" sz="3200" b="1" dirty="0"/>
              <a:t>Your Next Step</a:t>
            </a:r>
            <a:endParaRPr lang="en-US" sz="3200" b="1" u="sng" dirty="0"/>
          </a:p>
        </p:txBody>
      </p:sp>
      <p:sp>
        <p:nvSpPr>
          <p:cNvPr id="737283" name="Rectangle 3"/>
          <p:cNvSpPr>
            <a:spLocks noGrp="1" noChangeArrowheads="1"/>
          </p:cNvSpPr>
          <p:nvPr>
            <p:ph type="body" sz="half" idx="1"/>
          </p:nvPr>
        </p:nvSpPr>
        <p:spPr>
          <a:xfrm>
            <a:off x="381000" y="1295400"/>
            <a:ext cx="8763000" cy="4267200"/>
          </a:xfrm>
        </p:spPr>
        <p:txBody>
          <a:bodyPr/>
          <a:lstStyle/>
          <a:p>
            <a:pPr algn="ctr">
              <a:lnSpc>
                <a:spcPct val="90000"/>
              </a:lnSpc>
              <a:buFontTx/>
              <a:buNone/>
            </a:pPr>
            <a:r>
              <a:rPr lang="en-US" sz="2400" dirty="0">
                <a:latin typeface="Arial" charset="0"/>
              </a:rPr>
              <a:t>Take the free LabVIEW Fundamentals Exam at </a:t>
            </a:r>
            <a:r>
              <a:rPr lang="en-US" sz="2400" dirty="0">
                <a:latin typeface="Arial" charset="0"/>
                <a:hlinkClick r:id="rId3"/>
              </a:rPr>
              <a:t>ni.com/academic</a:t>
            </a:r>
            <a:endParaRPr lang="en-US" sz="2400" dirty="0">
              <a:latin typeface="Arial" charset="0"/>
            </a:endParaRPr>
          </a:p>
          <a:p>
            <a:pPr lvl="1">
              <a:lnSpc>
                <a:spcPct val="90000"/>
              </a:lnSpc>
            </a:pPr>
            <a:endParaRPr lang="en-US" sz="2400" dirty="0">
              <a:latin typeface="Arial" charset="0"/>
            </a:endParaRPr>
          </a:p>
          <a:p>
            <a:pPr lvl="1">
              <a:lnSpc>
                <a:spcPct val="90000"/>
              </a:lnSpc>
            </a:pPr>
            <a:endParaRPr lang="en-US" sz="2400" dirty="0">
              <a:latin typeface="Arial" charset="0"/>
            </a:endParaRPr>
          </a:p>
          <a:p>
            <a:pPr lvl="1">
              <a:lnSpc>
                <a:spcPct val="90000"/>
              </a:lnSpc>
              <a:buFontTx/>
              <a:buNone/>
            </a:pPr>
            <a:r>
              <a:rPr lang="en-US" sz="2400" dirty="0">
                <a:latin typeface="Arial" charset="0"/>
              </a:rPr>
              <a:t>      </a:t>
            </a:r>
          </a:p>
          <a:p>
            <a:pPr lvl="1">
              <a:lnSpc>
                <a:spcPct val="90000"/>
              </a:lnSpc>
              <a:buFontTx/>
              <a:buNone/>
            </a:pPr>
            <a:r>
              <a:rPr lang="en-US" sz="2400" dirty="0">
                <a:latin typeface="Arial" charset="0"/>
              </a:rPr>
              <a:t>           Your first step to LabVIEW certification!</a:t>
            </a:r>
          </a:p>
        </p:txBody>
      </p:sp>
      <p:pic>
        <p:nvPicPr>
          <p:cNvPr id="737284" name="Picture 4" descr="LabVIEW_Cert_Asso_Developer"/>
          <p:cNvPicPr>
            <a:picLocks noGrp="1" noChangeAspect="1" noChangeArrowheads="1"/>
          </p:cNvPicPr>
          <p:nvPr>
            <p:ph sz="half" idx="2"/>
          </p:nvPr>
        </p:nvPicPr>
        <p:blipFill>
          <a:blip r:embed="rId4"/>
          <a:srcRect/>
          <a:stretch>
            <a:fillRect/>
          </a:stretch>
        </p:blipFill>
        <p:spPr>
          <a:xfrm>
            <a:off x="1806575" y="3730625"/>
            <a:ext cx="5722938" cy="1811338"/>
          </a:xfrm>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1426" name="Rectangle 2"/>
          <p:cNvSpPr>
            <a:spLocks noGrp="1" noChangeArrowheads="1"/>
          </p:cNvSpPr>
          <p:nvPr>
            <p:ph type="title"/>
          </p:nvPr>
        </p:nvSpPr>
        <p:spPr>
          <a:xfrm>
            <a:off x="0" y="190500"/>
            <a:ext cx="9144000" cy="1371600"/>
          </a:xfrm>
        </p:spPr>
        <p:txBody>
          <a:bodyPr/>
          <a:lstStyle/>
          <a:p>
            <a:pPr algn="l"/>
            <a:r>
              <a:rPr lang="en-US" sz="3200" b="1" dirty="0"/>
              <a:t>Do Not Delete</a:t>
            </a:r>
            <a:br>
              <a:rPr lang="en-US" sz="3200" b="1" dirty="0"/>
            </a:br>
            <a:r>
              <a:rPr lang="en-US" sz="3200" b="1" dirty="0"/>
              <a:t>Exercise 2 Solutions</a:t>
            </a: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0098" name="Rectangle 2"/>
          <p:cNvSpPr>
            <a:spLocks noGrp="1" noChangeArrowheads="1"/>
          </p:cNvSpPr>
          <p:nvPr>
            <p:ph type="title"/>
          </p:nvPr>
        </p:nvSpPr>
        <p:spPr>
          <a:xfrm>
            <a:off x="0" y="190500"/>
            <a:ext cx="9144000" cy="1371600"/>
          </a:xfrm>
        </p:spPr>
        <p:txBody>
          <a:bodyPr/>
          <a:lstStyle/>
          <a:p>
            <a:pPr algn="l"/>
            <a:r>
              <a:rPr lang="en-US" sz="3200" b="1" dirty="0"/>
              <a:t>Do Not Delete</a:t>
            </a:r>
            <a:br>
              <a:rPr lang="en-US" sz="3200" b="1" dirty="0"/>
            </a:br>
            <a:r>
              <a:rPr lang="en-US" sz="3200" b="1" dirty="0"/>
              <a:t>Exercise 3.1 Solutions</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2338" name="Rectangle 2"/>
          <p:cNvSpPr>
            <a:spLocks noGrp="1" noChangeArrowheads="1"/>
          </p:cNvSpPr>
          <p:nvPr>
            <p:ph type="title"/>
          </p:nvPr>
        </p:nvSpPr>
        <p:spPr>
          <a:xfrm>
            <a:off x="0" y="190500"/>
            <a:ext cx="9144000" cy="723900"/>
          </a:xfrm>
          <a:noFill/>
        </p:spPr>
        <p:txBody>
          <a:bodyPr/>
          <a:lstStyle/>
          <a:p>
            <a:r>
              <a:rPr lang="en-US" sz="3200" b="1" dirty="0"/>
              <a:t>Exercise 1 – Setting Up Your Device</a:t>
            </a:r>
          </a:p>
        </p:txBody>
      </p:sp>
      <p:sp>
        <p:nvSpPr>
          <p:cNvPr id="782339" name="Rectangle 3"/>
          <p:cNvSpPr>
            <a:spLocks noGrp="1" noChangeArrowheads="1"/>
          </p:cNvSpPr>
          <p:nvPr>
            <p:ph idx="1"/>
          </p:nvPr>
        </p:nvSpPr>
        <p:spPr>
          <a:xfrm>
            <a:off x="301625" y="985838"/>
            <a:ext cx="8686800" cy="1905000"/>
          </a:xfrm>
          <a:noFill/>
        </p:spPr>
        <p:txBody>
          <a:bodyPr/>
          <a:lstStyle/>
          <a:p>
            <a:r>
              <a:rPr lang="en-US" sz="2400" dirty="0"/>
              <a:t>Use Measurement and Automation Explorer (MAX) to:</a:t>
            </a:r>
          </a:p>
          <a:p>
            <a:pPr lvl="1"/>
            <a:r>
              <a:rPr lang="en-US" sz="2000" dirty="0"/>
              <a:t>Configure and test your Data Acquisition (DAQ) device</a:t>
            </a:r>
          </a:p>
        </p:txBody>
      </p:sp>
      <p:sp>
        <p:nvSpPr>
          <p:cNvPr id="782340" name="AutoShape 4"/>
          <p:cNvSpPr>
            <a:spLocks noChangeArrowheads="1"/>
          </p:cNvSpPr>
          <p:nvPr/>
        </p:nvSpPr>
        <p:spPr bwMode="auto">
          <a:xfrm>
            <a:off x="7837488" y="5638800"/>
            <a:ext cx="1306512"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dirty="0">
                <a:effectLst>
                  <a:outerShdw blurRad="38100" dist="38100" dir="2700000" algn="tl">
                    <a:srgbClr val="C0C0C0"/>
                  </a:outerShdw>
                </a:effectLst>
                <a:latin typeface="Times New Roman" pitchFamily="18" charset="0"/>
              </a:rPr>
              <a:t>Track A</a:t>
            </a:r>
          </a:p>
        </p:txBody>
      </p:sp>
      <p:pic>
        <p:nvPicPr>
          <p:cNvPr id="782342" name="Picture 6" descr="MAX w 6009"/>
          <p:cNvPicPr>
            <a:picLocks noChangeAspect="1" noChangeArrowheads="1"/>
          </p:cNvPicPr>
          <p:nvPr/>
        </p:nvPicPr>
        <p:blipFill>
          <a:blip r:embed="rId3"/>
          <a:srcRect/>
          <a:stretch>
            <a:fillRect/>
          </a:stretch>
        </p:blipFill>
        <p:spPr bwMode="auto">
          <a:xfrm>
            <a:off x="1652588" y="2122488"/>
            <a:ext cx="5878512" cy="3700462"/>
          </a:xfrm>
          <a:prstGeom prst="rect">
            <a:avLst/>
          </a:prstGeom>
          <a:noFill/>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3474" name="Rectangle 2"/>
          <p:cNvSpPr>
            <a:spLocks noGrp="1" noChangeArrowheads="1"/>
          </p:cNvSpPr>
          <p:nvPr>
            <p:ph type="title"/>
          </p:nvPr>
        </p:nvSpPr>
        <p:spPr>
          <a:xfrm>
            <a:off x="0" y="190500"/>
            <a:ext cx="9144000" cy="1371600"/>
          </a:xfrm>
        </p:spPr>
        <p:txBody>
          <a:bodyPr/>
          <a:lstStyle/>
          <a:p>
            <a:pPr algn="l"/>
            <a:r>
              <a:rPr lang="en-US" sz="3200" b="1" dirty="0"/>
              <a:t>Do Not Delete</a:t>
            </a:r>
            <a:br>
              <a:rPr lang="en-US" sz="3200" b="1" dirty="0"/>
            </a:br>
            <a:r>
              <a:rPr lang="en-US" sz="3200" b="1" dirty="0"/>
              <a:t>Exercise 3.2 Solutions</a:t>
            </a: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5522" name="Rectangle 2"/>
          <p:cNvSpPr>
            <a:spLocks noGrp="1" noChangeArrowheads="1"/>
          </p:cNvSpPr>
          <p:nvPr>
            <p:ph type="title"/>
          </p:nvPr>
        </p:nvSpPr>
        <p:spPr>
          <a:xfrm>
            <a:off x="0" y="190499"/>
            <a:ext cx="9144000" cy="1371601"/>
          </a:xfrm>
        </p:spPr>
        <p:txBody>
          <a:bodyPr/>
          <a:lstStyle/>
          <a:p>
            <a:pPr algn="l"/>
            <a:r>
              <a:rPr lang="en-US" sz="3200" b="1" dirty="0"/>
              <a:t>Do Not Delete</a:t>
            </a:r>
            <a:br>
              <a:rPr lang="en-US" sz="3200" b="1" dirty="0"/>
            </a:br>
            <a:r>
              <a:rPr lang="en-US" sz="3200" b="1" dirty="0"/>
              <a:t>Exercise 3.3 Solutions</a:t>
            </a: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7570" name="Rectangle 2"/>
          <p:cNvSpPr>
            <a:spLocks noGrp="1" noChangeArrowheads="1"/>
          </p:cNvSpPr>
          <p:nvPr>
            <p:ph type="title"/>
          </p:nvPr>
        </p:nvSpPr>
        <p:spPr>
          <a:xfrm>
            <a:off x="0" y="190499"/>
            <a:ext cx="9144000" cy="1371601"/>
          </a:xfrm>
        </p:spPr>
        <p:txBody>
          <a:bodyPr/>
          <a:lstStyle/>
          <a:p>
            <a:pPr algn="l"/>
            <a:r>
              <a:rPr lang="en-US" sz="3200" b="1" dirty="0"/>
              <a:t>Do Not Delete</a:t>
            </a:r>
            <a:br>
              <a:rPr lang="en-US" sz="3200" b="1" dirty="0"/>
            </a:br>
            <a:r>
              <a:rPr lang="en-US" sz="3200" b="1" dirty="0"/>
              <a:t>Exercise 4.1 &amp; 4.2 Solutions</a:t>
            </a: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9618" name="Rectangle 2"/>
          <p:cNvSpPr>
            <a:spLocks noGrp="1" noChangeArrowheads="1"/>
          </p:cNvSpPr>
          <p:nvPr>
            <p:ph type="title"/>
          </p:nvPr>
        </p:nvSpPr>
        <p:spPr>
          <a:xfrm>
            <a:off x="0" y="190500"/>
            <a:ext cx="9144000" cy="1371600"/>
          </a:xfrm>
        </p:spPr>
        <p:txBody>
          <a:bodyPr/>
          <a:lstStyle/>
          <a:p>
            <a:pPr algn="l"/>
            <a:r>
              <a:rPr lang="en-US" sz="3200" b="1" dirty="0"/>
              <a:t>Do Not Delete</a:t>
            </a:r>
            <a:br>
              <a:rPr lang="en-US" sz="3200" b="1" dirty="0"/>
            </a:br>
            <a:r>
              <a:rPr lang="en-US" sz="3200" b="1" dirty="0"/>
              <a:t>Exercise 5 Solutions</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4386" name="Rectangle 2"/>
          <p:cNvSpPr>
            <a:spLocks noGrp="1" noChangeArrowheads="1"/>
          </p:cNvSpPr>
          <p:nvPr>
            <p:ph type="title"/>
          </p:nvPr>
        </p:nvSpPr>
        <p:spPr>
          <a:xfrm>
            <a:off x="0" y="152400"/>
            <a:ext cx="9144000" cy="1409700"/>
          </a:xfrm>
        </p:spPr>
        <p:txBody>
          <a:bodyPr/>
          <a:lstStyle/>
          <a:p>
            <a:pPr algn="l"/>
            <a:r>
              <a:rPr lang="en-US" sz="3200" b="1" dirty="0"/>
              <a:t>Do Not Delete</a:t>
            </a:r>
            <a:br>
              <a:rPr lang="en-US" sz="3200" b="1" dirty="0"/>
            </a:br>
            <a:r>
              <a:rPr lang="en-US" sz="3200" b="1" dirty="0"/>
              <a:t>Exercise Instructions</a:t>
            </a:r>
          </a:p>
        </p:txBody>
      </p:sp>
      <p:sp>
        <p:nvSpPr>
          <p:cNvPr id="784387" name="Rectangle 3"/>
          <p:cNvSpPr>
            <a:spLocks noGrp="1" noChangeArrowheads="1"/>
          </p:cNvSpPr>
          <p:nvPr>
            <p:ph idx="1"/>
          </p:nvPr>
        </p:nvSpPr>
        <p:spPr/>
        <p:txBody>
          <a:bodyPr/>
          <a:lstStyle/>
          <a:p>
            <a:endParaRPr lang="en-US"/>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a:xfrm>
            <a:off x="0" y="190500"/>
            <a:ext cx="9144000" cy="723900"/>
          </a:xfrm>
          <a:noFill/>
        </p:spPr>
        <p:txBody>
          <a:bodyPr/>
          <a:lstStyle/>
          <a:p>
            <a:r>
              <a:rPr lang="en-US" sz="3200" b="1" dirty="0"/>
              <a:t>Exercise 1 – Setting Up Your Device</a:t>
            </a:r>
          </a:p>
        </p:txBody>
      </p:sp>
      <p:sp>
        <p:nvSpPr>
          <p:cNvPr id="786435" name="Rectangle 3"/>
          <p:cNvSpPr>
            <a:spLocks noGrp="1" noChangeArrowheads="1"/>
          </p:cNvSpPr>
          <p:nvPr>
            <p:ph idx="1"/>
          </p:nvPr>
        </p:nvSpPr>
        <p:spPr>
          <a:xfrm>
            <a:off x="301625" y="985838"/>
            <a:ext cx="8686800" cy="1905000"/>
          </a:xfrm>
          <a:noFill/>
        </p:spPr>
        <p:txBody>
          <a:bodyPr/>
          <a:lstStyle/>
          <a:p>
            <a:r>
              <a:rPr lang="en-US" sz="2400" dirty="0"/>
              <a:t>Use Measurement and Automation Explorer (MAX) to:</a:t>
            </a:r>
          </a:p>
          <a:p>
            <a:pPr lvl="1"/>
            <a:r>
              <a:rPr lang="en-US" sz="2000" dirty="0"/>
              <a:t>Configure and test your Simulated Data Acquisition (DAQ) device</a:t>
            </a:r>
          </a:p>
        </p:txBody>
      </p:sp>
      <p:sp>
        <p:nvSpPr>
          <p:cNvPr id="786436" name="AutoShape 4"/>
          <p:cNvSpPr>
            <a:spLocks noChangeArrowheads="1"/>
          </p:cNvSpPr>
          <p:nvPr/>
        </p:nvSpPr>
        <p:spPr bwMode="auto">
          <a:xfrm>
            <a:off x="7837488" y="5638800"/>
            <a:ext cx="1306512"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a:effectLst>
                  <a:outerShdw blurRad="38100" dist="38100" dir="2700000" algn="tl">
                    <a:srgbClr val="C0C0C0"/>
                  </a:outerShdw>
                </a:effectLst>
                <a:latin typeface="Times New Roman" pitchFamily="18" charset="0"/>
              </a:rPr>
              <a:t>Track B</a:t>
            </a:r>
          </a:p>
        </p:txBody>
      </p:sp>
      <p:pic>
        <p:nvPicPr>
          <p:cNvPr id="786438" name="Picture 6" descr="MAX w simulated 6220"/>
          <p:cNvPicPr>
            <a:picLocks noChangeAspect="1" noChangeArrowheads="1"/>
          </p:cNvPicPr>
          <p:nvPr/>
        </p:nvPicPr>
        <p:blipFill>
          <a:blip r:embed="rId3"/>
          <a:stretch>
            <a:fillRect/>
          </a:stretch>
        </p:blipFill>
        <p:spPr bwMode="auto">
          <a:xfrm>
            <a:off x="1652588" y="2543753"/>
            <a:ext cx="5878512" cy="2857932"/>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482" name="Rectangle 2"/>
          <p:cNvSpPr>
            <a:spLocks noGrp="1" noChangeArrowheads="1"/>
          </p:cNvSpPr>
          <p:nvPr>
            <p:ph type="title"/>
          </p:nvPr>
        </p:nvSpPr>
        <p:spPr>
          <a:xfrm>
            <a:off x="0" y="152400"/>
            <a:ext cx="9144000" cy="1447800"/>
          </a:xfrm>
        </p:spPr>
        <p:txBody>
          <a:bodyPr/>
          <a:lstStyle/>
          <a:p>
            <a:pPr algn="l"/>
            <a:r>
              <a:rPr lang="en-US" sz="3200" b="1" dirty="0"/>
              <a:t>Do Not Delete</a:t>
            </a:r>
            <a:br>
              <a:rPr lang="en-US" sz="3200" b="1" dirty="0"/>
            </a:br>
            <a:r>
              <a:rPr lang="en-US" sz="3200" b="1" dirty="0"/>
              <a:t>Exercise Instructions</a:t>
            </a:r>
          </a:p>
        </p:txBody>
      </p:sp>
      <p:sp>
        <p:nvSpPr>
          <p:cNvPr id="788483" name="Rectangle 3"/>
          <p:cNvSpPr>
            <a:spLocks noGrp="1" noChangeArrowheads="1"/>
          </p:cNvSpPr>
          <p:nvPr>
            <p:ph idx="1"/>
          </p:nvPr>
        </p:nvSpPr>
        <p:spPr/>
        <p:txBody>
          <a:bodyPr/>
          <a:lstStyle/>
          <a:p>
            <a:endParaRPr lang="en-US"/>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a:xfrm>
            <a:off x="0" y="190500"/>
            <a:ext cx="9144000" cy="723900"/>
          </a:xfrm>
          <a:noFill/>
        </p:spPr>
        <p:txBody>
          <a:bodyPr/>
          <a:lstStyle/>
          <a:p>
            <a:r>
              <a:rPr lang="en-US" sz="3200" b="1" dirty="0"/>
              <a:t>Exercise 1 – Setting Up Your Device</a:t>
            </a:r>
          </a:p>
        </p:txBody>
      </p:sp>
      <p:sp>
        <p:nvSpPr>
          <p:cNvPr id="790531" name="Rectangle 3"/>
          <p:cNvSpPr>
            <a:spLocks noGrp="1" noChangeArrowheads="1"/>
          </p:cNvSpPr>
          <p:nvPr>
            <p:ph idx="1"/>
          </p:nvPr>
        </p:nvSpPr>
        <p:spPr>
          <a:xfrm>
            <a:off x="266700" y="990600"/>
            <a:ext cx="8686800" cy="1905000"/>
          </a:xfrm>
          <a:noFill/>
        </p:spPr>
        <p:txBody>
          <a:bodyPr/>
          <a:lstStyle/>
          <a:p>
            <a:r>
              <a:rPr lang="en-US" sz="2400" dirty="0"/>
              <a:t>Use Windows to:</a:t>
            </a:r>
          </a:p>
          <a:p>
            <a:pPr lvl="1"/>
            <a:r>
              <a:rPr lang="en-US" sz="2000" dirty="0"/>
              <a:t>Verify your Sound Card</a:t>
            </a:r>
          </a:p>
        </p:txBody>
      </p:sp>
      <p:sp>
        <p:nvSpPr>
          <p:cNvPr id="790532" name="AutoShape 4"/>
          <p:cNvSpPr>
            <a:spLocks noChangeArrowheads="1"/>
          </p:cNvSpPr>
          <p:nvPr/>
        </p:nvSpPr>
        <p:spPr bwMode="auto">
          <a:xfrm>
            <a:off x="7837488" y="5638800"/>
            <a:ext cx="1306512"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a:effectLst>
                  <a:outerShdw blurRad="38100" dist="38100" dir="2700000" algn="tl">
                    <a:srgbClr val="C0C0C0"/>
                  </a:outerShdw>
                </a:effectLst>
                <a:latin typeface="Times New Roman" pitchFamily="18" charset="0"/>
              </a:rPr>
              <a:t>Track C</a:t>
            </a:r>
          </a:p>
        </p:txBody>
      </p:sp>
      <p:pic>
        <p:nvPicPr>
          <p:cNvPr id="790537" name="Picture 9" descr="Sound Recorder"/>
          <p:cNvPicPr>
            <a:picLocks noChangeAspect="1" noChangeArrowheads="1"/>
          </p:cNvPicPr>
          <p:nvPr/>
        </p:nvPicPr>
        <p:blipFill>
          <a:blip r:embed="rId4"/>
          <a:srcRect/>
          <a:stretch>
            <a:fillRect/>
          </a:stretch>
        </p:blipFill>
        <p:spPr bwMode="auto">
          <a:xfrm>
            <a:off x="885825" y="2506663"/>
            <a:ext cx="4378325" cy="2520950"/>
          </a:xfrm>
          <a:prstGeom prst="rect">
            <a:avLst/>
          </a:prstGeom>
          <a:noFill/>
        </p:spPr>
      </p:pic>
      <p:graphicFrame>
        <p:nvGraphicFramePr>
          <p:cNvPr id="790538" name="Object 10"/>
          <p:cNvGraphicFramePr>
            <a:graphicFrameLocks noChangeAspect="1"/>
          </p:cNvGraphicFramePr>
          <p:nvPr/>
        </p:nvGraphicFramePr>
        <p:xfrm>
          <a:off x="6030913" y="1355725"/>
          <a:ext cx="2020355" cy="4206875"/>
        </p:xfrm>
        <a:graphic>
          <a:graphicData uri="http://schemas.openxmlformats.org/presentationml/2006/ole">
            <mc:AlternateContent xmlns:mc="http://schemas.openxmlformats.org/markup-compatibility/2006">
              <mc:Choice xmlns:v="urn:schemas-microsoft-com:vml" Requires="v">
                <p:oleObj spid="_x0000_s790540" name="Bitmap Image" r:id="rId5" imgW="1038370" imgH="2161905" progId="PBrush">
                  <p:embed/>
                </p:oleObj>
              </mc:Choice>
              <mc:Fallback>
                <p:oleObj name="Bitmap Image" r:id="rId5" imgW="1038370" imgH="2161905" progId="PBrush">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0913" y="1355725"/>
                        <a:ext cx="2020355" cy="42068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0539" name="Line 11"/>
          <p:cNvSpPr>
            <a:spLocks noChangeShapeType="1"/>
          </p:cNvSpPr>
          <p:nvPr/>
        </p:nvSpPr>
        <p:spPr bwMode="auto">
          <a:xfrm flipV="1">
            <a:off x="5181600" y="5219700"/>
            <a:ext cx="1028699" cy="266700"/>
          </a:xfrm>
          <a:prstGeom prst="line">
            <a:avLst/>
          </a:prstGeom>
          <a:noFill/>
          <a:ln w="28575">
            <a:solidFill>
              <a:srgbClr val="FF3300"/>
            </a:solidFill>
            <a:round/>
            <a:headEnd/>
            <a:tailEnd type="triangle" w="lg" len="med"/>
          </a:ln>
          <a:effectLst/>
        </p:spPr>
        <p:txBody>
          <a:bodyPr/>
          <a:lstStyle/>
          <a:p>
            <a:endParaRPr lang="en-US"/>
          </a:p>
        </p:txBody>
      </p:sp>
      <p:sp>
        <p:nvSpPr>
          <p:cNvPr id="790540" name="Rectangle 12"/>
          <p:cNvSpPr>
            <a:spLocks noChangeArrowheads="1"/>
          </p:cNvSpPr>
          <p:nvPr/>
        </p:nvSpPr>
        <p:spPr bwMode="auto">
          <a:xfrm>
            <a:off x="2743200" y="5257800"/>
            <a:ext cx="2487612" cy="441325"/>
          </a:xfrm>
          <a:prstGeom prst="rect">
            <a:avLst/>
          </a:prstGeom>
          <a:noFill/>
          <a:ln w="9525">
            <a:noFill/>
            <a:miter lim="800000"/>
            <a:headEnd/>
            <a:tailEnd/>
          </a:ln>
          <a:effectLst/>
        </p:spPr>
        <p:txBody>
          <a:bodyPr/>
          <a:lstStyle/>
          <a:p>
            <a:pPr marL="342900" indent="-342900" algn="l" eaLnBrk="1" hangingPunct="1">
              <a:spcBef>
                <a:spcPct val="20000"/>
              </a:spcBef>
            </a:pPr>
            <a:r>
              <a:rPr lang="en-US" sz="2300" b="0" dirty="0"/>
              <a:t>Un-Mute Microphone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 name="Picture 13" descr="LabVIEW ScreenShot Page 17.jpg"/>
          <p:cNvPicPr>
            <a:picLocks noChangeAspect="1"/>
          </p:cNvPicPr>
          <p:nvPr/>
        </p:nvPicPr>
        <p:blipFill>
          <a:blip r:embed="rId3"/>
          <a:stretch>
            <a:fillRect/>
          </a:stretch>
        </p:blipFill>
        <p:spPr>
          <a:xfrm>
            <a:off x="4572000" y="2324100"/>
            <a:ext cx="4147589" cy="3575304"/>
          </a:xfrm>
          <a:prstGeom prst="rect">
            <a:avLst/>
          </a:prstGeom>
        </p:spPr>
      </p:pic>
      <p:sp>
        <p:nvSpPr>
          <p:cNvPr id="18457" name="Rectangle 25"/>
          <p:cNvSpPr>
            <a:spLocks noChangeArrowheads="1"/>
          </p:cNvSpPr>
          <p:nvPr/>
        </p:nvSpPr>
        <p:spPr bwMode="auto">
          <a:xfrm>
            <a:off x="0" y="877888"/>
            <a:ext cx="9144000" cy="420545"/>
          </a:xfrm>
          <a:prstGeom prst="rect">
            <a:avLst/>
          </a:prstGeom>
          <a:noFill/>
          <a:ln w="9525">
            <a:noFill/>
            <a:miter lim="800000"/>
            <a:headEnd/>
            <a:tailEnd/>
          </a:ln>
          <a:effectLst/>
        </p:spPr>
        <p:txBody>
          <a:bodyPr wrap="square" lIns="63398" tIns="25359" rIns="63398" bIns="25359">
            <a:spAutoFit/>
          </a:bodyPr>
          <a:lstStyle/>
          <a:p>
            <a:pPr marL="228600" indent="-228600" eaLnBrk="1" hangingPunct="1"/>
            <a:r>
              <a:rPr lang="en-US" dirty="0" err="1">
                <a:latin typeface="+mj-lt"/>
              </a:rPr>
              <a:t>Start»All</a:t>
            </a:r>
            <a:r>
              <a:rPr lang="en-US" dirty="0">
                <a:latin typeface="+mj-lt"/>
              </a:rPr>
              <a:t> </a:t>
            </a:r>
            <a:r>
              <a:rPr lang="en-US" dirty="0" err="1">
                <a:latin typeface="+mj-lt"/>
              </a:rPr>
              <a:t>Programs»National</a:t>
            </a:r>
            <a:r>
              <a:rPr lang="en-US" dirty="0">
                <a:latin typeface="+mj-lt"/>
              </a:rPr>
              <a:t> Instruments </a:t>
            </a:r>
            <a:r>
              <a:rPr lang="en-US" dirty="0" err="1">
                <a:latin typeface="+mj-lt"/>
              </a:rPr>
              <a:t>LabVIEW</a:t>
            </a:r>
            <a:r>
              <a:rPr lang="en-US" dirty="0">
                <a:latin typeface="+mj-lt"/>
              </a:rPr>
              <a:t> 8.6</a:t>
            </a:r>
          </a:p>
        </p:txBody>
      </p:sp>
      <p:sp>
        <p:nvSpPr>
          <p:cNvPr id="18458" name="Rectangle 26"/>
          <p:cNvSpPr>
            <a:spLocks noChangeArrowheads="1"/>
          </p:cNvSpPr>
          <p:nvPr/>
        </p:nvSpPr>
        <p:spPr bwMode="auto">
          <a:xfrm>
            <a:off x="539750" y="2162175"/>
            <a:ext cx="2889250" cy="420545"/>
          </a:xfrm>
          <a:prstGeom prst="rect">
            <a:avLst/>
          </a:prstGeom>
          <a:noFill/>
          <a:ln w="9525">
            <a:noFill/>
            <a:miter lim="800000"/>
            <a:headEnd/>
            <a:tailEnd/>
          </a:ln>
          <a:effectLst/>
        </p:spPr>
        <p:txBody>
          <a:bodyPr wrap="square" lIns="63398" tIns="25359" rIns="63398" bIns="25359">
            <a:spAutoFit/>
          </a:bodyPr>
          <a:lstStyle/>
          <a:p>
            <a:pPr marL="228600" indent="-228600" algn="l" eaLnBrk="1" hangingPunct="1"/>
            <a:r>
              <a:rPr lang="en-US" b="0" dirty="0">
                <a:latin typeface="+mj-lt"/>
              </a:rPr>
              <a:t>Startup Screen:</a:t>
            </a:r>
          </a:p>
        </p:txBody>
      </p:sp>
      <p:sp>
        <p:nvSpPr>
          <p:cNvPr id="18459" name="Rectangle 27"/>
          <p:cNvSpPr>
            <a:spLocks noChangeArrowheads="1"/>
          </p:cNvSpPr>
          <p:nvPr/>
        </p:nvSpPr>
        <p:spPr bwMode="auto">
          <a:xfrm>
            <a:off x="269875" y="2968625"/>
            <a:ext cx="2727325" cy="3067424"/>
          </a:xfrm>
          <a:prstGeom prst="rect">
            <a:avLst/>
          </a:prstGeom>
          <a:noFill/>
          <a:ln w="9525">
            <a:noFill/>
            <a:miter lim="800000"/>
            <a:headEnd/>
            <a:tailEnd/>
          </a:ln>
          <a:effectLst/>
        </p:spPr>
        <p:txBody>
          <a:bodyPr lIns="63398" tIns="25359" rIns="63398" bIns="25359">
            <a:spAutoFit/>
          </a:bodyPr>
          <a:lstStyle/>
          <a:p>
            <a:pPr marL="228600" indent="-228600" eaLnBrk="1" hangingPunct="1"/>
            <a:r>
              <a:rPr lang="en-US" sz="2000" b="0" dirty="0">
                <a:latin typeface="+mj-lt"/>
              </a:rPr>
              <a:t>Start from a blank VI:</a:t>
            </a:r>
            <a:endParaRPr lang="en-US" b="0" dirty="0">
              <a:latin typeface="+mj-lt"/>
            </a:endParaRPr>
          </a:p>
          <a:p>
            <a:pPr marL="228600" indent="-228600" eaLnBrk="1" hangingPunct="1"/>
            <a:r>
              <a:rPr lang="en-US" sz="2800" b="0" dirty="0" err="1">
                <a:latin typeface="+mj-lt"/>
              </a:rPr>
              <a:t>New»</a:t>
            </a:r>
            <a:r>
              <a:rPr lang="en-US" b="0" dirty="0" err="1">
                <a:latin typeface="+mj-lt"/>
              </a:rPr>
              <a:t>Blank</a:t>
            </a:r>
            <a:r>
              <a:rPr lang="en-US" b="0" dirty="0">
                <a:latin typeface="+mj-lt"/>
              </a:rPr>
              <a:t> VI</a:t>
            </a:r>
            <a:endParaRPr lang="en-US" sz="2800" b="0" dirty="0">
              <a:latin typeface="+mj-lt"/>
            </a:endParaRPr>
          </a:p>
          <a:p>
            <a:pPr marL="228600" indent="-228600" eaLnBrk="1" hangingPunct="1"/>
            <a:endParaRPr lang="en-US" sz="2800" b="0" dirty="0">
              <a:latin typeface="+mj-lt"/>
            </a:endParaRPr>
          </a:p>
          <a:p>
            <a:pPr marL="228600" indent="-228600" eaLnBrk="1" hangingPunct="1"/>
            <a:endParaRPr lang="en-US" sz="2800" b="0" dirty="0">
              <a:latin typeface="+mj-lt"/>
            </a:endParaRPr>
          </a:p>
          <a:p>
            <a:pPr marL="228600" indent="-228600" eaLnBrk="1" hangingPunct="1"/>
            <a:r>
              <a:rPr lang="en-US" sz="2000" b="0" dirty="0">
                <a:latin typeface="+mj-lt"/>
              </a:rPr>
              <a:t>Start from an example:</a:t>
            </a:r>
          </a:p>
          <a:p>
            <a:pPr marL="228600" indent="-228600" eaLnBrk="1" hangingPunct="1"/>
            <a:r>
              <a:rPr lang="en-US" b="0" dirty="0" err="1">
                <a:latin typeface="+mj-lt"/>
              </a:rPr>
              <a:t>Examples»Find</a:t>
            </a:r>
            <a:r>
              <a:rPr lang="en-US" b="0" dirty="0">
                <a:latin typeface="+mj-lt"/>
              </a:rPr>
              <a:t> Examples…</a:t>
            </a:r>
          </a:p>
          <a:p>
            <a:pPr marL="228600" indent="-228600" algn="l" eaLnBrk="1" hangingPunct="1"/>
            <a:endParaRPr lang="en-US" dirty="0"/>
          </a:p>
        </p:txBody>
      </p:sp>
      <p:sp>
        <p:nvSpPr>
          <p:cNvPr id="18462" name="Rectangle 30"/>
          <p:cNvSpPr>
            <a:spLocks noChangeArrowheads="1"/>
          </p:cNvSpPr>
          <p:nvPr/>
        </p:nvSpPr>
        <p:spPr bwMode="auto">
          <a:xfrm>
            <a:off x="3467100" y="1524000"/>
            <a:ext cx="323850" cy="457200"/>
          </a:xfrm>
          <a:prstGeom prst="rect">
            <a:avLst/>
          </a:prstGeom>
          <a:noFill/>
          <a:ln w="12700" algn="ctr">
            <a:noFill/>
            <a:miter lim="800000"/>
            <a:headEnd/>
            <a:tailEnd/>
          </a:ln>
          <a:effectLst/>
        </p:spPr>
        <p:txBody>
          <a:bodyPr wrap="none">
            <a:spAutoFit/>
          </a:bodyPr>
          <a:lstStyle/>
          <a:p>
            <a:r>
              <a:rPr lang="en-US" dirty="0"/>
              <a:t>»</a:t>
            </a:r>
          </a:p>
        </p:txBody>
      </p:sp>
      <p:sp>
        <p:nvSpPr>
          <p:cNvPr id="18463" name="Rectangle 31"/>
          <p:cNvSpPr>
            <a:spLocks noChangeArrowheads="1"/>
          </p:cNvSpPr>
          <p:nvPr/>
        </p:nvSpPr>
        <p:spPr bwMode="auto">
          <a:xfrm>
            <a:off x="1320800" y="3889375"/>
            <a:ext cx="458780" cy="461665"/>
          </a:xfrm>
          <a:prstGeom prst="rect">
            <a:avLst/>
          </a:prstGeom>
          <a:noFill/>
          <a:ln w="12700" algn="ctr">
            <a:noFill/>
            <a:miter lim="800000"/>
            <a:headEnd/>
            <a:tailEnd/>
          </a:ln>
          <a:effectLst/>
        </p:spPr>
        <p:txBody>
          <a:bodyPr wrap="none">
            <a:spAutoFit/>
          </a:bodyPr>
          <a:lstStyle/>
          <a:p>
            <a:r>
              <a:rPr lang="en-US" b="0" dirty="0">
                <a:latin typeface="+mj-lt"/>
              </a:rPr>
              <a:t>or</a:t>
            </a:r>
          </a:p>
        </p:txBody>
      </p:sp>
      <p:sp>
        <p:nvSpPr>
          <p:cNvPr id="18465" name="Line 33"/>
          <p:cNvSpPr>
            <a:spLocks noChangeShapeType="1"/>
          </p:cNvSpPr>
          <p:nvPr/>
        </p:nvSpPr>
        <p:spPr bwMode="auto">
          <a:xfrm>
            <a:off x="2921000" y="5118100"/>
            <a:ext cx="3822700" cy="520700"/>
          </a:xfrm>
          <a:prstGeom prst="line">
            <a:avLst/>
          </a:prstGeom>
          <a:noFill/>
          <a:ln w="28575">
            <a:solidFill>
              <a:srgbClr val="FF3300"/>
            </a:solidFill>
            <a:round/>
            <a:headEnd/>
            <a:tailEnd type="triangle" w="lg" len="med"/>
          </a:ln>
          <a:effectLst/>
        </p:spPr>
        <p:txBody>
          <a:bodyPr/>
          <a:lstStyle/>
          <a:p>
            <a:endParaRPr lang="en-US"/>
          </a:p>
        </p:txBody>
      </p:sp>
      <p:sp>
        <p:nvSpPr>
          <p:cNvPr id="18467" name="Rectangle 35"/>
          <p:cNvSpPr>
            <a:spLocks noChangeArrowheads="1"/>
          </p:cNvSpPr>
          <p:nvPr/>
        </p:nvSpPr>
        <p:spPr bwMode="auto">
          <a:xfrm>
            <a:off x="0" y="125413"/>
            <a:ext cx="9144000" cy="788987"/>
          </a:xfrm>
          <a:prstGeom prst="rect">
            <a:avLst/>
          </a:prstGeom>
          <a:noFill/>
          <a:ln w="9525">
            <a:noFill/>
            <a:miter lim="800000"/>
            <a:headEnd/>
            <a:tailEnd/>
          </a:ln>
          <a:effectLst/>
        </p:spPr>
        <p:txBody>
          <a:bodyPr anchor="ctr"/>
          <a:lstStyle/>
          <a:p>
            <a:pPr eaLnBrk="1" hangingPunct="1"/>
            <a:r>
              <a:rPr lang="en-US" sz="3200" dirty="0">
                <a:latin typeface="+mj-lt"/>
              </a:rPr>
              <a:t>Open and Run LabVIEW</a:t>
            </a:r>
          </a:p>
        </p:txBody>
      </p:sp>
      <p:pic>
        <p:nvPicPr>
          <p:cNvPr id="18468" name="Picture 36" descr="start"/>
          <p:cNvPicPr>
            <a:picLocks noChangeAspect="1" noChangeArrowheads="1"/>
          </p:cNvPicPr>
          <p:nvPr/>
        </p:nvPicPr>
        <p:blipFill>
          <a:blip r:embed="rId4"/>
          <a:stretch>
            <a:fillRect/>
          </a:stretch>
        </p:blipFill>
        <p:spPr bwMode="auto">
          <a:xfrm>
            <a:off x="1981200" y="1562100"/>
            <a:ext cx="1333660" cy="430213"/>
          </a:xfrm>
          <a:prstGeom prst="rect">
            <a:avLst/>
          </a:prstGeom>
          <a:noFill/>
        </p:spPr>
      </p:pic>
      <p:pic>
        <p:nvPicPr>
          <p:cNvPr id="18469" name="Picture 37"/>
          <p:cNvPicPr>
            <a:picLocks noChangeAspect="1" noChangeArrowheads="1"/>
          </p:cNvPicPr>
          <p:nvPr/>
        </p:nvPicPr>
        <p:blipFill>
          <a:blip r:embed="rId5"/>
          <a:stretch>
            <a:fillRect/>
          </a:stretch>
        </p:blipFill>
        <p:spPr bwMode="auto">
          <a:xfrm>
            <a:off x="3886200" y="1524000"/>
            <a:ext cx="4378325" cy="440032"/>
          </a:xfrm>
          <a:prstGeom prst="rect">
            <a:avLst/>
          </a:prstGeom>
          <a:noFill/>
          <a:ln w="12700" algn="ctr">
            <a:noFill/>
            <a:miter lim="800000"/>
            <a:headEnd/>
            <a:tailEnd/>
          </a:ln>
          <a:effectLst/>
        </p:spPr>
      </p:pic>
      <p:sp>
        <p:nvSpPr>
          <p:cNvPr id="18460" name="Line 28"/>
          <p:cNvSpPr>
            <a:spLocks noChangeShapeType="1"/>
          </p:cNvSpPr>
          <p:nvPr/>
        </p:nvSpPr>
        <p:spPr bwMode="auto">
          <a:xfrm flipV="1">
            <a:off x="2690812" y="3428999"/>
            <a:ext cx="2033587" cy="76200"/>
          </a:xfrm>
          <a:prstGeom prst="line">
            <a:avLst/>
          </a:prstGeom>
          <a:noFill/>
          <a:ln w="28575">
            <a:solidFill>
              <a:srgbClr val="FF3300"/>
            </a:solidFill>
            <a:round/>
            <a:headEnd/>
            <a:tailEnd type="triangle" w="lg" len="med"/>
          </a:ln>
          <a:effectLst/>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9839" name="Rectangle 15"/>
          <p:cNvSpPr>
            <a:spLocks noChangeArrowheads="1"/>
          </p:cNvSpPr>
          <p:nvPr/>
        </p:nvSpPr>
        <p:spPr bwMode="auto">
          <a:xfrm>
            <a:off x="304800" y="1009650"/>
            <a:ext cx="4546600" cy="4483196"/>
          </a:xfrm>
          <a:prstGeom prst="rect">
            <a:avLst/>
          </a:prstGeom>
          <a:noFill/>
          <a:ln w="9525">
            <a:noFill/>
            <a:miter lim="800000"/>
            <a:headEnd/>
            <a:tailEnd/>
          </a:ln>
          <a:effectLst/>
        </p:spPr>
        <p:txBody>
          <a:bodyPr lIns="63398" tIns="25359" rIns="63398" bIns="25359">
            <a:spAutoFit/>
          </a:bodyPr>
          <a:lstStyle/>
          <a:p>
            <a:pPr marL="228600" indent="-228600" algn="l" eaLnBrk="1" hangingPunct="1"/>
            <a:r>
              <a:rPr lang="en-US" b="0" dirty="0">
                <a:latin typeface="+mj-lt"/>
              </a:rPr>
              <a:t>Each VI has</a:t>
            </a:r>
            <a:r>
              <a:rPr lang="en-US" b="0" dirty="0">
                <a:solidFill>
                  <a:srgbClr val="FF0000"/>
                </a:solidFill>
                <a:latin typeface="+mj-lt"/>
              </a:rPr>
              <a:t> </a:t>
            </a:r>
            <a:r>
              <a:rPr lang="en-US" b="0" dirty="0">
                <a:latin typeface="+mj-lt"/>
              </a:rPr>
              <a:t>2 windows</a:t>
            </a:r>
            <a:endParaRPr lang="en-US" b="0" dirty="0">
              <a:solidFill>
                <a:srgbClr val="FF0000"/>
              </a:solidFill>
              <a:latin typeface="+mj-lt"/>
            </a:endParaRPr>
          </a:p>
          <a:p>
            <a:pPr marL="228600" indent="-228600" algn="l" eaLnBrk="1" hangingPunct="1"/>
            <a:endParaRPr lang="en-US" u="sng" dirty="0">
              <a:solidFill>
                <a:srgbClr val="FF0000"/>
              </a:solidFill>
              <a:effectLst>
                <a:outerShdw blurRad="38100" dist="38100" dir="2700000" algn="tl">
                  <a:srgbClr val="C0C0C0"/>
                </a:outerShdw>
              </a:effectLst>
              <a:latin typeface="+mj-lt"/>
            </a:endParaRPr>
          </a:p>
          <a:p>
            <a:pPr marL="228600" indent="-228600" algn="l" eaLnBrk="1" hangingPunct="1"/>
            <a:r>
              <a:rPr lang="en-US" dirty="0">
                <a:latin typeface="+mj-lt"/>
              </a:rPr>
              <a:t>Front Panel</a:t>
            </a:r>
          </a:p>
          <a:p>
            <a:pPr marL="228600" indent="-228600" algn="l" eaLnBrk="1" hangingPunct="1">
              <a:buFontTx/>
              <a:buChar char="•"/>
            </a:pPr>
            <a:r>
              <a:rPr lang="en-US" b="0" dirty="0">
                <a:latin typeface="+mj-lt"/>
              </a:rPr>
              <a:t>User interface (UI)</a:t>
            </a:r>
          </a:p>
          <a:p>
            <a:pPr marL="571500" lvl="1" indent="-228600" algn="l" eaLnBrk="1" hangingPunct="1">
              <a:buFont typeface="Arial Narrow" pitchFamily="34" charset="0"/>
              <a:buChar char="–"/>
            </a:pPr>
            <a:r>
              <a:rPr lang="en-US" sz="2000" b="0" dirty="0">
                <a:latin typeface="+mj-lt"/>
              </a:rPr>
              <a:t>Controls = inputs</a:t>
            </a:r>
          </a:p>
          <a:p>
            <a:pPr marL="571500" lvl="1" indent="-228600" algn="l" eaLnBrk="1" hangingPunct="1">
              <a:buFont typeface="Arial Narrow" pitchFamily="34" charset="0"/>
              <a:buChar char="–"/>
            </a:pPr>
            <a:r>
              <a:rPr lang="en-US" sz="2000" b="0" dirty="0">
                <a:latin typeface="+mj-lt"/>
              </a:rPr>
              <a:t>Indicators = outputs</a:t>
            </a:r>
          </a:p>
          <a:p>
            <a:pPr marL="571500" lvl="1" indent="-228600" algn="l" eaLnBrk="1" hangingPunct="1"/>
            <a:endParaRPr lang="en-US" b="0" dirty="0">
              <a:latin typeface="+mj-lt"/>
            </a:endParaRPr>
          </a:p>
          <a:p>
            <a:pPr marL="228600" indent="-228600" algn="l" eaLnBrk="1" hangingPunct="1"/>
            <a:r>
              <a:rPr lang="en-US" dirty="0">
                <a:latin typeface="+mj-lt"/>
              </a:rPr>
              <a:t>Block Diagram</a:t>
            </a:r>
          </a:p>
          <a:p>
            <a:pPr marL="228600" indent="-228600" algn="l" eaLnBrk="1" hangingPunct="1">
              <a:buFontTx/>
              <a:buChar char="•"/>
            </a:pPr>
            <a:r>
              <a:rPr lang="en-US" b="0" dirty="0">
                <a:latin typeface="+mj-lt"/>
              </a:rPr>
              <a:t>Graphical code</a:t>
            </a:r>
          </a:p>
          <a:p>
            <a:pPr marL="571500" lvl="1" indent="-228600" algn="l" eaLnBrk="1" hangingPunct="1">
              <a:buFont typeface="Arial Narrow" pitchFamily="34" charset="0"/>
              <a:buChar char="–"/>
            </a:pPr>
            <a:r>
              <a:rPr lang="en-US" sz="2000" b="0" dirty="0">
                <a:latin typeface="+mj-lt"/>
              </a:rPr>
              <a:t>Data travels on wires from controls through functions to indicators</a:t>
            </a:r>
          </a:p>
          <a:p>
            <a:pPr marL="571500" lvl="1" indent="-228600" algn="l" eaLnBrk="1" hangingPunct="1">
              <a:buFont typeface="Arial Narrow" pitchFamily="34" charset="0"/>
              <a:buChar char="–"/>
            </a:pPr>
            <a:r>
              <a:rPr lang="en-US" sz="2000" b="0" dirty="0">
                <a:latin typeface="+mj-lt"/>
              </a:rPr>
              <a:t>Blocks execute by data flow</a:t>
            </a:r>
          </a:p>
        </p:txBody>
      </p:sp>
      <p:sp>
        <p:nvSpPr>
          <p:cNvPr id="589840" name="Rectangle 16"/>
          <p:cNvSpPr>
            <a:spLocks noChangeArrowheads="1"/>
          </p:cNvSpPr>
          <p:nvPr/>
        </p:nvSpPr>
        <p:spPr bwMode="auto">
          <a:xfrm>
            <a:off x="0" y="190499"/>
            <a:ext cx="9144000" cy="849313"/>
          </a:xfrm>
          <a:prstGeom prst="rect">
            <a:avLst/>
          </a:prstGeom>
          <a:noFill/>
          <a:ln w="9525">
            <a:noFill/>
            <a:miter lim="800000"/>
            <a:headEnd/>
            <a:tailEnd/>
          </a:ln>
          <a:effectLst/>
        </p:spPr>
        <p:txBody>
          <a:bodyPr anchor="ctr"/>
          <a:lstStyle/>
          <a:p>
            <a:pPr eaLnBrk="1" hangingPunct="1"/>
            <a:r>
              <a:rPr lang="en-US" sz="3200" dirty="0">
                <a:latin typeface="+mj-lt"/>
              </a:rPr>
              <a:t>LabVIEW Programs Are Called Virtual Instruments (VIs)</a:t>
            </a:r>
          </a:p>
        </p:txBody>
      </p:sp>
      <p:pic>
        <p:nvPicPr>
          <p:cNvPr id="589843" name="Picture 19"/>
          <p:cNvPicPr>
            <a:picLocks noChangeAspect="1" noChangeArrowheads="1"/>
          </p:cNvPicPr>
          <p:nvPr/>
        </p:nvPicPr>
        <p:blipFill>
          <a:blip r:embed="rId3"/>
          <a:srcRect/>
          <a:stretch>
            <a:fillRect/>
          </a:stretch>
        </p:blipFill>
        <p:spPr bwMode="auto">
          <a:xfrm>
            <a:off x="5143500" y="1219200"/>
            <a:ext cx="3028950" cy="2324100"/>
          </a:xfrm>
          <a:prstGeom prst="rect">
            <a:avLst/>
          </a:prstGeom>
          <a:noFill/>
          <a:ln w="12700" algn="ctr">
            <a:noFill/>
            <a:miter lim="800000"/>
            <a:headEnd/>
            <a:tailEnd/>
          </a:ln>
          <a:effectLst/>
        </p:spPr>
      </p:pic>
      <p:pic>
        <p:nvPicPr>
          <p:cNvPr id="589844" name="Picture 20"/>
          <p:cNvPicPr>
            <a:picLocks noChangeAspect="1" noChangeArrowheads="1"/>
          </p:cNvPicPr>
          <p:nvPr/>
        </p:nvPicPr>
        <p:blipFill>
          <a:blip r:embed="rId4"/>
          <a:srcRect/>
          <a:stretch>
            <a:fillRect/>
          </a:stretch>
        </p:blipFill>
        <p:spPr bwMode="auto">
          <a:xfrm>
            <a:off x="4838700" y="3619500"/>
            <a:ext cx="3725862" cy="2393950"/>
          </a:xfrm>
          <a:prstGeom prst="rect">
            <a:avLst/>
          </a:prstGeom>
          <a:noFill/>
          <a:ln w="12700" algn="ctr">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2575" name="Picture 47" descr="express controls palette LV 8"/>
          <p:cNvPicPr>
            <a:picLocks noChangeAspect="1" noChangeArrowheads="1"/>
          </p:cNvPicPr>
          <p:nvPr/>
        </p:nvPicPr>
        <p:blipFill>
          <a:blip r:embed="rId3"/>
          <a:stretch>
            <a:fillRect/>
          </a:stretch>
        </p:blipFill>
        <p:spPr bwMode="auto">
          <a:xfrm>
            <a:off x="4762500" y="1333500"/>
            <a:ext cx="2554489" cy="3711575"/>
          </a:xfrm>
          <a:prstGeom prst="rect">
            <a:avLst/>
          </a:prstGeom>
          <a:noFill/>
        </p:spPr>
      </p:pic>
      <p:pic>
        <p:nvPicPr>
          <p:cNvPr id="22576" name="Picture 48" descr="slide ex FP LV 8"/>
          <p:cNvPicPr>
            <a:picLocks noChangeAspect="1" noChangeArrowheads="1"/>
          </p:cNvPicPr>
          <p:nvPr/>
        </p:nvPicPr>
        <p:blipFill>
          <a:blip r:embed="rId4"/>
          <a:srcRect/>
          <a:stretch>
            <a:fillRect/>
          </a:stretch>
        </p:blipFill>
        <p:spPr bwMode="auto">
          <a:xfrm>
            <a:off x="228600" y="3200400"/>
            <a:ext cx="3609975" cy="2770187"/>
          </a:xfrm>
          <a:prstGeom prst="rect">
            <a:avLst/>
          </a:prstGeom>
          <a:noFill/>
        </p:spPr>
      </p:pic>
      <p:sp>
        <p:nvSpPr>
          <p:cNvPr id="22577" name="Rectangle 49"/>
          <p:cNvSpPr>
            <a:spLocks noGrp="1" noChangeArrowheads="1"/>
          </p:cNvSpPr>
          <p:nvPr>
            <p:ph type="title"/>
          </p:nvPr>
        </p:nvSpPr>
        <p:spPr>
          <a:xfrm>
            <a:off x="0" y="190500"/>
            <a:ext cx="9029700" cy="876300"/>
          </a:xfrm>
          <a:noFill/>
          <a:ln/>
        </p:spPr>
        <p:txBody>
          <a:bodyPr/>
          <a:lstStyle/>
          <a:p>
            <a:r>
              <a:rPr lang="en-US" sz="3200" b="1" dirty="0"/>
              <a:t>Controls Palette</a:t>
            </a:r>
          </a:p>
        </p:txBody>
      </p:sp>
      <p:sp>
        <p:nvSpPr>
          <p:cNvPr id="22578" name="Rectangle 50"/>
          <p:cNvSpPr>
            <a:spLocks noChangeArrowheads="1"/>
          </p:cNvSpPr>
          <p:nvPr/>
        </p:nvSpPr>
        <p:spPr bwMode="auto">
          <a:xfrm>
            <a:off x="3352800" y="876300"/>
            <a:ext cx="5607050" cy="312906"/>
          </a:xfrm>
          <a:prstGeom prst="rect">
            <a:avLst/>
          </a:prstGeom>
          <a:noFill/>
          <a:ln w="9525">
            <a:noFill/>
            <a:miter lim="800000"/>
            <a:headEnd/>
            <a:tailEnd/>
          </a:ln>
          <a:effectLst/>
        </p:spPr>
        <p:txBody>
          <a:bodyPr lIns="63500" tIns="25400" rIns="63500" bIns="25400">
            <a:spAutoFit/>
          </a:bodyPr>
          <a:lstStyle/>
          <a:p>
            <a:pPr>
              <a:lnSpc>
                <a:spcPct val="85000"/>
              </a:lnSpc>
            </a:pPr>
            <a:r>
              <a:rPr lang="en-US" sz="2000" b="0" dirty="0">
                <a:latin typeface="Arial" charset="0"/>
              </a:rPr>
              <a:t>(Place items on the front panel window)</a:t>
            </a:r>
          </a:p>
        </p:txBody>
      </p:sp>
      <p:sp>
        <p:nvSpPr>
          <p:cNvPr id="22579" name="Rectangle 51"/>
          <p:cNvSpPr>
            <a:spLocks noChangeArrowheads="1"/>
          </p:cNvSpPr>
          <p:nvPr/>
        </p:nvSpPr>
        <p:spPr bwMode="auto">
          <a:xfrm>
            <a:off x="6477000" y="5334000"/>
            <a:ext cx="1814599" cy="679160"/>
          </a:xfrm>
          <a:prstGeom prst="rect">
            <a:avLst/>
          </a:prstGeom>
          <a:noFill/>
          <a:ln w="9525">
            <a:noFill/>
            <a:miter lim="800000"/>
            <a:headEnd/>
            <a:tailEnd/>
          </a:ln>
          <a:effectLst/>
        </p:spPr>
        <p:txBody>
          <a:bodyPr wrap="none" lIns="63500" tIns="25400" rIns="63500" bIns="25400">
            <a:spAutoFit/>
          </a:bodyPr>
          <a:lstStyle/>
          <a:p>
            <a:pPr>
              <a:lnSpc>
                <a:spcPct val="85000"/>
              </a:lnSpc>
            </a:pPr>
            <a:r>
              <a:rPr lang="en-US" dirty="0">
                <a:latin typeface="+mn-lt"/>
              </a:rPr>
              <a:t>Indicator:</a:t>
            </a:r>
          </a:p>
          <a:p>
            <a:pPr>
              <a:lnSpc>
                <a:spcPct val="85000"/>
              </a:lnSpc>
            </a:pPr>
            <a:r>
              <a:rPr lang="en-US" dirty="0">
                <a:latin typeface="+mn-lt"/>
              </a:rPr>
              <a:t>Numeric Slide</a:t>
            </a:r>
            <a:endParaRPr lang="en-US" sz="2000" dirty="0">
              <a:latin typeface="+mn-lt"/>
            </a:endParaRPr>
          </a:p>
        </p:txBody>
      </p:sp>
      <p:sp>
        <p:nvSpPr>
          <p:cNvPr id="22580" name="Line 52"/>
          <p:cNvSpPr>
            <a:spLocks noChangeShapeType="1"/>
          </p:cNvSpPr>
          <p:nvPr/>
        </p:nvSpPr>
        <p:spPr bwMode="auto">
          <a:xfrm flipH="1" flipV="1">
            <a:off x="6324600" y="2895600"/>
            <a:ext cx="762000" cy="2019300"/>
          </a:xfrm>
          <a:prstGeom prst="line">
            <a:avLst/>
          </a:prstGeom>
          <a:noFill/>
          <a:ln w="38100">
            <a:solidFill>
              <a:schemeClr val="tx1"/>
            </a:solidFill>
            <a:round/>
            <a:headEnd/>
            <a:tailEnd type="triangle" w="med" len="med"/>
          </a:ln>
          <a:effectLst/>
        </p:spPr>
        <p:txBody>
          <a:bodyPr/>
          <a:lstStyle/>
          <a:p>
            <a:endParaRPr lang="en-US"/>
          </a:p>
        </p:txBody>
      </p:sp>
      <p:sp>
        <p:nvSpPr>
          <p:cNvPr id="22581" name="Line 53"/>
          <p:cNvSpPr>
            <a:spLocks noChangeShapeType="1"/>
          </p:cNvSpPr>
          <p:nvPr/>
        </p:nvSpPr>
        <p:spPr bwMode="auto">
          <a:xfrm flipH="1" flipV="1">
            <a:off x="1905000" y="4876800"/>
            <a:ext cx="4703762" cy="411162"/>
          </a:xfrm>
          <a:prstGeom prst="line">
            <a:avLst/>
          </a:prstGeom>
          <a:noFill/>
          <a:ln w="38100">
            <a:solidFill>
              <a:schemeClr val="tx1"/>
            </a:solidFill>
            <a:round/>
            <a:headEnd/>
            <a:tailEnd type="triangle" w="med" len="med"/>
          </a:ln>
          <a:effectLst/>
        </p:spPr>
        <p:txBody>
          <a:bodyPr/>
          <a:lstStyle/>
          <a:p>
            <a:endParaRPr lang="en-US"/>
          </a:p>
        </p:txBody>
      </p:sp>
      <p:sp>
        <p:nvSpPr>
          <p:cNvPr id="22582" name="Rectangle 54"/>
          <p:cNvSpPr>
            <a:spLocks noChangeArrowheads="1"/>
          </p:cNvSpPr>
          <p:nvPr/>
        </p:nvSpPr>
        <p:spPr bwMode="auto">
          <a:xfrm>
            <a:off x="342900" y="1638300"/>
            <a:ext cx="1981200" cy="679160"/>
          </a:xfrm>
          <a:prstGeom prst="rect">
            <a:avLst/>
          </a:prstGeom>
          <a:noFill/>
          <a:ln w="9525">
            <a:noFill/>
            <a:miter lim="800000"/>
            <a:headEnd/>
            <a:tailEnd/>
          </a:ln>
          <a:effectLst/>
        </p:spPr>
        <p:txBody>
          <a:bodyPr wrap="square" lIns="63500" tIns="25400" rIns="63500" bIns="25400">
            <a:spAutoFit/>
          </a:bodyPr>
          <a:lstStyle/>
          <a:p>
            <a:pPr>
              <a:lnSpc>
                <a:spcPct val="85000"/>
              </a:lnSpc>
            </a:pPr>
            <a:r>
              <a:rPr lang="en-US" dirty="0">
                <a:latin typeface="+mn-lt"/>
              </a:rPr>
              <a:t>Control:</a:t>
            </a:r>
          </a:p>
          <a:p>
            <a:pPr>
              <a:lnSpc>
                <a:spcPct val="85000"/>
              </a:lnSpc>
            </a:pPr>
            <a:r>
              <a:rPr lang="en-US" dirty="0">
                <a:latin typeface="+mn-lt"/>
              </a:rPr>
              <a:t>Numeric</a:t>
            </a:r>
            <a:endParaRPr lang="en-US" sz="2000" dirty="0">
              <a:latin typeface="+mn-lt"/>
            </a:endParaRPr>
          </a:p>
        </p:txBody>
      </p:sp>
      <p:sp>
        <p:nvSpPr>
          <p:cNvPr id="22583" name="Line 55"/>
          <p:cNvSpPr>
            <a:spLocks noChangeShapeType="1"/>
          </p:cNvSpPr>
          <p:nvPr/>
        </p:nvSpPr>
        <p:spPr bwMode="auto">
          <a:xfrm>
            <a:off x="1790700" y="2514600"/>
            <a:ext cx="3276600" cy="45719"/>
          </a:xfrm>
          <a:prstGeom prst="line">
            <a:avLst/>
          </a:prstGeom>
          <a:noFill/>
          <a:ln w="38100">
            <a:solidFill>
              <a:schemeClr val="tx1"/>
            </a:solidFill>
            <a:round/>
            <a:headEnd/>
            <a:tailEnd type="triangle" w="med" len="med"/>
          </a:ln>
          <a:effectLst/>
        </p:spPr>
        <p:txBody>
          <a:bodyPr/>
          <a:lstStyle/>
          <a:p>
            <a:endParaRPr lang="en-US"/>
          </a:p>
        </p:txBody>
      </p:sp>
      <p:sp>
        <p:nvSpPr>
          <p:cNvPr id="22584" name="Line 56"/>
          <p:cNvSpPr>
            <a:spLocks noChangeShapeType="1"/>
          </p:cNvSpPr>
          <p:nvPr/>
        </p:nvSpPr>
        <p:spPr bwMode="auto">
          <a:xfrm flipH="1">
            <a:off x="1028700" y="2507456"/>
            <a:ext cx="723900" cy="1843087"/>
          </a:xfrm>
          <a:prstGeom prst="line">
            <a:avLst/>
          </a:prstGeom>
          <a:noFill/>
          <a:ln w="38100">
            <a:solidFill>
              <a:schemeClr val="tx1"/>
            </a:solidFill>
            <a:round/>
            <a:headEnd/>
            <a:tailEnd type="triangle" w="med" len="med"/>
          </a:ln>
          <a:effectLst/>
        </p:spPr>
        <p:txBody>
          <a:bodyPr/>
          <a:lstStyle/>
          <a:p>
            <a:endParaRPr lang="en-US"/>
          </a:p>
        </p:txBody>
      </p:sp>
      <p:sp>
        <p:nvSpPr>
          <p:cNvPr id="22585" name="Text Box 57"/>
          <p:cNvSpPr txBox="1">
            <a:spLocks noChangeArrowheads="1"/>
          </p:cNvSpPr>
          <p:nvPr/>
        </p:nvSpPr>
        <p:spPr bwMode="auto">
          <a:xfrm>
            <a:off x="7315200" y="2241550"/>
            <a:ext cx="1828800" cy="1200329"/>
          </a:xfrm>
          <a:prstGeom prst="rect">
            <a:avLst/>
          </a:prstGeom>
          <a:noFill/>
          <a:ln w="12700" algn="ctr">
            <a:noFill/>
            <a:miter lim="800000"/>
            <a:headEnd/>
            <a:tailEnd/>
          </a:ln>
          <a:effectLst/>
        </p:spPr>
        <p:txBody>
          <a:bodyPr wrap="square">
            <a:spAutoFit/>
          </a:bodyPr>
          <a:lstStyle/>
          <a:p>
            <a:pPr>
              <a:spcBef>
                <a:spcPct val="50000"/>
              </a:spcBef>
            </a:pPr>
            <a:r>
              <a:rPr lang="en-US" dirty="0">
                <a:latin typeface="+mj-lt"/>
              </a:rPr>
              <a:t>Customize Palette View</a:t>
            </a:r>
          </a:p>
        </p:txBody>
      </p:sp>
      <p:sp>
        <p:nvSpPr>
          <p:cNvPr id="22586" name="Line 58"/>
          <p:cNvSpPr>
            <a:spLocks noChangeShapeType="1"/>
          </p:cNvSpPr>
          <p:nvPr/>
        </p:nvSpPr>
        <p:spPr bwMode="auto">
          <a:xfrm flipH="1" flipV="1">
            <a:off x="5981700" y="1790700"/>
            <a:ext cx="1357313" cy="442913"/>
          </a:xfrm>
          <a:prstGeom prst="line">
            <a:avLst/>
          </a:prstGeom>
          <a:noFill/>
          <a:ln w="38100">
            <a:solidFill>
              <a:schemeClr val="tx1"/>
            </a:solidFill>
            <a:round/>
            <a:headEnd/>
            <a:tailEnd type="triangle" w="med" len="med"/>
          </a:ln>
          <a:effectLst/>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190500"/>
            <a:ext cx="9144000" cy="723900"/>
          </a:xfrm>
        </p:spPr>
        <p:txBody>
          <a:bodyPr/>
          <a:lstStyle/>
          <a:p>
            <a:r>
              <a:rPr lang="en-US" sz="3200" b="1" dirty="0"/>
              <a:t>Course Goals</a:t>
            </a:r>
          </a:p>
        </p:txBody>
      </p:sp>
      <p:sp>
        <p:nvSpPr>
          <p:cNvPr id="9219" name="Rectangle 3"/>
          <p:cNvSpPr>
            <a:spLocks noGrp="1" noChangeArrowheads="1"/>
          </p:cNvSpPr>
          <p:nvPr>
            <p:ph idx="1"/>
          </p:nvPr>
        </p:nvSpPr>
        <p:spPr>
          <a:xfrm>
            <a:off x="381000" y="1028700"/>
            <a:ext cx="8534400" cy="4552950"/>
          </a:xfrm>
        </p:spPr>
        <p:txBody>
          <a:bodyPr/>
          <a:lstStyle/>
          <a:p>
            <a:r>
              <a:rPr lang="en-US" sz="2800" dirty="0"/>
              <a:t>Become comfortable with the </a:t>
            </a:r>
            <a:r>
              <a:rPr lang="en-US" sz="2800" dirty="0" err="1"/>
              <a:t>LabVIEW</a:t>
            </a:r>
            <a:r>
              <a:rPr lang="en-US" sz="2800" dirty="0"/>
              <a:t> environment and data flow execution</a:t>
            </a:r>
          </a:p>
          <a:p>
            <a:r>
              <a:rPr lang="en-US" sz="2800" dirty="0"/>
              <a:t>Ability to use </a:t>
            </a:r>
            <a:r>
              <a:rPr lang="en-US" sz="2800" dirty="0" err="1"/>
              <a:t>LabVIEW</a:t>
            </a:r>
            <a:r>
              <a:rPr lang="en-US" sz="2800" dirty="0"/>
              <a:t> to solve problems</a:t>
            </a:r>
          </a:p>
          <a:p>
            <a:r>
              <a:rPr lang="en-US" sz="2800" dirty="0" err="1"/>
              <a:t>LabVIEW</a:t>
            </a:r>
            <a:r>
              <a:rPr lang="en-US" sz="2800" dirty="0"/>
              <a:t> Concepts</a:t>
            </a:r>
            <a:endParaRPr lang="en-US" sz="2400" dirty="0"/>
          </a:p>
          <a:p>
            <a:pPr lvl="1"/>
            <a:r>
              <a:rPr lang="en-US" sz="2400" dirty="0"/>
              <a:t>Acquiring, saving and loading data</a:t>
            </a:r>
          </a:p>
          <a:p>
            <a:pPr lvl="1"/>
            <a:r>
              <a:rPr lang="en-US" sz="2400" dirty="0"/>
              <a:t>Find and use math and complex analysis functions</a:t>
            </a:r>
          </a:p>
          <a:p>
            <a:pPr lvl="1"/>
            <a:r>
              <a:rPr lang="en-US" sz="2400" dirty="0"/>
              <a:t>Work with data types, such as arrays and clusters</a:t>
            </a:r>
          </a:p>
          <a:p>
            <a:pPr lvl="1"/>
            <a:r>
              <a:rPr lang="en-US" sz="2400" dirty="0"/>
              <a:t>Displaying and printing results</a:t>
            </a:r>
          </a:p>
          <a:p>
            <a:pPr lvl="1">
              <a:buFontTx/>
              <a:buNone/>
            </a:pPr>
            <a:endParaRPr lang="en-US"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14082" name="Picture 34" descr="express functions palette LV 8"/>
          <p:cNvPicPr>
            <a:picLocks noChangeAspect="1" noChangeArrowheads="1"/>
          </p:cNvPicPr>
          <p:nvPr/>
        </p:nvPicPr>
        <p:blipFill>
          <a:blip r:embed="rId3"/>
          <a:stretch>
            <a:fillRect/>
          </a:stretch>
        </p:blipFill>
        <p:spPr bwMode="auto">
          <a:xfrm>
            <a:off x="838200" y="990600"/>
            <a:ext cx="2334732" cy="3886200"/>
          </a:xfrm>
          <a:prstGeom prst="rect">
            <a:avLst/>
          </a:prstGeom>
          <a:noFill/>
        </p:spPr>
      </p:pic>
      <p:sp>
        <p:nvSpPr>
          <p:cNvPr id="514084" name="Rectangle 36"/>
          <p:cNvSpPr>
            <a:spLocks noGrp="1" noChangeArrowheads="1"/>
          </p:cNvSpPr>
          <p:nvPr>
            <p:ph type="title"/>
          </p:nvPr>
        </p:nvSpPr>
        <p:spPr>
          <a:xfrm>
            <a:off x="0" y="190500"/>
            <a:ext cx="9144000" cy="762000"/>
          </a:xfrm>
          <a:noFill/>
          <a:ln/>
        </p:spPr>
        <p:txBody>
          <a:bodyPr/>
          <a:lstStyle/>
          <a:p>
            <a:r>
              <a:rPr lang="en-US" sz="3200" b="1" dirty="0"/>
              <a:t>Functions (and Structures) Palette</a:t>
            </a:r>
          </a:p>
        </p:txBody>
      </p:sp>
      <p:sp>
        <p:nvSpPr>
          <p:cNvPr id="514085" name="Rectangle 37"/>
          <p:cNvSpPr>
            <a:spLocks noChangeArrowheads="1"/>
          </p:cNvSpPr>
          <p:nvPr/>
        </p:nvSpPr>
        <p:spPr bwMode="auto">
          <a:xfrm>
            <a:off x="4689475" y="1816100"/>
            <a:ext cx="3467100" cy="673100"/>
          </a:xfrm>
          <a:prstGeom prst="rect">
            <a:avLst/>
          </a:prstGeom>
          <a:noFill/>
          <a:ln w="9525">
            <a:noFill/>
            <a:miter lim="800000"/>
            <a:headEnd/>
            <a:tailEnd/>
          </a:ln>
          <a:effectLst/>
        </p:spPr>
        <p:txBody>
          <a:bodyPr wrap="none" lIns="63500" tIns="25400" rIns="63500" bIns="25400">
            <a:spAutoFit/>
          </a:bodyPr>
          <a:lstStyle/>
          <a:p>
            <a:pPr>
              <a:lnSpc>
                <a:spcPct val="85000"/>
              </a:lnSpc>
            </a:pPr>
            <a:r>
              <a:rPr lang="en-US" b="0" dirty="0">
                <a:latin typeface="+mn-lt"/>
              </a:rPr>
              <a:t>(Place items on the</a:t>
            </a:r>
          </a:p>
          <a:p>
            <a:pPr>
              <a:lnSpc>
                <a:spcPct val="85000"/>
              </a:lnSpc>
            </a:pPr>
            <a:r>
              <a:rPr lang="en-US" b="0" dirty="0">
                <a:latin typeface="+mn-lt"/>
              </a:rPr>
              <a:t> block diagram Window)</a:t>
            </a:r>
          </a:p>
        </p:txBody>
      </p:sp>
      <p:sp>
        <p:nvSpPr>
          <p:cNvPr id="514086" name="Rectangle 38"/>
          <p:cNvSpPr>
            <a:spLocks noChangeArrowheads="1"/>
          </p:cNvSpPr>
          <p:nvPr/>
        </p:nvSpPr>
        <p:spPr bwMode="auto">
          <a:xfrm>
            <a:off x="1000125" y="5003800"/>
            <a:ext cx="1765300" cy="673100"/>
          </a:xfrm>
          <a:prstGeom prst="rect">
            <a:avLst/>
          </a:prstGeom>
          <a:noFill/>
          <a:ln w="9525">
            <a:noFill/>
            <a:miter lim="800000"/>
            <a:headEnd/>
            <a:tailEnd/>
          </a:ln>
          <a:effectLst/>
        </p:spPr>
        <p:txBody>
          <a:bodyPr wrap="none" lIns="63500" tIns="25400" rIns="63500" bIns="25400">
            <a:spAutoFit/>
          </a:bodyPr>
          <a:lstStyle/>
          <a:p>
            <a:pPr>
              <a:lnSpc>
                <a:spcPct val="85000"/>
              </a:lnSpc>
            </a:pPr>
            <a:r>
              <a:rPr lang="en-US" dirty="0">
                <a:latin typeface="+mn-lt"/>
              </a:rPr>
              <a:t>Structure:</a:t>
            </a:r>
          </a:p>
          <a:p>
            <a:pPr>
              <a:lnSpc>
                <a:spcPct val="85000"/>
              </a:lnSpc>
            </a:pPr>
            <a:r>
              <a:rPr lang="en-US" dirty="0">
                <a:latin typeface="+mn-lt"/>
              </a:rPr>
              <a:t>While Loop</a:t>
            </a:r>
            <a:endParaRPr lang="en-US" sz="2000" dirty="0">
              <a:latin typeface="+mn-lt"/>
            </a:endParaRPr>
          </a:p>
        </p:txBody>
      </p:sp>
      <p:sp>
        <p:nvSpPr>
          <p:cNvPr id="514087" name="Line 39"/>
          <p:cNvSpPr>
            <a:spLocks noChangeShapeType="1"/>
          </p:cNvSpPr>
          <p:nvPr/>
        </p:nvSpPr>
        <p:spPr bwMode="auto">
          <a:xfrm flipH="1" flipV="1">
            <a:off x="2019299" y="3733800"/>
            <a:ext cx="555625" cy="1193800"/>
          </a:xfrm>
          <a:prstGeom prst="line">
            <a:avLst/>
          </a:prstGeom>
          <a:noFill/>
          <a:ln w="38100">
            <a:solidFill>
              <a:schemeClr val="tx1"/>
            </a:solidFill>
            <a:round/>
            <a:headEnd/>
            <a:tailEnd type="triangle" w="med" len="med"/>
          </a:ln>
          <a:effectLst/>
        </p:spPr>
        <p:txBody>
          <a:bodyPr/>
          <a:lstStyle/>
          <a:p>
            <a:endParaRPr lang="en-US"/>
          </a:p>
        </p:txBody>
      </p:sp>
      <p:pic>
        <p:nvPicPr>
          <p:cNvPr id="514089" name="Picture 41"/>
          <p:cNvPicPr>
            <a:picLocks noChangeAspect="1" noChangeArrowheads="1"/>
          </p:cNvPicPr>
          <p:nvPr/>
        </p:nvPicPr>
        <p:blipFill>
          <a:blip r:embed="rId4"/>
          <a:srcRect/>
          <a:stretch>
            <a:fillRect/>
          </a:stretch>
        </p:blipFill>
        <p:spPr bwMode="auto">
          <a:xfrm>
            <a:off x="3995738" y="2584450"/>
            <a:ext cx="4914900" cy="3157538"/>
          </a:xfrm>
          <a:prstGeom prst="rect">
            <a:avLst/>
          </a:prstGeom>
          <a:noFill/>
          <a:ln w="12700" algn="ctr">
            <a:noFill/>
            <a:miter lim="800000"/>
            <a:headEnd/>
            <a:tailEnd/>
          </a:ln>
          <a:effectLst/>
        </p:spPr>
      </p:pic>
      <p:sp>
        <p:nvSpPr>
          <p:cNvPr id="514088" name="Line 40"/>
          <p:cNvSpPr>
            <a:spLocks noChangeShapeType="1"/>
          </p:cNvSpPr>
          <p:nvPr/>
        </p:nvSpPr>
        <p:spPr bwMode="auto">
          <a:xfrm flipV="1">
            <a:off x="2574925" y="4465638"/>
            <a:ext cx="1958975" cy="461962"/>
          </a:xfrm>
          <a:prstGeom prst="line">
            <a:avLst/>
          </a:prstGeom>
          <a:noFill/>
          <a:ln w="38100">
            <a:solidFill>
              <a:schemeClr val="tx1"/>
            </a:solidFill>
            <a:round/>
            <a:headEnd/>
            <a:tailEnd type="triangle" w="med" len="med"/>
          </a:ln>
          <a:effectLst/>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1551" name="Rectangle 47"/>
          <p:cNvSpPr>
            <a:spLocks noChangeArrowheads="1"/>
          </p:cNvSpPr>
          <p:nvPr/>
        </p:nvSpPr>
        <p:spPr bwMode="auto">
          <a:xfrm>
            <a:off x="520700" y="4349750"/>
            <a:ext cx="3829050" cy="1943100"/>
          </a:xfrm>
          <a:prstGeom prst="rect">
            <a:avLst/>
          </a:prstGeom>
          <a:noFill/>
          <a:ln w="9525">
            <a:noFill/>
            <a:miter lim="800000"/>
            <a:headEnd/>
            <a:tailEnd/>
          </a:ln>
          <a:effectLst/>
        </p:spPr>
        <p:txBody>
          <a:bodyPr lIns="92075" tIns="46038" rIns="92075" bIns="46038"/>
          <a:lstStyle/>
          <a:p>
            <a:pPr marL="285750" indent="-285750" algn="l">
              <a:lnSpc>
                <a:spcPct val="160000"/>
              </a:lnSpc>
              <a:spcBef>
                <a:spcPct val="30000"/>
              </a:spcBef>
            </a:pPr>
            <a:endParaRPr lang="en-US" sz="1800">
              <a:latin typeface="Arial" charset="0"/>
            </a:endParaRPr>
          </a:p>
          <a:p>
            <a:pPr marL="285750" indent="-285750" algn="l">
              <a:lnSpc>
                <a:spcPct val="160000"/>
              </a:lnSpc>
              <a:spcBef>
                <a:spcPct val="30000"/>
              </a:spcBef>
            </a:pPr>
            <a:endParaRPr lang="en-US" sz="1800">
              <a:latin typeface="Arial" charset="0"/>
            </a:endParaRPr>
          </a:p>
        </p:txBody>
      </p:sp>
      <p:sp>
        <p:nvSpPr>
          <p:cNvPr id="21552" name="Rectangle 48"/>
          <p:cNvSpPr>
            <a:spLocks noChangeArrowheads="1"/>
          </p:cNvSpPr>
          <p:nvPr/>
        </p:nvSpPr>
        <p:spPr bwMode="auto">
          <a:xfrm>
            <a:off x="1554163" y="982663"/>
            <a:ext cx="7204075" cy="1524000"/>
          </a:xfrm>
          <a:prstGeom prst="rect">
            <a:avLst/>
          </a:prstGeom>
          <a:noFill/>
          <a:ln w="9525">
            <a:noFill/>
            <a:miter lim="800000"/>
            <a:headEnd/>
            <a:tailEnd/>
          </a:ln>
          <a:effectLst/>
        </p:spPr>
        <p:txBody>
          <a:bodyPr lIns="92075" tIns="46038" rIns="92075" bIns="46038"/>
          <a:lstStyle/>
          <a:p>
            <a:pPr marL="285750" indent="-285750" algn="l">
              <a:buFontTx/>
              <a:buChar char="•"/>
            </a:pPr>
            <a:r>
              <a:rPr lang="en-US" b="0" dirty="0">
                <a:latin typeface="+mj-lt"/>
              </a:rPr>
              <a:t>Recommended: Automatic Selection Tool</a:t>
            </a:r>
          </a:p>
          <a:p>
            <a:pPr marL="285750" indent="-285750" algn="l">
              <a:buFontTx/>
              <a:buChar char="•"/>
            </a:pPr>
            <a:r>
              <a:rPr lang="en-US" b="0" dirty="0">
                <a:latin typeface="+mj-lt"/>
              </a:rPr>
              <a:t>Tools to operate and modify both front panel and block diagram objects</a:t>
            </a:r>
          </a:p>
          <a:p>
            <a:pPr marL="285750" indent="-285750" algn="l">
              <a:buFontTx/>
              <a:buChar char="•"/>
            </a:pPr>
            <a:endParaRPr lang="en-US" b="0" dirty="0">
              <a:latin typeface="Arial" charset="0"/>
            </a:endParaRPr>
          </a:p>
        </p:txBody>
      </p:sp>
      <p:grpSp>
        <p:nvGrpSpPr>
          <p:cNvPr id="21553" name="Group 49"/>
          <p:cNvGrpSpPr>
            <a:grpSpLocks/>
          </p:cNvGrpSpPr>
          <p:nvPr/>
        </p:nvGrpSpPr>
        <p:grpSpPr bwMode="auto">
          <a:xfrm>
            <a:off x="2613025" y="3659188"/>
            <a:ext cx="3956050" cy="2112962"/>
            <a:chOff x="582" y="2257"/>
            <a:chExt cx="2492" cy="1331"/>
          </a:xfrm>
        </p:grpSpPr>
        <p:sp>
          <p:nvSpPr>
            <p:cNvPr id="21554" name="Rectangle 50"/>
            <p:cNvSpPr>
              <a:spLocks noChangeArrowheads="1"/>
            </p:cNvSpPr>
            <p:nvPr/>
          </p:nvSpPr>
          <p:spPr bwMode="auto">
            <a:xfrm>
              <a:off x="582" y="2257"/>
              <a:ext cx="2468" cy="1331"/>
            </a:xfrm>
            <a:prstGeom prst="rect">
              <a:avLst/>
            </a:prstGeom>
            <a:solidFill>
              <a:srgbClr val="DBE1CB"/>
            </a:solidFill>
            <a:ln w="12700" algn="ctr">
              <a:solidFill>
                <a:schemeClr val="tx1"/>
              </a:solidFill>
              <a:miter lim="800000"/>
              <a:headEnd/>
              <a:tailEnd/>
            </a:ln>
            <a:effectLst/>
          </p:spPr>
          <p:txBody>
            <a:bodyPr wrap="none" anchor="ctr"/>
            <a:lstStyle/>
            <a:p>
              <a:endParaRPr lang="en-US"/>
            </a:p>
          </p:txBody>
        </p:sp>
        <p:sp>
          <p:nvSpPr>
            <p:cNvPr id="21555" name="Rectangle 51"/>
            <p:cNvSpPr>
              <a:spLocks noChangeArrowheads="1"/>
            </p:cNvSpPr>
            <p:nvPr/>
          </p:nvSpPr>
          <p:spPr bwMode="auto">
            <a:xfrm>
              <a:off x="986" y="2262"/>
              <a:ext cx="2088" cy="1326"/>
            </a:xfrm>
            <a:prstGeom prst="rect">
              <a:avLst/>
            </a:prstGeom>
            <a:noFill/>
            <a:ln w="9525">
              <a:noFill/>
              <a:miter lim="800000"/>
              <a:headEnd/>
              <a:tailEnd/>
            </a:ln>
            <a:effectLst/>
          </p:spPr>
          <p:txBody>
            <a:bodyPr lIns="92075" tIns="46038" rIns="92075" bIns="46038"/>
            <a:lstStyle/>
            <a:p>
              <a:pPr marL="346075" indent="-346075" algn="l" defTabSz="915988">
                <a:lnSpc>
                  <a:spcPct val="150000"/>
                </a:lnSpc>
                <a:spcBef>
                  <a:spcPct val="20000"/>
                </a:spcBef>
                <a:buFont typeface="Webdings" pitchFamily="18" charset="2"/>
                <a:buNone/>
              </a:pPr>
              <a:r>
                <a:rPr lang="en-US" sz="2000">
                  <a:latin typeface="Arial" charset="0"/>
                </a:rPr>
                <a:t>Operating Tool</a:t>
              </a:r>
            </a:p>
            <a:p>
              <a:pPr marL="346075" indent="-346075" algn="l" defTabSz="915988">
                <a:lnSpc>
                  <a:spcPct val="150000"/>
                </a:lnSpc>
                <a:spcBef>
                  <a:spcPct val="20000"/>
                </a:spcBef>
                <a:buFont typeface="Webdings" pitchFamily="18" charset="2"/>
                <a:buNone/>
              </a:pPr>
              <a:r>
                <a:rPr lang="en-US" sz="2000">
                  <a:latin typeface="Arial" charset="0"/>
                </a:rPr>
                <a:t>Positioning/Resizing Tool</a:t>
              </a:r>
            </a:p>
            <a:p>
              <a:pPr marL="346075" indent="-346075" algn="l" defTabSz="915988">
                <a:lnSpc>
                  <a:spcPct val="150000"/>
                </a:lnSpc>
                <a:spcBef>
                  <a:spcPct val="20000"/>
                </a:spcBef>
                <a:buFont typeface="Webdings" pitchFamily="18" charset="2"/>
                <a:buNone/>
              </a:pPr>
              <a:r>
                <a:rPr lang="en-US" sz="2000">
                  <a:latin typeface="Arial" charset="0"/>
                </a:rPr>
                <a:t>Labeling Tool</a:t>
              </a:r>
            </a:p>
            <a:p>
              <a:pPr marL="346075" indent="-346075" algn="l" defTabSz="915988">
                <a:lnSpc>
                  <a:spcPct val="150000"/>
                </a:lnSpc>
                <a:spcBef>
                  <a:spcPct val="20000"/>
                </a:spcBef>
                <a:buFont typeface="Webdings" pitchFamily="18" charset="2"/>
                <a:buNone/>
              </a:pPr>
              <a:r>
                <a:rPr lang="en-US" sz="2000">
                  <a:latin typeface="Arial" charset="0"/>
                </a:rPr>
                <a:t>Wiring Tool</a:t>
              </a:r>
            </a:p>
            <a:p>
              <a:pPr marL="346075" indent="-346075" algn="l" defTabSz="915988">
                <a:lnSpc>
                  <a:spcPct val="150000"/>
                </a:lnSpc>
                <a:spcBef>
                  <a:spcPct val="20000"/>
                </a:spcBef>
                <a:buFont typeface="Webdings" pitchFamily="18" charset="2"/>
                <a:buNone/>
              </a:pPr>
              <a:endParaRPr lang="en-US" sz="2000">
                <a:latin typeface="Arial" charset="0"/>
              </a:endParaRPr>
            </a:p>
          </p:txBody>
        </p:sp>
        <p:grpSp>
          <p:nvGrpSpPr>
            <p:cNvPr id="21556" name="Group 52"/>
            <p:cNvGrpSpPr>
              <a:grpSpLocks/>
            </p:cNvGrpSpPr>
            <p:nvPr/>
          </p:nvGrpSpPr>
          <p:grpSpPr bwMode="auto">
            <a:xfrm>
              <a:off x="698" y="2306"/>
              <a:ext cx="253" cy="1248"/>
              <a:chOff x="698" y="2306"/>
              <a:chExt cx="253" cy="1248"/>
            </a:xfrm>
          </p:grpSpPr>
          <p:pic>
            <p:nvPicPr>
              <p:cNvPr id="21557" name="Picture 53"/>
              <p:cNvPicPr>
                <a:picLocks noChangeArrowheads="1"/>
              </p:cNvPicPr>
              <p:nvPr/>
            </p:nvPicPr>
            <p:blipFill>
              <a:blip r:embed="rId4"/>
              <a:srcRect/>
              <a:stretch>
                <a:fillRect/>
              </a:stretch>
            </p:blipFill>
            <p:spPr bwMode="auto">
              <a:xfrm>
                <a:off x="698" y="2978"/>
                <a:ext cx="196" cy="196"/>
              </a:xfrm>
              <a:prstGeom prst="rect">
                <a:avLst/>
              </a:prstGeom>
              <a:noFill/>
              <a:ln w="9525">
                <a:noFill/>
                <a:miter lim="800000"/>
                <a:headEnd/>
                <a:tailEnd/>
              </a:ln>
              <a:effectLst/>
            </p:spPr>
          </p:pic>
          <p:graphicFrame>
            <p:nvGraphicFramePr>
              <p:cNvPr id="21558" name="Object 54"/>
              <p:cNvGraphicFramePr>
                <a:graphicFrameLocks/>
              </p:cNvGraphicFramePr>
              <p:nvPr/>
            </p:nvGraphicFramePr>
            <p:xfrm>
              <a:off x="698" y="2306"/>
              <a:ext cx="229" cy="229"/>
            </p:xfrm>
            <a:graphic>
              <a:graphicData uri="http://schemas.openxmlformats.org/presentationml/2006/ole">
                <mc:AlternateContent xmlns:mc="http://schemas.openxmlformats.org/markup-compatibility/2006">
                  <mc:Choice xmlns:v="urn:schemas-microsoft-com:vml" Requires="v">
                    <p:oleObj spid="_x0000_s21566" name="Bitmap Image" r:id="rId5" imgW="181096" imgH="181096" progId="PBrush">
                      <p:embed/>
                    </p:oleObj>
                  </mc:Choice>
                  <mc:Fallback>
                    <p:oleObj name="Bitmap Image" r:id="rId5" imgW="181096" imgH="181096" progId="PBrush">
                      <p:embed/>
                      <p:pic>
                        <p:nvPicPr>
                          <p:cNvPr id="0" name="Picture 5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 y="2306"/>
                            <a:ext cx="229"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59" name="Object 55"/>
              <p:cNvGraphicFramePr>
                <a:graphicFrameLocks/>
              </p:cNvGraphicFramePr>
              <p:nvPr/>
            </p:nvGraphicFramePr>
            <p:xfrm>
              <a:off x="698" y="2640"/>
              <a:ext cx="206" cy="242"/>
            </p:xfrm>
            <a:graphic>
              <a:graphicData uri="http://schemas.openxmlformats.org/presentationml/2006/ole">
                <mc:AlternateContent xmlns:mc="http://schemas.openxmlformats.org/markup-compatibility/2006">
                  <mc:Choice xmlns:v="urn:schemas-microsoft-com:vml" Requires="v">
                    <p:oleObj spid="_x0000_s21567" name="Bitmap Image" r:id="rId7" imgW="230040" imgH="269640" progId="PBrush">
                      <p:embed/>
                    </p:oleObj>
                  </mc:Choice>
                  <mc:Fallback>
                    <p:oleObj name="Bitmap Image" r:id="rId7" imgW="230040" imgH="269640" progId="PBrush">
                      <p:embed/>
                      <p:pic>
                        <p:nvPicPr>
                          <p:cNvPr id="0" name="Picture 5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 y="2640"/>
                            <a:ext cx="206"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60" name="Object 56"/>
              <p:cNvGraphicFramePr>
                <a:graphicFrameLocks/>
              </p:cNvGraphicFramePr>
              <p:nvPr/>
            </p:nvGraphicFramePr>
            <p:xfrm>
              <a:off x="698" y="2978"/>
              <a:ext cx="213" cy="208"/>
            </p:xfrm>
            <a:graphic>
              <a:graphicData uri="http://schemas.openxmlformats.org/presentationml/2006/ole">
                <mc:AlternateContent xmlns:mc="http://schemas.openxmlformats.org/markup-compatibility/2006">
                  <mc:Choice xmlns:v="urn:schemas-microsoft-com:vml" Requires="v">
                    <p:oleObj spid="_x0000_s21568" name="Bitmap Image" r:id="rId9" imgW="296640" imgH="288720" progId="PBrush">
                      <p:embed/>
                    </p:oleObj>
                  </mc:Choice>
                  <mc:Fallback>
                    <p:oleObj name="Bitmap Image" r:id="rId9" imgW="296640" imgH="288720" progId="PBrush">
                      <p:embed/>
                      <p:pic>
                        <p:nvPicPr>
                          <p:cNvPr id="0" name="Picture 5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8" y="2978"/>
                            <a:ext cx="213"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61" name="Object 57"/>
              <p:cNvGraphicFramePr>
                <a:graphicFrameLocks/>
              </p:cNvGraphicFramePr>
              <p:nvPr/>
            </p:nvGraphicFramePr>
            <p:xfrm>
              <a:off x="698" y="3307"/>
              <a:ext cx="253" cy="247"/>
            </p:xfrm>
            <a:graphic>
              <a:graphicData uri="http://schemas.openxmlformats.org/presentationml/2006/ole">
                <mc:AlternateContent xmlns:mc="http://schemas.openxmlformats.org/markup-compatibility/2006">
                  <mc:Choice xmlns:v="urn:schemas-microsoft-com:vml" Requires="v">
                    <p:oleObj spid="_x0000_s21569" name="Bitmap Image" r:id="rId11" imgW="296640" imgH="288720" progId="PBrush">
                      <p:embed/>
                    </p:oleObj>
                  </mc:Choice>
                  <mc:Fallback>
                    <p:oleObj name="Bitmap Image" r:id="rId11" imgW="296640" imgH="288720" progId="PBrush">
                      <p:embed/>
                      <p:pic>
                        <p:nvPicPr>
                          <p:cNvPr id="0" name="Picture 5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8" y="3307"/>
                            <a:ext cx="253"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21562" name="Rectangle 58"/>
          <p:cNvSpPr>
            <a:spLocks noChangeArrowheads="1"/>
          </p:cNvSpPr>
          <p:nvPr/>
        </p:nvSpPr>
        <p:spPr bwMode="auto">
          <a:xfrm>
            <a:off x="0" y="190500"/>
            <a:ext cx="9144000" cy="762000"/>
          </a:xfrm>
          <a:prstGeom prst="rect">
            <a:avLst/>
          </a:prstGeom>
          <a:noFill/>
          <a:ln w="9525">
            <a:noFill/>
            <a:miter lim="800000"/>
            <a:headEnd/>
            <a:tailEnd/>
          </a:ln>
          <a:effectLst/>
        </p:spPr>
        <p:txBody>
          <a:bodyPr anchor="ctr"/>
          <a:lstStyle/>
          <a:p>
            <a:pPr eaLnBrk="1" hangingPunct="1"/>
            <a:r>
              <a:rPr lang="en-US" sz="3200" dirty="0">
                <a:latin typeface="+mj-lt"/>
              </a:rPr>
              <a:t>Tools Palette</a:t>
            </a:r>
          </a:p>
        </p:txBody>
      </p:sp>
      <p:grpSp>
        <p:nvGrpSpPr>
          <p:cNvPr id="21563" name="Group 59"/>
          <p:cNvGrpSpPr>
            <a:grpSpLocks/>
          </p:cNvGrpSpPr>
          <p:nvPr/>
        </p:nvGrpSpPr>
        <p:grpSpPr bwMode="auto">
          <a:xfrm>
            <a:off x="1806575" y="2468563"/>
            <a:ext cx="4570413" cy="576262"/>
            <a:chOff x="799" y="1676"/>
            <a:chExt cx="2879" cy="363"/>
          </a:xfrm>
        </p:grpSpPr>
        <p:sp>
          <p:nvSpPr>
            <p:cNvPr id="21564" name="Rectangle 60"/>
            <p:cNvSpPr>
              <a:spLocks noChangeArrowheads="1"/>
            </p:cNvSpPr>
            <p:nvPr/>
          </p:nvSpPr>
          <p:spPr bwMode="auto">
            <a:xfrm>
              <a:off x="799" y="1676"/>
              <a:ext cx="2879" cy="363"/>
            </a:xfrm>
            <a:prstGeom prst="rect">
              <a:avLst/>
            </a:prstGeom>
            <a:solidFill>
              <a:srgbClr val="DBE1CB"/>
            </a:solidFill>
            <a:ln w="12700" algn="ctr">
              <a:solidFill>
                <a:schemeClr val="tx1"/>
              </a:solidFill>
              <a:miter lim="800000"/>
              <a:headEnd/>
              <a:tailEnd/>
            </a:ln>
            <a:effectLst/>
          </p:spPr>
          <p:txBody>
            <a:bodyPr wrap="none" anchor="ctr"/>
            <a:lstStyle/>
            <a:p>
              <a:endParaRPr lang="en-US"/>
            </a:p>
          </p:txBody>
        </p:sp>
        <p:pic>
          <p:nvPicPr>
            <p:cNvPr id="21565" name="Picture 61"/>
            <p:cNvPicPr>
              <a:picLocks noChangeAspect="1" noChangeArrowheads="1"/>
            </p:cNvPicPr>
            <p:nvPr/>
          </p:nvPicPr>
          <p:blipFill>
            <a:blip r:embed="rId13"/>
            <a:srcRect/>
            <a:stretch>
              <a:fillRect/>
            </a:stretch>
          </p:blipFill>
          <p:spPr bwMode="auto">
            <a:xfrm>
              <a:off x="896" y="1753"/>
              <a:ext cx="701" cy="213"/>
            </a:xfrm>
            <a:prstGeom prst="rect">
              <a:avLst/>
            </a:prstGeom>
            <a:noFill/>
            <a:ln w="12700" algn="ctr">
              <a:noFill/>
              <a:miter lim="800000"/>
              <a:headEnd/>
              <a:tailEnd/>
            </a:ln>
            <a:effectLst/>
          </p:spPr>
        </p:pic>
        <p:sp>
          <p:nvSpPr>
            <p:cNvPr id="21566" name="Text Box 62"/>
            <p:cNvSpPr txBox="1">
              <a:spLocks noChangeArrowheads="1"/>
            </p:cNvSpPr>
            <p:nvPr/>
          </p:nvSpPr>
          <p:spPr bwMode="auto">
            <a:xfrm>
              <a:off x="1622" y="1749"/>
              <a:ext cx="2035" cy="250"/>
            </a:xfrm>
            <a:prstGeom prst="rect">
              <a:avLst/>
            </a:prstGeom>
            <a:noFill/>
            <a:ln w="12700" algn="ctr">
              <a:noFill/>
              <a:miter lim="800000"/>
              <a:headEnd/>
              <a:tailEnd/>
            </a:ln>
            <a:effectLst/>
          </p:spPr>
          <p:txBody>
            <a:bodyPr wrap="none">
              <a:spAutoFit/>
            </a:bodyPr>
            <a:lstStyle/>
            <a:p>
              <a:r>
                <a:rPr lang="en-US" sz="2000">
                  <a:latin typeface="Arial" charset="0"/>
                </a:rPr>
                <a:t>Automatic Selection Tool</a:t>
              </a:r>
            </a:p>
          </p:txBody>
        </p:sp>
      </p:grpSp>
      <p:sp>
        <p:nvSpPr>
          <p:cNvPr id="21567" name="Rectangle 63"/>
          <p:cNvSpPr>
            <a:spLocks noChangeArrowheads="1"/>
          </p:cNvSpPr>
          <p:nvPr/>
        </p:nvSpPr>
        <p:spPr bwMode="auto">
          <a:xfrm>
            <a:off x="347663" y="3238500"/>
            <a:ext cx="6605587" cy="306388"/>
          </a:xfrm>
          <a:prstGeom prst="rect">
            <a:avLst/>
          </a:prstGeom>
          <a:noFill/>
          <a:ln w="9525">
            <a:noFill/>
            <a:miter lim="800000"/>
            <a:headEnd/>
            <a:tailEnd/>
          </a:ln>
          <a:effectLst/>
        </p:spPr>
        <p:txBody>
          <a:bodyPr lIns="92075" tIns="46038" rIns="92075" bIns="46038"/>
          <a:lstStyle/>
          <a:p>
            <a:pPr marL="285750" indent="-285750" algn="l"/>
            <a:r>
              <a:rPr lang="en-US" sz="2000" b="0" dirty="0">
                <a:latin typeface="+mj-lt"/>
              </a:rPr>
              <a:t>Automatically chooses among the following tools:</a:t>
            </a:r>
          </a:p>
        </p:txBody>
      </p:sp>
      <p:pic>
        <p:nvPicPr>
          <p:cNvPr id="21568" name="Picture 64" descr="tools palette LV 8"/>
          <p:cNvPicPr>
            <a:picLocks noChangeAspect="1" noChangeArrowheads="1"/>
          </p:cNvPicPr>
          <p:nvPr/>
        </p:nvPicPr>
        <p:blipFill>
          <a:blip r:embed="rId14"/>
          <a:srcRect/>
          <a:stretch>
            <a:fillRect/>
          </a:stretch>
        </p:blipFill>
        <p:spPr bwMode="auto">
          <a:xfrm>
            <a:off x="501650" y="1123950"/>
            <a:ext cx="914400" cy="1682750"/>
          </a:xfrm>
          <a:prstGeom prst="rect">
            <a:avLst/>
          </a:prstGeom>
          <a:noFill/>
        </p:spPr>
      </p:pic>
      <p:sp>
        <p:nvSpPr>
          <p:cNvPr id="21569" name="Line 65"/>
          <p:cNvSpPr>
            <a:spLocks noChangeShapeType="1"/>
          </p:cNvSpPr>
          <p:nvPr/>
        </p:nvSpPr>
        <p:spPr bwMode="auto">
          <a:xfrm flipH="1" flipV="1">
            <a:off x="1346200" y="1547813"/>
            <a:ext cx="538163" cy="1112837"/>
          </a:xfrm>
          <a:prstGeom prst="line">
            <a:avLst/>
          </a:prstGeom>
          <a:noFill/>
          <a:ln w="38100">
            <a:solidFill>
              <a:schemeClr val="tx1"/>
            </a:solidFill>
            <a:round/>
            <a:headEnd/>
            <a:tailEnd type="triangle" w="med" len="med"/>
          </a:ln>
          <a:effectLst/>
        </p:spPr>
        <p:txBody>
          <a:bodyPr/>
          <a:lstStyle/>
          <a:p>
            <a:endParaRPr 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45" name="Rectangle 65"/>
          <p:cNvSpPr>
            <a:spLocks noChangeArrowheads="1"/>
          </p:cNvSpPr>
          <p:nvPr/>
        </p:nvSpPr>
        <p:spPr bwMode="auto">
          <a:xfrm>
            <a:off x="1076325" y="4197350"/>
            <a:ext cx="4802188" cy="1420813"/>
          </a:xfrm>
          <a:prstGeom prst="rect">
            <a:avLst/>
          </a:prstGeom>
          <a:solidFill>
            <a:srgbClr val="DBE1CB"/>
          </a:solidFill>
          <a:ln w="12700" algn="ctr">
            <a:solidFill>
              <a:schemeClr val="tx1"/>
            </a:solidFill>
            <a:miter lim="800000"/>
            <a:headEnd/>
            <a:tailEnd/>
          </a:ln>
          <a:effectLst/>
        </p:spPr>
        <p:txBody>
          <a:bodyPr wrap="none" anchor="ctr"/>
          <a:lstStyle/>
          <a:p>
            <a:endParaRPr lang="en-US"/>
          </a:p>
        </p:txBody>
      </p:sp>
      <p:sp>
        <p:nvSpPr>
          <p:cNvPr id="20546" name="Rectangle 66"/>
          <p:cNvSpPr>
            <a:spLocks noChangeArrowheads="1"/>
          </p:cNvSpPr>
          <p:nvPr/>
        </p:nvSpPr>
        <p:spPr bwMode="auto">
          <a:xfrm>
            <a:off x="1076325" y="1817688"/>
            <a:ext cx="3763963" cy="1343025"/>
          </a:xfrm>
          <a:prstGeom prst="rect">
            <a:avLst/>
          </a:prstGeom>
          <a:solidFill>
            <a:srgbClr val="DBE1CB"/>
          </a:solidFill>
          <a:ln w="12700" algn="ctr">
            <a:solidFill>
              <a:schemeClr val="tx1"/>
            </a:solidFill>
            <a:miter lim="800000"/>
            <a:headEnd/>
            <a:tailEnd/>
          </a:ln>
          <a:effectLst/>
        </p:spPr>
        <p:txBody>
          <a:bodyPr wrap="none" anchor="ctr"/>
          <a:lstStyle/>
          <a:p>
            <a:endParaRPr lang="en-US"/>
          </a:p>
        </p:txBody>
      </p:sp>
      <p:sp>
        <p:nvSpPr>
          <p:cNvPr id="20547" name="Rectangle 67"/>
          <p:cNvSpPr>
            <a:spLocks noChangeArrowheads="1"/>
          </p:cNvSpPr>
          <p:nvPr/>
        </p:nvSpPr>
        <p:spPr bwMode="auto">
          <a:xfrm>
            <a:off x="2036763" y="1893888"/>
            <a:ext cx="2735262" cy="1217612"/>
          </a:xfrm>
          <a:prstGeom prst="rect">
            <a:avLst/>
          </a:prstGeom>
          <a:noFill/>
          <a:ln w="9525">
            <a:noFill/>
            <a:miter lim="800000"/>
            <a:headEnd/>
            <a:tailEnd/>
          </a:ln>
          <a:effectLst/>
        </p:spPr>
        <p:txBody>
          <a:bodyPr lIns="63500" tIns="25400" rIns="63500" bIns="25400">
            <a:spAutoFit/>
          </a:bodyPr>
          <a:lstStyle/>
          <a:p>
            <a:pPr algn="l">
              <a:lnSpc>
                <a:spcPct val="85000"/>
              </a:lnSpc>
            </a:pPr>
            <a:r>
              <a:rPr lang="en-US" sz="1800">
                <a:latin typeface="Arial" charset="0"/>
              </a:rPr>
              <a:t>Run Button </a:t>
            </a:r>
          </a:p>
          <a:p>
            <a:pPr algn="l">
              <a:lnSpc>
                <a:spcPct val="85000"/>
              </a:lnSpc>
            </a:pPr>
            <a:endParaRPr lang="en-US" sz="1800">
              <a:latin typeface="Arial" charset="0"/>
            </a:endParaRPr>
          </a:p>
          <a:p>
            <a:pPr algn="l">
              <a:lnSpc>
                <a:spcPct val="85000"/>
              </a:lnSpc>
            </a:pPr>
            <a:r>
              <a:rPr lang="en-US" sz="1800">
                <a:latin typeface="Arial" charset="0"/>
              </a:rPr>
              <a:t>Continuous Run Button</a:t>
            </a:r>
          </a:p>
          <a:p>
            <a:pPr algn="l">
              <a:lnSpc>
                <a:spcPct val="85000"/>
              </a:lnSpc>
            </a:pPr>
            <a:endParaRPr lang="en-US" sz="1800">
              <a:latin typeface="Arial" charset="0"/>
            </a:endParaRPr>
          </a:p>
          <a:p>
            <a:pPr algn="l">
              <a:lnSpc>
                <a:spcPct val="85000"/>
              </a:lnSpc>
            </a:pPr>
            <a:r>
              <a:rPr lang="en-US" sz="1800">
                <a:latin typeface="Arial" charset="0"/>
              </a:rPr>
              <a:t>Abort Execution</a:t>
            </a:r>
          </a:p>
        </p:txBody>
      </p:sp>
      <p:pic>
        <p:nvPicPr>
          <p:cNvPr id="20548" name="Picture 68"/>
          <p:cNvPicPr>
            <a:picLocks noChangeArrowheads="1"/>
          </p:cNvPicPr>
          <p:nvPr/>
        </p:nvPicPr>
        <p:blipFill>
          <a:blip r:embed="rId3"/>
          <a:srcRect/>
          <a:stretch>
            <a:fillRect/>
          </a:stretch>
        </p:blipFill>
        <p:spPr bwMode="auto">
          <a:xfrm>
            <a:off x="1547813" y="1889125"/>
            <a:ext cx="304800" cy="266700"/>
          </a:xfrm>
          <a:prstGeom prst="rect">
            <a:avLst/>
          </a:prstGeom>
          <a:noFill/>
          <a:ln w="9525">
            <a:noFill/>
            <a:miter lim="800000"/>
            <a:headEnd/>
            <a:tailEnd/>
          </a:ln>
          <a:effectLst/>
        </p:spPr>
      </p:pic>
      <p:sp>
        <p:nvSpPr>
          <p:cNvPr id="20549" name="Rectangle 69"/>
          <p:cNvSpPr>
            <a:spLocks noChangeArrowheads="1"/>
          </p:cNvSpPr>
          <p:nvPr/>
        </p:nvSpPr>
        <p:spPr bwMode="auto">
          <a:xfrm>
            <a:off x="2344738" y="4351338"/>
            <a:ext cx="3455987" cy="284162"/>
          </a:xfrm>
          <a:prstGeom prst="rect">
            <a:avLst/>
          </a:prstGeom>
          <a:noFill/>
          <a:ln w="9525">
            <a:noFill/>
            <a:miter lim="800000"/>
            <a:headEnd/>
            <a:tailEnd/>
          </a:ln>
          <a:effectLst/>
        </p:spPr>
        <p:txBody>
          <a:bodyPr lIns="63500" tIns="25400" rIns="63500" bIns="25400">
            <a:spAutoFit/>
          </a:bodyPr>
          <a:lstStyle/>
          <a:p>
            <a:pPr algn="l">
              <a:lnSpc>
                <a:spcPct val="85000"/>
              </a:lnSpc>
            </a:pPr>
            <a:r>
              <a:rPr lang="en-US" sz="1800">
                <a:latin typeface="Arial" charset="0"/>
              </a:rPr>
              <a:t>Execution Highlighting Button</a:t>
            </a:r>
            <a:endParaRPr lang="en-US" sz="1600">
              <a:latin typeface="Arial" charset="0"/>
            </a:endParaRPr>
          </a:p>
        </p:txBody>
      </p:sp>
      <p:sp>
        <p:nvSpPr>
          <p:cNvPr id="20550" name="Rectangle 70"/>
          <p:cNvSpPr>
            <a:spLocks noChangeArrowheads="1"/>
          </p:cNvSpPr>
          <p:nvPr/>
        </p:nvSpPr>
        <p:spPr bwMode="auto">
          <a:xfrm>
            <a:off x="1066800" y="3771900"/>
            <a:ext cx="5362576" cy="312906"/>
          </a:xfrm>
          <a:prstGeom prst="rect">
            <a:avLst/>
          </a:prstGeom>
          <a:noFill/>
          <a:ln w="9525">
            <a:noFill/>
            <a:miter lim="800000"/>
            <a:headEnd/>
            <a:tailEnd/>
          </a:ln>
          <a:effectLst/>
        </p:spPr>
        <p:txBody>
          <a:bodyPr wrap="square" lIns="63500" tIns="25400" rIns="63500" bIns="25400">
            <a:spAutoFit/>
          </a:bodyPr>
          <a:lstStyle/>
          <a:p>
            <a:pPr algn="l">
              <a:lnSpc>
                <a:spcPct val="85000"/>
              </a:lnSpc>
            </a:pPr>
            <a:r>
              <a:rPr lang="en-US" sz="2000" dirty="0">
                <a:latin typeface="+mj-lt"/>
              </a:rPr>
              <a:t>Additional Buttons on the Diagram Toolbar</a:t>
            </a:r>
          </a:p>
        </p:txBody>
      </p:sp>
      <p:sp>
        <p:nvSpPr>
          <p:cNvPr id="20551" name="Rectangle 71"/>
          <p:cNvSpPr>
            <a:spLocks noChangeArrowheads="1"/>
          </p:cNvSpPr>
          <p:nvPr/>
        </p:nvSpPr>
        <p:spPr bwMode="auto">
          <a:xfrm>
            <a:off x="0" y="190499"/>
            <a:ext cx="9144000" cy="762001"/>
          </a:xfrm>
          <a:prstGeom prst="rect">
            <a:avLst/>
          </a:prstGeom>
          <a:noFill/>
          <a:ln w="9525">
            <a:noFill/>
            <a:miter lim="800000"/>
            <a:headEnd/>
            <a:tailEnd/>
          </a:ln>
          <a:effectLst/>
        </p:spPr>
        <p:txBody>
          <a:bodyPr anchor="ctr"/>
          <a:lstStyle/>
          <a:p>
            <a:pPr eaLnBrk="1" hangingPunct="1"/>
            <a:r>
              <a:rPr lang="en-US" sz="3200" dirty="0">
                <a:latin typeface="+mj-lt"/>
              </a:rPr>
              <a:t>Status Toolbar</a:t>
            </a:r>
          </a:p>
        </p:txBody>
      </p:sp>
      <p:grpSp>
        <p:nvGrpSpPr>
          <p:cNvPr id="20556" name="Group 76"/>
          <p:cNvGrpSpPr>
            <a:grpSpLocks/>
          </p:cNvGrpSpPr>
          <p:nvPr/>
        </p:nvGrpSpPr>
        <p:grpSpPr bwMode="auto">
          <a:xfrm>
            <a:off x="1230313" y="4695825"/>
            <a:ext cx="365125" cy="365125"/>
            <a:chOff x="775" y="2958"/>
            <a:chExt cx="230" cy="230"/>
          </a:xfrm>
        </p:grpSpPr>
        <p:sp>
          <p:nvSpPr>
            <p:cNvPr id="20557" name="Rectangle 77"/>
            <p:cNvSpPr>
              <a:spLocks noChangeArrowheads="1"/>
            </p:cNvSpPr>
            <p:nvPr/>
          </p:nvSpPr>
          <p:spPr bwMode="auto">
            <a:xfrm>
              <a:off x="775" y="2958"/>
              <a:ext cx="230" cy="230"/>
            </a:xfrm>
            <a:prstGeom prst="rect">
              <a:avLst/>
            </a:prstGeom>
            <a:solidFill>
              <a:schemeClr val="bg1"/>
            </a:solidFill>
            <a:ln w="12700" algn="ctr">
              <a:noFill/>
              <a:miter lim="800000"/>
              <a:headEnd/>
              <a:tailEnd/>
            </a:ln>
            <a:effectLst/>
          </p:spPr>
          <p:txBody>
            <a:bodyPr wrap="none" anchor="ctr"/>
            <a:lstStyle/>
            <a:p>
              <a:endParaRPr lang="en-US"/>
            </a:p>
          </p:txBody>
        </p:sp>
        <p:pic>
          <p:nvPicPr>
            <p:cNvPr id="20558" name="Picture 78" descr="Retain Wire Values LV 8"/>
            <p:cNvPicPr>
              <a:picLocks noChangeAspect="1" noChangeArrowheads="1"/>
            </p:cNvPicPr>
            <p:nvPr/>
          </p:nvPicPr>
          <p:blipFill>
            <a:blip r:embed="rId4"/>
            <a:srcRect/>
            <a:stretch>
              <a:fillRect/>
            </a:stretch>
          </p:blipFill>
          <p:spPr bwMode="auto">
            <a:xfrm>
              <a:off x="799" y="2983"/>
              <a:ext cx="193" cy="184"/>
            </a:xfrm>
            <a:prstGeom prst="rect">
              <a:avLst/>
            </a:prstGeom>
            <a:noFill/>
          </p:spPr>
        </p:pic>
      </p:grpSp>
      <p:pic>
        <p:nvPicPr>
          <p:cNvPr id="20559" name="Picture 79" descr="FP toolbar LV 8"/>
          <p:cNvPicPr>
            <a:picLocks noChangeAspect="1" noChangeArrowheads="1"/>
          </p:cNvPicPr>
          <p:nvPr/>
        </p:nvPicPr>
        <p:blipFill>
          <a:blip r:embed="rId5"/>
          <a:srcRect/>
          <a:stretch>
            <a:fillRect/>
          </a:stretch>
        </p:blipFill>
        <p:spPr bwMode="auto">
          <a:xfrm>
            <a:off x="693738" y="1085850"/>
            <a:ext cx="8126412" cy="438150"/>
          </a:xfrm>
          <a:prstGeom prst="rect">
            <a:avLst/>
          </a:prstGeom>
          <a:noFill/>
        </p:spPr>
      </p:pic>
      <p:grpSp>
        <p:nvGrpSpPr>
          <p:cNvPr id="20560" name="Group 80"/>
          <p:cNvGrpSpPr>
            <a:grpSpLocks/>
          </p:cNvGrpSpPr>
          <p:nvPr/>
        </p:nvGrpSpPr>
        <p:grpSpPr bwMode="auto">
          <a:xfrm>
            <a:off x="1230313" y="5118100"/>
            <a:ext cx="998537" cy="384175"/>
            <a:chOff x="751" y="3224"/>
            <a:chExt cx="629" cy="242"/>
          </a:xfrm>
        </p:grpSpPr>
        <p:sp>
          <p:nvSpPr>
            <p:cNvPr id="20561" name="Rectangle 81"/>
            <p:cNvSpPr>
              <a:spLocks noChangeArrowheads="1"/>
            </p:cNvSpPr>
            <p:nvPr/>
          </p:nvSpPr>
          <p:spPr bwMode="auto">
            <a:xfrm>
              <a:off x="751" y="3224"/>
              <a:ext cx="629" cy="242"/>
            </a:xfrm>
            <a:prstGeom prst="rect">
              <a:avLst/>
            </a:prstGeom>
            <a:solidFill>
              <a:schemeClr val="bg1"/>
            </a:solidFill>
            <a:ln w="12700" algn="ctr">
              <a:noFill/>
              <a:miter lim="800000"/>
              <a:headEnd/>
              <a:tailEnd/>
            </a:ln>
            <a:effectLst/>
          </p:spPr>
          <p:txBody>
            <a:bodyPr wrap="none" anchor="ctr"/>
            <a:lstStyle/>
            <a:p>
              <a:endParaRPr lang="en-US"/>
            </a:p>
          </p:txBody>
        </p:sp>
        <p:pic>
          <p:nvPicPr>
            <p:cNvPr id="20562" name="Picture 82" descr="step toolbar"/>
            <p:cNvPicPr>
              <a:picLocks noChangeAspect="1" noChangeArrowheads="1"/>
            </p:cNvPicPr>
            <p:nvPr/>
          </p:nvPicPr>
          <p:blipFill>
            <a:blip r:embed="rId6"/>
            <a:srcRect/>
            <a:stretch>
              <a:fillRect/>
            </a:stretch>
          </p:blipFill>
          <p:spPr bwMode="auto">
            <a:xfrm>
              <a:off x="783" y="3249"/>
              <a:ext cx="570" cy="184"/>
            </a:xfrm>
            <a:prstGeom prst="rect">
              <a:avLst/>
            </a:prstGeom>
            <a:noFill/>
            <a:ln w="9525">
              <a:solidFill>
                <a:schemeClr val="tx1"/>
              </a:solidFill>
              <a:miter lim="800000"/>
              <a:headEnd/>
              <a:tailEnd/>
            </a:ln>
          </p:spPr>
        </p:pic>
      </p:grpSp>
      <p:sp>
        <p:nvSpPr>
          <p:cNvPr id="20563" name="Rectangle 83"/>
          <p:cNvSpPr>
            <a:spLocks noChangeArrowheads="1"/>
          </p:cNvSpPr>
          <p:nvPr/>
        </p:nvSpPr>
        <p:spPr bwMode="auto">
          <a:xfrm>
            <a:off x="2344738" y="4773613"/>
            <a:ext cx="3033712" cy="284162"/>
          </a:xfrm>
          <a:prstGeom prst="rect">
            <a:avLst/>
          </a:prstGeom>
          <a:noFill/>
          <a:ln w="9525">
            <a:noFill/>
            <a:miter lim="800000"/>
            <a:headEnd/>
            <a:tailEnd/>
          </a:ln>
          <a:effectLst/>
        </p:spPr>
        <p:txBody>
          <a:bodyPr lIns="63500" tIns="25400" rIns="63500" bIns="25400">
            <a:spAutoFit/>
          </a:bodyPr>
          <a:lstStyle/>
          <a:p>
            <a:pPr algn="l">
              <a:lnSpc>
                <a:spcPct val="85000"/>
              </a:lnSpc>
            </a:pPr>
            <a:r>
              <a:rPr lang="en-US" sz="1800">
                <a:latin typeface="Arial" charset="0"/>
              </a:rPr>
              <a:t>Retain Wire Values Button</a:t>
            </a:r>
            <a:endParaRPr lang="en-US" sz="1600">
              <a:latin typeface="Arial" charset="0"/>
            </a:endParaRPr>
          </a:p>
        </p:txBody>
      </p:sp>
      <p:sp>
        <p:nvSpPr>
          <p:cNvPr id="20564" name="Rectangle 84"/>
          <p:cNvSpPr>
            <a:spLocks noChangeArrowheads="1"/>
          </p:cNvSpPr>
          <p:nvPr/>
        </p:nvSpPr>
        <p:spPr bwMode="auto">
          <a:xfrm>
            <a:off x="2344738" y="5195888"/>
            <a:ext cx="2611437" cy="284162"/>
          </a:xfrm>
          <a:prstGeom prst="rect">
            <a:avLst/>
          </a:prstGeom>
          <a:noFill/>
          <a:ln w="9525">
            <a:noFill/>
            <a:miter lim="800000"/>
            <a:headEnd/>
            <a:tailEnd/>
          </a:ln>
          <a:effectLst/>
        </p:spPr>
        <p:txBody>
          <a:bodyPr lIns="63500" tIns="25400" rIns="63500" bIns="25400">
            <a:spAutoFit/>
          </a:bodyPr>
          <a:lstStyle/>
          <a:p>
            <a:pPr algn="l">
              <a:lnSpc>
                <a:spcPct val="85000"/>
              </a:lnSpc>
            </a:pPr>
            <a:r>
              <a:rPr lang="en-US" sz="1800">
                <a:latin typeface="Arial" charset="0"/>
              </a:rPr>
              <a:t>Step Function Buttons</a:t>
            </a:r>
            <a:endParaRPr lang="en-US" sz="1600">
              <a:latin typeface="Arial" charset="0"/>
            </a:endParaRPr>
          </a:p>
        </p:txBody>
      </p:sp>
      <p:pic>
        <p:nvPicPr>
          <p:cNvPr id="20565" name="Picture 85"/>
          <p:cNvPicPr>
            <a:picLocks noChangeAspect="1" noChangeArrowheads="1"/>
          </p:cNvPicPr>
          <p:nvPr/>
        </p:nvPicPr>
        <p:blipFill>
          <a:blip r:embed="rId7"/>
          <a:srcRect/>
          <a:stretch>
            <a:fillRect/>
          </a:stretch>
        </p:blipFill>
        <p:spPr bwMode="auto">
          <a:xfrm>
            <a:off x="1192213" y="1855788"/>
            <a:ext cx="730250" cy="350837"/>
          </a:xfrm>
          <a:prstGeom prst="rect">
            <a:avLst/>
          </a:prstGeom>
          <a:noFill/>
        </p:spPr>
      </p:pic>
      <p:pic>
        <p:nvPicPr>
          <p:cNvPr id="20566" name="Picture 86"/>
          <p:cNvPicPr>
            <a:picLocks noChangeAspect="1" noChangeArrowheads="1"/>
          </p:cNvPicPr>
          <p:nvPr/>
        </p:nvPicPr>
        <p:blipFill>
          <a:blip r:embed="rId8"/>
          <a:srcRect/>
          <a:stretch>
            <a:fillRect/>
          </a:stretch>
        </p:blipFill>
        <p:spPr bwMode="auto">
          <a:xfrm>
            <a:off x="1192213" y="2335213"/>
            <a:ext cx="730250" cy="365125"/>
          </a:xfrm>
          <a:prstGeom prst="rect">
            <a:avLst/>
          </a:prstGeom>
          <a:noFill/>
        </p:spPr>
      </p:pic>
      <p:pic>
        <p:nvPicPr>
          <p:cNvPr id="20567" name="Picture 87"/>
          <p:cNvPicPr>
            <a:picLocks noChangeAspect="1" noChangeArrowheads="1"/>
          </p:cNvPicPr>
          <p:nvPr/>
        </p:nvPicPr>
        <p:blipFill>
          <a:blip r:embed="rId9"/>
          <a:srcRect/>
          <a:stretch>
            <a:fillRect/>
          </a:stretch>
        </p:blipFill>
        <p:spPr bwMode="auto">
          <a:xfrm>
            <a:off x="1576388" y="2738438"/>
            <a:ext cx="346075" cy="333375"/>
          </a:xfrm>
          <a:prstGeom prst="rect">
            <a:avLst/>
          </a:prstGeom>
          <a:noFill/>
        </p:spPr>
      </p:pic>
      <p:pic>
        <p:nvPicPr>
          <p:cNvPr id="20568" name="Picture 88"/>
          <p:cNvPicPr>
            <a:picLocks noChangeAspect="1" noChangeArrowheads="1"/>
          </p:cNvPicPr>
          <p:nvPr/>
        </p:nvPicPr>
        <p:blipFill>
          <a:blip r:embed="rId10"/>
          <a:srcRect/>
          <a:stretch>
            <a:fillRect/>
          </a:stretch>
        </p:blipFill>
        <p:spPr bwMode="auto">
          <a:xfrm>
            <a:off x="1230313" y="4271963"/>
            <a:ext cx="730250" cy="358775"/>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70007" name="Text Box 23"/>
          <p:cNvSpPr txBox="1">
            <a:spLocks noChangeArrowheads="1"/>
          </p:cNvSpPr>
          <p:nvPr/>
        </p:nvSpPr>
        <p:spPr bwMode="auto">
          <a:xfrm>
            <a:off x="0" y="190500"/>
            <a:ext cx="9144000" cy="1077218"/>
          </a:xfrm>
          <a:prstGeom prst="rect">
            <a:avLst/>
          </a:prstGeom>
          <a:noFill/>
          <a:ln w="12700">
            <a:noFill/>
            <a:miter lim="800000"/>
            <a:headEnd type="none" w="sm" len="sm"/>
            <a:tailEnd type="none" w="sm" len="sm"/>
          </a:ln>
          <a:effectLst/>
        </p:spPr>
        <p:txBody>
          <a:bodyPr wrap="square">
            <a:spAutoFit/>
          </a:bodyPr>
          <a:lstStyle/>
          <a:p>
            <a:pPr algn="l">
              <a:spcBef>
                <a:spcPct val="50000"/>
              </a:spcBef>
            </a:pPr>
            <a:r>
              <a:rPr lang="en-US" sz="3200" dirty="0">
                <a:latin typeface="+mj-lt"/>
              </a:rPr>
              <a:t>Do Not Delete</a:t>
            </a:r>
            <a:br>
              <a:rPr lang="en-US" sz="3200" dirty="0">
                <a:latin typeface="+mj-lt"/>
              </a:rPr>
            </a:br>
            <a:r>
              <a:rPr lang="en-US" sz="3200" dirty="0">
                <a:latin typeface="+mj-lt"/>
              </a:rPr>
              <a:t>Exercise Instructions</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91893" name="Picture 21" descr="DAQ Example BD LV 8"/>
          <p:cNvPicPr>
            <a:picLocks noChangeAspect="1" noChangeArrowheads="1"/>
          </p:cNvPicPr>
          <p:nvPr/>
        </p:nvPicPr>
        <p:blipFill>
          <a:blip r:embed="rId3"/>
          <a:srcRect/>
          <a:stretch>
            <a:fillRect/>
          </a:stretch>
        </p:blipFill>
        <p:spPr bwMode="auto">
          <a:xfrm>
            <a:off x="4606925" y="2924175"/>
            <a:ext cx="3463925" cy="2820988"/>
          </a:xfrm>
          <a:prstGeom prst="rect">
            <a:avLst/>
          </a:prstGeom>
          <a:noFill/>
        </p:spPr>
      </p:pic>
      <p:pic>
        <p:nvPicPr>
          <p:cNvPr id="591894" name="Picture 22" descr="DAQ Example FP LV 8"/>
          <p:cNvPicPr>
            <a:picLocks noChangeAspect="1" noChangeArrowheads="1"/>
          </p:cNvPicPr>
          <p:nvPr/>
        </p:nvPicPr>
        <p:blipFill>
          <a:blip r:embed="rId4"/>
          <a:srcRect/>
          <a:stretch>
            <a:fillRect/>
          </a:stretch>
        </p:blipFill>
        <p:spPr bwMode="auto">
          <a:xfrm>
            <a:off x="693738" y="1277938"/>
            <a:ext cx="3125787" cy="2976562"/>
          </a:xfrm>
          <a:prstGeom prst="rect">
            <a:avLst/>
          </a:prstGeom>
          <a:noFill/>
        </p:spPr>
      </p:pic>
      <p:sp>
        <p:nvSpPr>
          <p:cNvPr id="591895" name="Rectangle 23"/>
          <p:cNvSpPr>
            <a:spLocks noChangeArrowheads="1"/>
          </p:cNvSpPr>
          <p:nvPr/>
        </p:nvSpPr>
        <p:spPr bwMode="auto">
          <a:xfrm>
            <a:off x="4800600" y="2552700"/>
            <a:ext cx="3032240" cy="360741"/>
          </a:xfrm>
          <a:prstGeom prst="rect">
            <a:avLst/>
          </a:prstGeom>
          <a:noFill/>
          <a:ln w="9525">
            <a:noFill/>
            <a:miter lim="800000"/>
            <a:headEnd/>
            <a:tailEnd/>
          </a:ln>
          <a:effectLst/>
        </p:spPr>
        <p:txBody>
          <a:bodyPr wrap="none" lIns="92075" tIns="46038" rIns="92075" bIns="46038">
            <a:spAutoFit/>
          </a:bodyPr>
          <a:lstStyle/>
          <a:p>
            <a:pPr algn="l" eaLnBrk="1" hangingPunct="1">
              <a:lnSpc>
                <a:spcPct val="87000"/>
              </a:lnSpc>
            </a:pPr>
            <a:r>
              <a:rPr lang="en-US" sz="2000" dirty="0">
                <a:latin typeface="+mn-lt"/>
              </a:rPr>
              <a:t>Block Diagram Window</a:t>
            </a:r>
          </a:p>
        </p:txBody>
      </p:sp>
      <p:sp>
        <p:nvSpPr>
          <p:cNvPr id="591896" name="Rectangle 24"/>
          <p:cNvSpPr>
            <a:spLocks noChangeArrowheads="1"/>
          </p:cNvSpPr>
          <p:nvPr/>
        </p:nvSpPr>
        <p:spPr bwMode="auto">
          <a:xfrm>
            <a:off x="838200" y="914400"/>
            <a:ext cx="2647520" cy="360741"/>
          </a:xfrm>
          <a:prstGeom prst="rect">
            <a:avLst/>
          </a:prstGeom>
          <a:noFill/>
          <a:ln w="9525">
            <a:noFill/>
            <a:miter lim="800000"/>
            <a:headEnd/>
            <a:tailEnd/>
          </a:ln>
          <a:effectLst/>
        </p:spPr>
        <p:txBody>
          <a:bodyPr wrap="none" lIns="92075" tIns="46038" rIns="92075" bIns="46038">
            <a:spAutoFit/>
          </a:bodyPr>
          <a:lstStyle/>
          <a:p>
            <a:pPr algn="l" eaLnBrk="1" hangingPunct="1">
              <a:lnSpc>
                <a:spcPct val="87000"/>
              </a:lnSpc>
            </a:pPr>
            <a:r>
              <a:rPr lang="en-US" sz="2000" dirty="0">
                <a:latin typeface="+mn-lt"/>
              </a:rPr>
              <a:t>Front Panel Window</a:t>
            </a:r>
          </a:p>
        </p:txBody>
      </p:sp>
      <p:sp>
        <p:nvSpPr>
          <p:cNvPr id="591897" name="Rectangle 25"/>
          <p:cNvSpPr>
            <a:spLocks noChangeArrowheads="1"/>
          </p:cNvSpPr>
          <p:nvPr/>
        </p:nvSpPr>
        <p:spPr bwMode="auto">
          <a:xfrm>
            <a:off x="0" y="190500"/>
            <a:ext cx="9144000" cy="762000"/>
          </a:xfrm>
          <a:prstGeom prst="rect">
            <a:avLst/>
          </a:prstGeom>
          <a:noFill/>
          <a:ln w="9525">
            <a:noFill/>
            <a:miter lim="800000"/>
            <a:headEnd/>
            <a:tailEnd/>
          </a:ln>
          <a:effectLst/>
        </p:spPr>
        <p:txBody>
          <a:bodyPr anchor="ctr"/>
          <a:lstStyle/>
          <a:p>
            <a:pPr eaLnBrk="1" hangingPunct="1"/>
            <a:r>
              <a:rPr lang="en-US" sz="3200" dirty="0">
                <a:latin typeface="+mj-lt"/>
              </a:rPr>
              <a:t>Demonstration 1: Creating a VI</a:t>
            </a:r>
          </a:p>
        </p:txBody>
      </p:sp>
      <p:sp>
        <p:nvSpPr>
          <p:cNvPr id="591898" name="Rectangle 26"/>
          <p:cNvSpPr>
            <a:spLocks noChangeArrowheads="1"/>
          </p:cNvSpPr>
          <p:nvPr/>
        </p:nvSpPr>
        <p:spPr bwMode="auto">
          <a:xfrm>
            <a:off x="3194828" y="4991100"/>
            <a:ext cx="1377172" cy="628506"/>
          </a:xfrm>
          <a:prstGeom prst="rect">
            <a:avLst/>
          </a:prstGeom>
          <a:solidFill>
            <a:schemeClr val="bg1"/>
          </a:solidFill>
          <a:ln w="9525">
            <a:solidFill>
              <a:schemeClr val="tx1"/>
            </a:solidFill>
            <a:miter lim="800000"/>
            <a:headEnd/>
            <a:tailEnd/>
          </a:ln>
          <a:effectLst/>
        </p:spPr>
        <p:txBody>
          <a:bodyPr wrap="none" lIns="92075" tIns="46038" rIns="92075" bIns="46038">
            <a:spAutoFit/>
          </a:bodyPr>
          <a:lstStyle/>
          <a:p>
            <a:pPr algn="l" eaLnBrk="1" hangingPunct="1">
              <a:lnSpc>
                <a:spcPct val="87000"/>
              </a:lnSpc>
            </a:pPr>
            <a:r>
              <a:rPr lang="en-US" sz="2000" dirty="0">
                <a:latin typeface="+mn-lt"/>
              </a:rPr>
              <a:t>Input</a:t>
            </a:r>
          </a:p>
          <a:p>
            <a:pPr algn="l" eaLnBrk="1" hangingPunct="1">
              <a:lnSpc>
                <a:spcPct val="87000"/>
              </a:lnSpc>
            </a:pPr>
            <a:r>
              <a:rPr lang="en-US" sz="2000" dirty="0">
                <a:latin typeface="+mn-lt"/>
              </a:rPr>
              <a:t>Terminals</a:t>
            </a:r>
          </a:p>
        </p:txBody>
      </p:sp>
      <p:sp>
        <p:nvSpPr>
          <p:cNvPr id="591899" name="Rectangle 27"/>
          <p:cNvSpPr>
            <a:spLocks noChangeArrowheads="1"/>
          </p:cNvSpPr>
          <p:nvPr/>
        </p:nvSpPr>
        <p:spPr bwMode="auto">
          <a:xfrm>
            <a:off x="7835900" y="3884613"/>
            <a:ext cx="1234505" cy="628506"/>
          </a:xfrm>
          <a:prstGeom prst="rect">
            <a:avLst/>
          </a:prstGeom>
          <a:solidFill>
            <a:schemeClr val="bg1"/>
          </a:solidFill>
          <a:ln w="9525">
            <a:solidFill>
              <a:schemeClr val="tx1"/>
            </a:solidFill>
            <a:miter lim="800000"/>
            <a:headEnd/>
            <a:tailEnd/>
          </a:ln>
          <a:effectLst/>
        </p:spPr>
        <p:txBody>
          <a:bodyPr wrap="none" lIns="92075" tIns="46038" rIns="92075" bIns="46038">
            <a:spAutoFit/>
          </a:bodyPr>
          <a:lstStyle/>
          <a:p>
            <a:pPr algn="l" eaLnBrk="1" hangingPunct="1">
              <a:lnSpc>
                <a:spcPct val="87000"/>
              </a:lnSpc>
            </a:pPr>
            <a:r>
              <a:rPr lang="en-US" sz="2000" dirty="0">
                <a:latin typeface="+mn-lt"/>
              </a:rPr>
              <a:t>Output</a:t>
            </a:r>
          </a:p>
          <a:p>
            <a:pPr algn="l" eaLnBrk="1" hangingPunct="1">
              <a:lnSpc>
                <a:spcPct val="87000"/>
              </a:lnSpc>
            </a:pPr>
            <a:r>
              <a:rPr lang="en-US" sz="2000" dirty="0">
                <a:latin typeface="+mn-lt"/>
              </a:rPr>
              <a:t>Terminal</a:t>
            </a:r>
          </a:p>
        </p:txBody>
      </p:sp>
      <p:sp>
        <p:nvSpPr>
          <p:cNvPr id="591900" name="Line 28"/>
          <p:cNvSpPr>
            <a:spLocks noChangeShapeType="1"/>
          </p:cNvSpPr>
          <p:nvPr/>
        </p:nvSpPr>
        <p:spPr bwMode="auto">
          <a:xfrm flipH="1">
            <a:off x="3343275" y="2043113"/>
            <a:ext cx="652463" cy="157162"/>
          </a:xfrm>
          <a:prstGeom prst="line">
            <a:avLst/>
          </a:prstGeom>
          <a:noFill/>
          <a:ln w="38100">
            <a:solidFill>
              <a:srgbClr val="FF3300"/>
            </a:solidFill>
            <a:round/>
            <a:headEnd type="none" w="sm" len="sm"/>
            <a:tailEnd type="triangle" w="med" len="med"/>
          </a:ln>
          <a:effectLst/>
        </p:spPr>
        <p:txBody>
          <a:bodyPr wrap="none" anchor="ctr"/>
          <a:lstStyle/>
          <a:p>
            <a:endParaRPr lang="en-US"/>
          </a:p>
        </p:txBody>
      </p:sp>
      <p:sp>
        <p:nvSpPr>
          <p:cNvPr id="591901" name="Rectangle 29"/>
          <p:cNvSpPr>
            <a:spLocks noChangeArrowheads="1"/>
          </p:cNvSpPr>
          <p:nvPr/>
        </p:nvSpPr>
        <p:spPr bwMode="auto">
          <a:xfrm>
            <a:off x="731838" y="4427538"/>
            <a:ext cx="1196975" cy="650875"/>
          </a:xfrm>
          <a:prstGeom prst="rect">
            <a:avLst/>
          </a:prstGeom>
          <a:noFill/>
          <a:ln w="9525">
            <a:solidFill>
              <a:schemeClr val="tx1"/>
            </a:solidFill>
            <a:miter lim="800000"/>
            <a:headEnd/>
            <a:tailEnd/>
          </a:ln>
          <a:effectLst/>
        </p:spPr>
        <p:txBody>
          <a:bodyPr wrap="none" lIns="91928" tIns="45964" rIns="91928" bIns="45964">
            <a:spAutoFit/>
          </a:bodyPr>
          <a:lstStyle/>
          <a:p>
            <a:pPr algn="l" defTabSz="912813">
              <a:lnSpc>
                <a:spcPct val="90000"/>
              </a:lnSpc>
            </a:pPr>
            <a:r>
              <a:rPr lang="en-US" sz="2000" dirty="0">
                <a:latin typeface="+mn-lt"/>
              </a:rPr>
              <a:t>Boolean</a:t>
            </a:r>
          </a:p>
          <a:p>
            <a:pPr algn="l" defTabSz="912813">
              <a:lnSpc>
                <a:spcPct val="90000"/>
              </a:lnSpc>
            </a:pPr>
            <a:r>
              <a:rPr lang="en-US" sz="2000" dirty="0">
                <a:latin typeface="+mn-lt"/>
              </a:rPr>
              <a:t>Control</a:t>
            </a:r>
          </a:p>
        </p:txBody>
      </p:sp>
      <p:sp>
        <p:nvSpPr>
          <p:cNvPr id="591902" name="Line 30"/>
          <p:cNvSpPr>
            <a:spLocks noChangeShapeType="1"/>
          </p:cNvSpPr>
          <p:nvPr/>
        </p:nvSpPr>
        <p:spPr bwMode="auto">
          <a:xfrm flipV="1">
            <a:off x="1460500" y="3890963"/>
            <a:ext cx="1574800" cy="536575"/>
          </a:xfrm>
          <a:prstGeom prst="line">
            <a:avLst/>
          </a:prstGeom>
          <a:noFill/>
          <a:ln w="38100">
            <a:solidFill>
              <a:srgbClr val="FF3300"/>
            </a:solidFill>
            <a:round/>
            <a:headEnd type="none" w="sm" len="sm"/>
            <a:tailEnd type="triangle" w="med" len="med"/>
          </a:ln>
          <a:effectLst/>
        </p:spPr>
        <p:txBody>
          <a:bodyPr wrap="none" anchor="ctr"/>
          <a:lstStyle/>
          <a:p>
            <a:endParaRPr lang="en-US"/>
          </a:p>
        </p:txBody>
      </p:sp>
      <p:sp>
        <p:nvSpPr>
          <p:cNvPr id="591903" name="Rectangle 31"/>
          <p:cNvSpPr>
            <a:spLocks noChangeArrowheads="1"/>
          </p:cNvSpPr>
          <p:nvPr/>
        </p:nvSpPr>
        <p:spPr bwMode="auto">
          <a:xfrm>
            <a:off x="3995738" y="1739900"/>
            <a:ext cx="1265237" cy="650875"/>
          </a:xfrm>
          <a:prstGeom prst="rect">
            <a:avLst/>
          </a:prstGeom>
          <a:noFill/>
          <a:ln w="9525">
            <a:solidFill>
              <a:schemeClr val="tx1"/>
            </a:solidFill>
            <a:miter lim="800000"/>
            <a:headEnd/>
            <a:tailEnd/>
          </a:ln>
          <a:effectLst/>
        </p:spPr>
        <p:txBody>
          <a:bodyPr wrap="none" lIns="91928" tIns="45964" rIns="91928" bIns="45964">
            <a:spAutoFit/>
          </a:bodyPr>
          <a:lstStyle/>
          <a:p>
            <a:pPr algn="l" defTabSz="912813">
              <a:lnSpc>
                <a:spcPct val="90000"/>
              </a:lnSpc>
            </a:pPr>
            <a:r>
              <a:rPr lang="en-US" sz="2000" dirty="0">
                <a:latin typeface="+mn-lt"/>
              </a:rPr>
              <a:t>Graph</a:t>
            </a:r>
          </a:p>
          <a:p>
            <a:pPr algn="l" defTabSz="912813">
              <a:lnSpc>
                <a:spcPct val="90000"/>
              </a:lnSpc>
            </a:pPr>
            <a:r>
              <a:rPr lang="en-US" sz="2000" dirty="0">
                <a:latin typeface="+mn-lt"/>
              </a:rPr>
              <a:t>Indicator</a:t>
            </a:r>
          </a:p>
        </p:txBody>
      </p:sp>
      <p:sp>
        <p:nvSpPr>
          <p:cNvPr id="591904" name="Line 32"/>
          <p:cNvSpPr>
            <a:spLocks noChangeShapeType="1"/>
          </p:cNvSpPr>
          <p:nvPr/>
        </p:nvSpPr>
        <p:spPr bwMode="auto">
          <a:xfrm flipH="1">
            <a:off x="6877050" y="4121150"/>
            <a:ext cx="960438" cy="306388"/>
          </a:xfrm>
          <a:prstGeom prst="line">
            <a:avLst/>
          </a:prstGeom>
          <a:noFill/>
          <a:ln w="38100">
            <a:solidFill>
              <a:srgbClr val="FF3300"/>
            </a:solidFill>
            <a:round/>
            <a:headEnd type="none" w="sm" len="sm"/>
            <a:tailEnd type="triangle" w="med" len="med"/>
          </a:ln>
          <a:effectLst/>
        </p:spPr>
        <p:txBody>
          <a:bodyPr wrap="none" anchor="ctr"/>
          <a:lstStyle/>
          <a:p>
            <a:endParaRPr lang="en-US"/>
          </a:p>
        </p:txBody>
      </p:sp>
      <p:sp>
        <p:nvSpPr>
          <p:cNvPr id="591905" name="Line 33"/>
          <p:cNvSpPr>
            <a:spLocks noChangeShapeType="1"/>
          </p:cNvSpPr>
          <p:nvPr/>
        </p:nvSpPr>
        <p:spPr bwMode="auto">
          <a:xfrm flipV="1">
            <a:off x="4533900" y="5118100"/>
            <a:ext cx="2343150" cy="115888"/>
          </a:xfrm>
          <a:prstGeom prst="line">
            <a:avLst/>
          </a:prstGeom>
          <a:noFill/>
          <a:ln w="38100">
            <a:solidFill>
              <a:srgbClr val="FF3300"/>
            </a:solidFill>
            <a:round/>
            <a:headEnd type="none" w="sm" len="sm"/>
            <a:tailEnd type="triangle" w="med" len="med"/>
          </a:ln>
          <a:effectLst/>
        </p:spPr>
        <p:txBody>
          <a:bodyPr wrap="none" anchor="ct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0" y="190500"/>
            <a:ext cx="9144000" cy="762000"/>
          </a:xfrm>
        </p:spPr>
        <p:txBody>
          <a:bodyPr/>
          <a:lstStyle/>
          <a:p>
            <a:pPr eaLnBrk="1" hangingPunct="1"/>
            <a:r>
              <a:rPr lang="en-US" sz="3200" b="1" dirty="0">
                <a:latin typeface="+mn-lt"/>
              </a:rPr>
              <a:t>Data Types Found in LabVIEW</a:t>
            </a:r>
            <a:endParaRPr lang="en-US" sz="3200" b="1" u="sng" dirty="0">
              <a:latin typeface="+mn-lt"/>
            </a:endParaRPr>
          </a:p>
        </p:txBody>
      </p:sp>
      <p:pic>
        <p:nvPicPr>
          <p:cNvPr id="75779" name="Picture 8"/>
          <p:cNvPicPr>
            <a:picLocks noChangeAspect="1" noChangeArrowheads="1"/>
          </p:cNvPicPr>
          <p:nvPr/>
        </p:nvPicPr>
        <p:blipFill>
          <a:blip r:embed="rId3"/>
          <a:srcRect/>
          <a:stretch>
            <a:fillRect/>
          </a:stretch>
        </p:blipFill>
        <p:spPr bwMode="auto">
          <a:xfrm>
            <a:off x="700031" y="1114425"/>
            <a:ext cx="7743937" cy="4629150"/>
          </a:xfrm>
          <a:prstGeom prst="rect">
            <a:avLst/>
          </a:prstGeom>
          <a:noFill/>
          <a:ln w="12700" algn="ctr">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6648" name="Picture 24"/>
          <p:cNvPicPr>
            <a:picLocks noChangeAspect="1" noChangeArrowheads="1"/>
          </p:cNvPicPr>
          <p:nvPr/>
        </p:nvPicPr>
        <p:blipFill>
          <a:blip r:embed="rId3"/>
          <a:srcRect/>
          <a:stretch>
            <a:fillRect/>
          </a:stretch>
        </p:blipFill>
        <p:spPr bwMode="auto">
          <a:xfrm>
            <a:off x="4840288" y="1316038"/>
            <a:ext cx="4122737" cy="3998912"/>
          </a:xfrm>
          <a:prstGeom prst="rect">
            <a:avLst/>
          </a:prstGeom>
          <a:noFill/>
          <a:ln w="12700" algn="ctr">
            <a:noFill/>
            <a:miter lim="800000"/>
            <a:headEnd/>
            <a:tailEnd/>
          </a:ln>
          <a:effectLst/>
        </p:spPr>
      </p:pic>
      <p:sp>
        <p:nvSpPr>
          <p:cNvPr id="26638" name="Rectangle 14"/>
          <p:cNvSpPr>
            <a:spLocks noChangeArrowheads="1"/>
          </p:cNvSpPr>
          <p:nvPr/>
        </p:nvSpPr>
        <p:spPr bwMode="auto">
          <a:xfrm>
            <a:off x="457200" y="1143000"/>
            <a:ext cx="4344988" cy="3461378"/>
          </a:xfrm>
          <a:prstGeom prst="rect">
            <a:avLst/>
          </a:prstGeom>
          <a:noFill/>
          <a:ln w="9525">
            <a:noFill/>
            <a:miter lim="800000"/>
            <a:headEnd/>
            <a:tailEnd/>
          </a:ln>
          <a:effectLst/>
        </p:spPr>
        <p:txBody>
          <a:bodyPr lIns="63398" tIns="25359" rIns="63398" bIns="25359">
            <a:spAutoFit/>
          </a:bodyPr>
          <a:lstStyle/>
          <a:p>
            <a:pPr marL="228600" indent="-228600" algn="l" defTabSz="912813">
              <a:spcAft>
                <a:spcPct val="20000"/>
              </a:spcAft>
              <a:buFontTx/>
              <a:buChar char="•"/>
            </a:pPr>
            <a:r>
              <a:rPr lang="en-US" b="0" dirty="0">
                <a:latin typeface="+mn-lt"/>
              </a:rPr>
              <a:t>Block diagram execution</a:t>
            </a:r>
          </a:p>
          <a:p>
            <a:pPr lvl="1" indent="-227013" algn="l" defTabSz="912813">
              <a:spcAft>
                <a:spcPct val="20000"/>
              </a:spcAft>
              <a:buFont typeface="Arial Narrow" pitchFamily="34" charset="0"/>
              <a:buChar char="–"/>
            </a:pPr>
            <a:r>
              <a:rPr lang="en-US" sz="2000" b="0" dirty="0">
                <a:latin typeface="+mn-lt"/>
              </a:rPr>
              <a:t>Dependent on the flow of data</a:t>
            </a:r>
          </a:p>
          <a:p>
            <a:pPr lvl="1" indent="-227013" algn="l" defTabSz="912813">
              <a:spcAft>
                <a:spcPct val="20000"/>
              </a:spcAft>
              <a:buFont typeface="Arial Narrow" pitchFamily="34" charset="0"/>
              <a:buChar char="–"/>
            </a:pPr>
            <a:r>
              <a:rPr lang="en-US" sz="2000" b="0" dirty="0">
                <a:latin typeface="+mn-lt"/>
              </a:rPr>
              <a:t>Block diagram does NOT execute left to right</a:t>
            </a:r>
          </a:p>
          <a:p>
            <a:pPr marL="228600" indent="-228600" algn="l" defTabSz="912813">
              <a:spcAft>
                <a:spcPct val="20000"/>
              </a:spcAft>
              <a:buFontTx/>
              <a:buChar char="•"/>
            </a:pPr>
            <a:r>
              <a:rPr lang="en-US" b="0" dirty="0">
                <a:latin typeface="+mn-lt"/>
              </a:rPr>
              <a:t>Node executes when data is available to ALL input terminals</a:t>
            </a:r>
          </a:p>
          <a:p>
            <a:pPr marL="228600" indent="-228600" algn="l" defTabSz="912813">
              <a:spcAft>
                <a:spcPct val="20000"/>
              </a:spcAft>
              <a:buFontTx/>
              <a:buChar char="•"/>
            </a:pPr>
            <a:r>
              <a:rPr lang="en-US" b="0" dirty="0">
                <a:latin typeface="+mn-lt"/>
              </a:rPr>
              <a:t>Nodes supply data to all output terminals when done</a:t>
            </a:r>
          </a:p>
        </p:txBody>
      </p:sp>
      <p:sp>
        <p:nvSpPr>
          <p:cNvPr id="26639" name="Rectangle 15"/>
          <p:cNvSpPr>
            <a:spLocks noChangeArrowheads="1"/>
          </p:cNvSpPr>
          <p:nvPr/>
        </p:nvSpPr>
        <p:spPr bwMode="auto">
          <a:xfrm>
            <a:off x="0" y="190500"/>
            <a:ext cx="9144000" cy="800100"/>
          </a:xfrm>
          <a:prstGeom prst="rect">
            <a:avLst/>
          </a:prstGeom>
          <a:noFill/>
          <a:ln w="9525">
            <a:noFill/>
            <a:miter lim="800000"/>
            <a:headEnd/>
            <a:tailEnd/>
          </a:ln>
          <a:effectLst/>
        </p:spPr>
        <p:txBody>
          <a:bodyPr anchor="ctr"/>
          <a:lstStyle/>
          <a:p>
            <a:pPr eaLnBrk="1" hangingPunct="1"/>
            <a:r>
              <a:rPr lang="en-US" sz="3200" dirty="0">
                <a:latin typeface="+mj-lt"/>
              </a:rPr>
              <a:t>Dataflow Programming</a:t>
            </a:r>
          </a:p>
        </p:txBody>
      </p:sp>
      <p:pic>
        <p:nvPicPr>
          <p:cNvPr id="26642" name="Picture 18"/>
          <p:cNvPicPr>
            <a:picLocks noChangeAspect="1" noChangeArrowheads="1"/>
          </p:cNvPicPr>
          <p:nvPr/>
        </p:nvPicPr>
        <p:blipFill>
          <a:blip r:embed="rId3"/>
          <a:srcRect/>
          <a:stretch>
            <a:fillRect/>
          </a:stretch>
        </p:blipFill>
        <p:spPr bwMode="auto">
          <a:xfrm>
            <a:off x="4840288" y="1316038"/>
            <a:ext cx="4122737" cy="3998912"/>
          </a:xfrm>
          <a:prstGeom prst="rect">
            <a:avLst/>
          </a:prstGeom>
          <a:noFill/>
          <a:ln w="12700" algn="ctr">
            <a:noFill/>
            <a:miter lim="800000"/>
            <a:headEnd/>
            <a:tailEnd/>
          </a:ln>
          <a:effectLst/>
        </p:spPr>
      </p:pic>
      <p:sp>
        <p:nvSpPr>
          <p:cNvPr id="26643" name="Line 19"/>
          <p:cNvSpPr>
            <a:spLocks noChangeShapeType="1"/>
          </p:cNvSpPr>
          <p:nvPr/>
        </p:nvSpPr>
        <p:spPr bwMode="auto">
          <a:xfrm>
            <a:off x="5494338" y="1778000"/>
            <a:ext cx="230187" cy="0"/>
          </a:xfrm>
          <a:prstGeom prst="line">
            <a:avLst/>
          </a:prstGeom>
          <a:noFill/>
          <a:ln w="12700">
            <a:solidFill>
              <a:schemeClr val="tx1"/>
            </a:solidFill>
            <a:round/>
            <a:headEnd/>
            <a:tailEnd type="triangle" w="med" len="med"/>
          </a:ln>
          <a:effectLst/>
        </p:spPr>
        <p:txBody>
          <a:bodyPr/>
          <a:lstStyle/>
          <a:p>
            <a:endParaRPr lang="en-US"/>
          </a:p>
        </p:txBody>
      </p:sp>
      <p:sp>
        <p:nvSpPr>
          <p:cNvPr id="26644" name="Line 20"/>
          <p:cNvSpPr>
            <a:spLocks noChangeShapeType="1"/>
          </p:cNvSpPr>
          <p:nvPr/>
        </p:nvSpPr>
        <p:spPr bwMode="auto">
          <a:xfrm>
            <a:off x="5454650" y="2738438"/>
            <a:ext cx="230188" cy="0"/>
          </a:xfrm>
          <a:prstGeom prst="line">
            <a:avLst/>
          </a:prstGeom>
          <a:noFill/>
          <a:ln w="12700">
            <a:solidFill>
              <a:schemeClr val="tx1"/>
            </a:solidFill>
            <a:round/>
            <a:headEnd/>
            <a:tailEnd type="triangle" w="med" len="med"/>
          </a:ln>
          <a:effectLst/>
        </p:spPr>
        <p:txBody>
          <a:bodyPr/>
          <a:lstStyle/>
          <a:p>
            <a:endParaRPr lang="en-US"/>
          </a:p>
        </p:txBody>
      </p:sp>
      <p:sp>
        <p:nvSpPr>
          <p:cNvPr id="26645" name="Line 21"/>
          <p:cNvSpPr>
            <a:spLocks noChangeShapeType="1"/>
          </p:cNvSpPr>
          <p:nvPr/>
        </p:nvSpPr>
        <p:spPr bwMode="auto">
          <a:xfrm>
            <a:off x="6569075" y="1816100"/>
            <a:ext cx="230188" cy="0"/>
          </a:xfrm>
          <a:prstGeom prst="line">
            <a:avLst/>
          </a:prstGeom>
          <a:noFill/>
          <a:ln w="12700">
            <a:solidFill>
              <a:schemeClr val="tx1"/>
            </a:solidFill>
            <a:round/>
            <a:headEnd/>
            <a:tailEnd type="triangle" w="med" len="med"/>
          </a:ln>
          <a:effectLst/>
        </p:spPr>
        <p:txBody>
          <a:bodyPr/>
          <a:lstStyle/>
          <a:p>
            <a:endParaRPr lang="en-US"/>
          </a:p>
        </p:txBody>
      </p:sp>
      <p:sp>
        <p:nvSpPr>
          <p:cNvPr id="26646" name="Line 22"/>
          <p:cNvSpPr>
            <a:spLocks noChangeShapeType="1"/>
          </p:cNvSpPr>
          <p:nvPr/>
        </p:nvSpPr>
        <p:spPr bwMode="auto">
          <a:xfrm>
            <a:off x="5532438" y="3851275"/>
            <a:ext cx="230187" cy="0"/>
          </a:xfrm>
          <a:prstGeom prst="line">
            <a:avLst/>
          </a:prstGeom>
          <a:noFill/>
          <a:ln w="12700">
            <a:solidFill>
              <a:schemeClr val="tx1"/>
            </a:solidFill>
            <a:round/>
            <a:headEnd/>
            <a:tailEnd type="triangle" w="med" len="med"/>
          </a:ln>
          <a:effectLst/>
        </p:spPr>
        <p:txBody>
          <a:bodyPr/>
          <a:lstStyle/>
          <a:p>
            <a:endParaRPr lang="en-US"/>
          </a:p>
        </p:txBody>
      </p:sp>
      <p:sp>
        <p:nvSpPr>
          <p:cNvPr id="26647" name="Line 23"/>
          <p:cNvSpPr>
            <a:spLocks noChangeShapeType="1"/>
          </p:cNvSpPr>
          <p:nvPr/>
        </p:nvSpPr>
        <p:spPr bwMode="auto">
          <a:xfrm>
            <a:off x="7491413" y="1892300"/>
            <a:ext cx="230187" cy="0"/>
          </a:xfrm>
          <a:prstGeom prst="line">
            <a:avLst/>
          </a:prstGeom>
          <a:noFill/>
          <a:ln w="12700">
            <a:solidFill>
              <a:schemeClr val="tx1"/>
            </a:solidFill>
            <a:round/>
            <a:headEnd/>
            <a:tailEnd type="triangle" w="med" len="med"/>
          </a:ln>
          <a:effectLst/>
        </p:spPr>
        <p:txBody>
          <a:bodyPr/>
          <a:lstStyle/>
          <a:p>
            <a:endParaRPr lang="en-US"/>
          </a:p>
        </p:txBody>
      </p:sp>
      <p:sp>
        <p:nvSpPr>
          <p:cNvPr id="26649" name="Line 25"/>
          <p:cNvSpPr>
            <a:spLocks noChangeShapeType="1"/>
          </p:cNvSpPr>
          <p:nvPr/>
        </p:nvSpPr>
        <p:spPr bwMode="auto">
          <a:xfrm>
            <a:off x="5532438" y="3851275"/>
            <a:ext cx="230187" cy="0"/>
          </a:xfrm>
          <a:prstGeom prst="line">
            <a:avLst/>
          </a:prstGeom>
          <a:noFill/>
          <a:ln w="12700">
            <a:solidFill>
              <a:schemeClr val="tx1"/>
            </a:solidFill>
            <a:round/>
            <a:headEnd/>
            <a:tailEnd type="triangle" w="med" len="med"/>
          </a:ln>
          <a:effectLst/>
        </p:spPr>
        <p:txBody>
          <a:bodyPr/>
          <a:lstStyle/>
          <a:p>
            <a:endParaRPr lang="en-US"/>
          </a:p>
        </p:txBody>
      </p:sp>
      <p:sp>
        <p:nvSpPr>
          <p:cNvPr id="26650" name="Line 26"/>
          <p:cNvSpPr>
            <a:spLocks noChangeShapeType="1"/>
          </p:cNvSpPr>
          <p:nvPr/>
        </p:nvSpPr>
        <p:spPr bwMode="auto">
          <a:xfrm>
            <a:off x="5532438" y="4695825"/>
            <a:ext cx="230187" cy="0"/>
          </a:xfrm>
          <a:prstGeom prst="line">
            <a:avLst/>
          </a:prstGeom>
          <a:noFill/>
          <a:ln w="12700">
            <a:solidFill>
              <a:schemeClr val="tx1"/>
            </a:solidFill>
            <a:round/>
            <a:headEnd/>
            <a:tailEnd type="triangle" w="med" len="med"/>
          </a:ln>
          <a:effectLst/>
        </p:spPr>
        <p:txBody>
          <a:bodyPr/>
          <a:lstStyle/>
          <a:p>
            <a:endParaRPr lang="en-US"/>
          </a:p>
        </p:txBody>
      </p:sp>
      <p:sp>
        <p:nvSpPr>
          <p:cNvPr id="26651" name="Line 27"/>
          <p:cNvSpPr>
            <a:spLocks noChangeShapeType="1"/>
          </p:cNvSpPr>
          <p:nvPr/>
        </p:nvSpPr>
        <p:spPr bwMode="auto">
          <a:xfrm>
            <a:off x="7491413" y="4849813"/>
            <a:ext cx="230187" cy="0"/>
          </a:xfrm>
          <a:prstGeom prst="line">
            <a:avLst/>
          </a:prstGeom>
          <a:noFill/>
          <a:ln w="12700">
            <a:solidFill>
              <a:schemeClr val="tx1"/>
            </a:solidFill>
            <a:round/>
            <a:headEnd/>
            <a:tailEnd type="triangle" w="med" len="med"/>
          </a:ln>
          <a:effectLst/>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6640" name="Rectangle 16"/>
          <p:cNvSpPr>
            <a:spLocks noChangeArrowheads="1"/>
          </p:cNvSpPr>
          <p:nvPr/>
        </p:nvSpPr>
        <p:spPr bwMode="auto">
          <a:xfrm>
            <a:off x="0" y="165100"/>
            <a:ext cx="9144000" cy="825500"/>
          </a:xfrm>
          <a:prstGeom prst="rect">
            <a:avLst/>
          </a:prstGeom>
          <a:noFill/>
          <a:ln w="9525">
            <a:noFill/>
            <a:miter lim="800000"/>
            <a:headEnd/>
            <a:tailEnd/>
          </a:ln>
          <a:effectLst/>
        </p:spPr>
        <p:txBody>
          <a:bodyPr anchor="ctr"/>
          <a:lstStyle/>
          <a:p>
            <a:pPr eaLnBrk="1" hangingPunct="1"/>
            <a:r>
              <a:rPr lang="en-US" sz="3200" dirty="0">
                <a:latin typeface="+mn-lt"/>
              </a:rPr>
              <a:t>Debugging Techniques</a:t>
            </a:r>
          </a:p>
        </p:txBody>
      </p:sp>
      <p:sp>
        <p:nvSpPr>
          <p:cNvPr id="666641" name="Rectangle 17"/>
          <p:cNvSpPr>
            <a:spLocks noChangeArrowheads="1"/>
          </p:cNvSpPr>
          <p:nvPr/>
        </p:nvSpPr>
        <p:spPr bwMode="auto">
          <a:xfrm>
            <a:off x="309563" y="1201738"/>
            <a:ext cx="4044950" cy="2978150"/>
          </a:xfrm>
          <a:prstGeom prst="rect">
            <a:avLst/>
          </a:prstGeom>
          <a:noFill/>
          <a:ln w="9525">
            <a:noFill/>
            <a:miter lim="800000"/>
            <a:headEnd/>
            <a:tailEnd/>
          </a:ln>
          <a:effectLst/>
        </p:spPr>
        <p:txBody>
          <a:bodyPr lIns="63297" tIns="25318" rIns="63297" bIns="25318">
            <a:spAutoFit/>
          </a:bodyPr>
          <a:lstStyle/>
          <a:p>
            <a:pPr marL="228600" indent="-228600" algn="l" defTabSz="911225">
              <a:lnSpc>
                <a:spcPct val="85000"/>
              </a:lnSpc>
              <a:buFontTx/>
              <a:buChar char="•"/>
            </a:pPr>
            <a:r>
              <a:rPr lang="en-US" dirty="0">
                <a:latin typeface="+mn-lt"/>
              </a:rPr>
              <a:t>Finding Errors</a:t>
            </a:r>
          </a:p>
          <a:p>
            <a:pPr marL="228600" indent="-228600" algn="l" defTabSz="911225">
              <a:lnSpc>
                <a:spcPct val="85000"/>
              </a:lnSpc>
            </a:pPr>
            <a:endParaRPr lang="en-US" dirty="0">
              <a:latin typeface="+mn-lt"/>
            </a:endParaRPr>
          </a:p>
          <a:p>
            <a:pPr marL="228600" indent="-228600" algn="l" defTabSz="911225">
              <a:lnSpc>
                <a:spcPct val="155000"/>
              </a:lnSpc>
            </a:pPr>
            <a:endParaRPr lang="en-US" dirty="0">
              <a:latin typeface="+mn-lt"/>
            </a:endParaRPr>
          </a:p>
          <a:p>
            <a:pPr marL="228600" indent="-228600" algn="l" defTabSz="911225">
              <a:lnSpc>
                <a:spcPct val="85000"/>
              </a:lnSpc>
              <a:buFontTx/>
              <a:buChar char="•"/>
            </a:pPr>
            <a:r>
              <a:rPr lang="en-US" dirty="0">
                <a:latin typeface="+mn-lt"/>
              </a:rPr>
              <a:t>Execution Highlighting</a:t>
            </a:r>
          </a:p>
          <a:p>
            <a:pPr marL="228600" indent="-228600" algn="l" defTabSz="911225">
              <a:lnSpc>
                <a:spcPct val="85000"/>
              </a:lnSpc>
            </a:pPr>
            <a:endParaRPr lang="en-US" dirty="0">
              <a:latin typeface="+mn-lt"/>
            </a:endParaRPr>
          </a:p>
          <a:p>
            <a:pPr marL="228600" indent="-228600" algn="l" defTabSz="911225">
              <a:lnSpc>
                <a:spcPct val="115000"/>
              </a:lnSpc>
            </a:pPr>
            <a:endParaRPr lang="en-US" dirty="0">
              <a:latin typeface="+mn-lt"/>
            </a:endParaRPr>
          </a:p>
          <a:p>
            <a:pPr marL="228600" indent="-228600" algn="l" defTabSz="911225">
              <a:lnSpc>
                <a:spcPct val="105000"/>
              </a:lnSpc>
              <a:buFontTx/>
              <a:buChar char="•"/>
            </a:pPr>
            <a:endParaRPr lang="en-US" dirty="0">
              <a:latin typeface="+mn-lt"/>
            </a:endParaRPr>
          </a:p>
          <a:p>
            <a:pPr marL="228600" indent="-228600" algn="l" defTabSz="911225">
              <a:lnSpc>
                <a:spcPct val="85000"/>
              </a:lnSpc>
              <a:buFontTx/>
              <a:buChar char="•"/>
            </a:pPr>
            <a:r>
              <a:rPr lang="en-US" dirty="0">
                <a:latin typeface="+mn-lt"/>
              </a:rPr>
              <a:t>Probes</a:t>
            </a:r>
          </a:p>
        </p:txBody>
      </p:sp>
      <p:sp>
        <p:nvSpPr>
          <p:cNvPr id="666642" name="Rectangle 18"/>
          <p:cNvSpPr>
            <a:spLocks noChangeArrowheads="1"/>
          </p:cNvSpPr>
          <p:nvPr/>
        </p:nvSpPr>
        <p:spPr bwMode="auto">
          <a:xfrm>
            <a:off x="2868613" y="1676400"/>
            <a:ext cx="3697287" cy="660400"/>
          </a:xfrm>
          <a:prstGeom prst="rect">
            <a:avLst/>
          </a:prstGeom>
          <a:noFill/>
          <a:ln w="9525">
            <a:noFill/>
            <a:miter lim="800000"/>
            <a:headEnd/>
            <a:tailEnd/>
          </a:ln>
          <a:effectLst/>
        </p:spPr>
        <p:txBody>
          <a:bodyPr wrap="none" lIns="63297" tIns="25318" rIns="63297" bIns="25318">
            <a:spAutoFit/>
          </a:bodyPr>
          <a:lstStyle/>
          <a:p>
            <a:pPr algn="l" defTabSz="911225">
              <a:lnSpc>
                <a:spcPct val="90000"/>
              </a:lnSpc>
            </a:pPr>
            <a:r>
              <a:rPr lang="en-US" sz="2000" b="0" dirty="0">
                <a:latin typeface="+mn-lt"/>
              </a:rPr>
              <a:t>Click on broken </a:t>
            </a:r>
            <a:r>
              <a:rPr lang="en-US" sz="2000" dirty="0">
                <a:latin typeface="+mn-lt"/>
              </a:rPr>
              <a:t>Run</a:t>
            </a:r>
            <a:r>
              <a:rPr lang="en-US" sz="2000" b="0" dirty="0">
                <a:latin typeface="+mn-lt"/>
              </a:rPr>
              <a:t> button.</a:t>
            </a:r>
          </a:p>
          <a:p>
            <a:pPr algn="l" defTabSz="911225">
              <a:lnSpc>
                <a:spcPct val="110000"/>
              </a:lnSpc>
            </a:pPr>
            <a:r>
              <a:rPr lang="en-US" sz="2000" b="0" dirty="0">
                <a:latin typeface="+mn-lt"/>
              </a:rPr>
              <a:t>Window showing error appears.</a:t>
            </a:r>
          </a:p>
        </p:txBody>
      </p:sp>
      <p:sp>
        <p:nvSpPr>
          <p:cNvPr id="666643" name="Rectangle 19"/>
          <p:cNvSpPr>
            <a:spLocks noChangeArrowheads="1"/>
          </p:cNvSpPr>
          <p:nvPr/>
        </p:nvSpPr>
        <p:spPr bwMode="auto">
          <a:xfrm>
            <a:off x="5124450" y="1701800"/>
            <a:ext cx="23813" cy="228600"/>
          </a:xfrm>
          <a:prstGeom prst="rect">
            <a:avLst/>
          </a:prstGeom>
          <a:noFill/>
          <a:ln w="9525">
            <a:noFill/>
            <a:miter lim="800000"/>
            <a:headEnd/>
            <a:tailEnd/>
          </a:ln>
          <a:effectLst/>
        </p:spPr>
        <p:txBody>
          <a:bodyPr wrap="none" anchor="ctr"/>
          <a:lstStyle/>
          <a:p>
            <a:endParaRPr lang="en-US"/>
          </a:p>
        </p:txBody>
      </p:sp>
      <p:sp>
        <p:nvSpPr>
          <p:cNvPr id="666644" name="Rectangle 20"/>
          <p:cNvSpPr>
            <a:spLocks noChangeArrowheads="1"/>
          </p:cNvSpPr>
          <p:nvPr/>
        </p:nvSpPr>
        <p:spPr bwMode="auto">
          <a:xfrm>
            <a:off x="2919413" y="2895600"/>
            <a:ext cx="5527675" cy="882127"/>
          </a:xfrm>
          <a:prstGeom prst="rect">
            <a:avLst/>
          </a:prstGeom>
          <a:noFill/>
          <a:ln w="9525">
            <a:noFill/>
            <a:miter lim="800000"/>
            <a:headEnd/>
            <a:tailEnd/>
          </a:ln>
          <a:effectLst/>
        </p:spPr>
        <p:txBody>
          <a:bodyPr lIns="63297" tIns="25318" rIns="63297" bIns="25318">
            <a:spAutoFit/>
          </a:bodyPr>
          <a:lstStyle/>
          <a:p>
            <a:pPr algn="l" defTabSz="911225">
              <a:lnSpc>
                <a:spcPct val="90000"/>
              </a:lnSpc>
            </a:pPr>
            <a:r>
              <a:rPr lang="en-US" sz="2000" b="0" dirty="0">
                <a:latin typeface="+mn-lt"/>
              </a:rPr>
              <a:t>Click on </a:t>
            </a:r>
            <a:r>
              <a:rPr lang="en-US" sz="2000" dirty="0">
                <a:latin typeface="+mn-lt"/>
              </a:rPr>
              <a:t>Execution Highlighting</a:t>
            </a:r>
            <a:r>
              <a:rPr lang="en-US" sz="2000" b="0" dirty="0">
                <a:latin typeface="+mn-lt"/>
              </a:rPr>
              <a:t> button; data flow is animated using bubbles. Values are </a:t>
            </a:r>
          </a:p>
          <a:p>
            <a:pPr algn="l" defTabSz="911225">
              <a:lnSpc>
                <a:spcPct val="90000"/>
              </a:lnSpc>
            </a:pPr>
            <a:r>
              <a:rPr lang="en-US" sz="2000" b="0" dirty="0">
                <a:latin typeface="+mn-lt"/>
              </a:rPr>
              <a:t>displayed on wires.</a:t>
            </a:r>
          </a:p>
        </p:txBody>
      </p:sp>
      <p:sp>
        <p:nvSpPr>
          <p:cNvPr id="666645" name="Rectangle 21"/>
          <p:cNvSpPr>
            <a:spLocks noChangeArrowheads="1"/>
          </p:cNvSpPr>
          <p:nvPr/>
        </p:nvSpPr>
        <p:spPr bwMode="auto">
          <a:xfrm>
            <a:off x="2944813" y="4191000"/>
            <a:ext cx="5653087" cy="1423988"/>
          </a:xfrm>
          <a:prstGeom prst="rect">
            <a:avLst/>
          </a:prstGeom>
          <a:noFill/>
          <a:ln w="9525">
            <a:noFill/>
            <a:miter lim="800000"/>
            <a:headEnd/>
            <a:tailEnd/>
          </a:ln>
          <a:effectLst/>
        </p:spPr>
        <p:txBody>
          <a:bodyPr lIns="63297" tIns="25318" rIns="63297" bIns="25318">
            <a:spAutoFit/>
          </a:bodyPr>
          <a:lstStyle/>
          <a:p>
            <a:pPr algn="l" defTabSz="911225">
              <a:lnSpc>
                <a:spcPct val="90000"/>
              </a:lnSpc>
            </a:pPr>
            <a:r>
              <a:rPr lang="en-US" sz="2000" b="0" dirty="0">
                <a:latin typeface="+mn-lt"/>
              </a:rPr>
              <a:t>Right-click on wire to display probe; it shows data as it flows through wire segment. </a:t>
            </a:r>
          </a:p>
          <a:p>
            <a:pPr algn="l" defTabSz="911225">
              <a:lnSpc>
                <a:spcPct val="90000"/>
              </a:lnSpc>
            </a:pPr>
            <a:endParaRPr lang="en-US" sz="2000" b="0" dirty="0">
              <a:latin typeface="+mn-lt"/>
            </a:endParaRPr>
          </a:p>
          <a:p>
            <a:pPr algn="l" defTabSz="911225">
              <a:lnSpc>
                <a:spcPct val="90000"/>
              </a:lnSpc>
            </a:pPr>
            <a:r>
              <a:rPr lang="en-US" sz="2000" b="0" dirty="0">
                <a:latin typeface="+mn-lt"/>
              </a:rPr>
              <a:t>You can also select Probe tool from Tools palette and click on wire.</a:t>
            </a:r>
          </a:p>
        </p:txBody>
      </p:sp>
      <p:pic>
        <p:nvPicPr>
          <p:cNvPr id="666646" name="Picture 22"/>
          <p:cNvPicPr>
            <a:picLocks noChangeArrowheads="1"/>
          </p:cNvPicPr>
          <p:nvPr/>
        </p:nvPicPr>
        <p:blipFill>
          <a:blip r:embed="rId3"/>
          <a:srcRect/>
          <a:stretch>
            <a:fillRect/>
          </a:stretch>
        </p:blipFill>
        <p:spPr bwMode="auto">
          <a:xfrm>
            <a:off x="2206625" y="5268913"/>
            <a:ext cx="461963" cy="379412"/>
          </a:xfrm>
          <a:prstGeom prst="rect">
            <a:avLst/>
          </a:prstGeom>
          <a:noFill/>
          <a:ln w="9525">
            <a:noFill/>
            <a:miter lim="800000"/>
            <a:headEnd/>
            <a:tailEnd/>
          </a:ln>
          <a:effectLst/>
        </p:spPr>
      </p:pic>
      <p:pic>
        <p:nvPicPr>
          <p:cNvPr id="666647" name="Picture 23"/>
          <p:cNvPicPr>
            <a:picLocks noChangeAspect="1" noChangeArrowheads="1"/>
          </p:cNvPicPr>
          <p:nvPr/>
        </p:nvPicPr>
        <p:blipFill>
          <a:blip r:embed="rId4"/>
          <a:srcRect/>
          <a:stretch>
            <a:fillRect/>
          </a:stretch>
        </p:blipFill>
        <p:spPr bwMode="auto">
          <a:xfrm>
            <a:off x="2282825" y="1749425"/>
            <a:ext cx="381000" cy="379413"/>
          </a:xfrm>
          <a:prstGeom prst="rect">
            <a:avLst/>
          </a:prstGeom>
          <a:noFill/>
          <a:ln w="9525">
            <a:noFill/>
            <a:miter lim="800000"/>
            <a:headEnd type="none" w="sm" len="sm"/>
            <a:tailEnd type="none" w="sm" len="sm"/>
          </a:ln>
          <a:effectLst/>
        </p:spPr>
      </p:pic>
      <p:pic>
        <p:nvPicPr>
          <p:cNvPr id="666648" name="Picture 24"/>
          <p:cNvPicPr>
            <a:picLocks noChangeAspect="1" noChangeArrowheads="1"/>
          </p:cNvPicPr>
          <p:nvPr/>
        </p:nvPicPr>
        <p:blipFill>
          <a:blip r:embed="rId5"/>
          <a:srcRect/>
          <a:stretch>
            <a:fillRect/>
          </a:stretch>
        </p:blipFill>
        <p:spPr bwMode="auto">
          <a:xfrm>
            <a:off x="1825625" y="2943225"/>
            <a:ext cx="381000" cy="363538"/>
          </a:xfrm>
          <a:prstGeom prst="rect">
            <a:avLst/>
          </a:prstGeom>
          <a:noFill/>
          <a:ln w="9525">
            <a:noFill/>
            <a:miter lim="800000"/>
            <a:headEnd type="none" w="sm" len="sm"/>
            <a:tailEnd type="none" w="sm" len="sm"/>
          </a:ln>
          <a:effectLst/>
        </p:spPr>
      </p:pic>
      <p:pic>
        <p:nvPicPr>
          <p:cNvPr id="666649" name="Picture 25"/>
          <p:cNvPicPr>
            <a:picLocks noChangeAspect="1" noChangeArrowheads="1"/>
          </p:cNvPicPr>
          <p:nvPr/>
        </p:nvPicPr>
        <p:blipFill>
          <a:blip r:embed="rId6"/>
          <a:srcRect/>
          <a:stretch>
            <a:fillRect/>
          </a:stretch>
        </p:blipFill>
        <p:spPr bwMode="auto">
          <a:xfrm>
            <a:off x="2282825" y="2927350"/>
            <a:ext cx="407988" cy="388938"/>
          </a:xfrm>
          <a:prstGeom prst="rect">
            <a:avLst/>
          </a:prstGeom>
          <a:noFill/>
          <a:ln w="9525">
            <a:noFill/>
            <a:miter lim="800000"/>
            <a:headEnd type="none" w="sm" len="sm"/>
            <a:tailEnd type="none" w="sm" len="sm"/>
          </a:ln>
          <a:effectLst/>
        </p:spPr>
      </p:pic>
      <p:pic>
        <p:nvPicPr>
          <p:cNvPr id="666650" name="Picture 26" descr="probe LV 8"/>
          <p:cNvPicPr>
            <a:picLocks noChangeAspect="1" noChangeArrowheads="1"/>
          </p:cNvPicPr>
          <p:nvPr/>
        </p:nvPicPr>
        <p:blipFill>
          <a:blip r:embed="rId7"/>
          <a:srcRect/>
          <a:stretch>
            <a:fillRect/>
          </a:stretch>
        </p:blipFill>
        <p:spPr bwMode="auto">
          <a:xfrm>
            <a:off x="1576388" y="4119563"/>
            <a:ext cx="1123950" cy="116205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2578" name="Rectangle 2"/>
          <p:cNvSpPr>
            <a:spLocks noGrp="1" noChangeArrowheads="1"/>
          </p:cNvSpPr>
          <p:nvPr>
            <p:ph type="title" idx="4294967295"/>
          </p:nvPr>
        </p:nvSpPr>
        <p:spPr>
          <a:xfrm>
            <a:off x="0" y="190500"/>
            <a:ext cx="9144000" cy="876300"/>
          </a:xfrm>
        </p:spPr>
        <p:txBody>
          <a:bodyPr/>
          <a:lstStyle/>
          <a:p>
            <a:r>
              <a:rPr lang="en-US" sz="3200" b="1" dirty="0"/>
              <a:t>Exercise 2 – Acquiring a Signal with DAQ</a:t>
            </a:r>
          </a:p>
        </p:txBody>
      </p:sp>
      <p:sp>
        <p:nvSpPr>
          <p:cNvPr id="792579" name="AutoShape 3"/>
          <p:cNvSpPr>
            <a:spLocks noChangeArrowheads="1"/>
          </p:cNvSpPr>
          <p:nvPr/>
        </p:nvSpPr>
        <p:spPr bwMode="auto">
          <a:xfrm>
            <a:off x="7454900" y="5676900"/>
            <a:ext cx="1689100"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dirty="0">
                <a:effectLst>
                  <a:outerShdw blurRad="38100" dist="38100" dir="2700000" algn="tl">
                    <a:srgbClr val="C0C0C0"/>
                  </a:outerShdw>
                </a:effectLst>
                <a:latin typeface="Times New Roman" pitchFamily="18" charset="0"/>
              </a:rPr>
              <a:t>Track A&amp;B</a:t>
            </a:r>
          </a:p>
        </p:txBody>
      </p:sp>
      <p:sp>
        <p:nvSpPr>
          <p:cNvPr id="792581" name="Text Box 5"/>
          <p:cNvSpPr txBox="1">
            <a:spLocks noChangeArrowheads="1"/>
          </p:cNvSpPr>
          <p:nvPr/>
        </p:nvSpPr>
        <p:spPr bwMode="auto">
          <a:xfrm>
            <a:off x="501650" y="3429000"/>
            <a:ext cx="3840163" cy="707886"/>
          </a:xfrm>
          <a:prstGeom prst="rect">
            <a:avLst/>
          </a:prstGeom>
          <a:noFill/>
          <a:ln w="12700" algn="ctr">
            <a:noFill/>
            <a:miter lim="800000"/>
            <a:headEnd/>
            <a:tailEnd/>
          </a:ln>
          <a:effectLst/>
        </p:spPr>
        <p:txBody>
          <a:bodyPr>
            <a:spAutoFit/>
          </a:bodyPr>
          <a:lstStyle/>
          <a:p>
            <a:pPr algn="l">
              <a:spcBef>
                <a:spcPct val="50000"/>
              </a:spcBef>
            </a:pPr>
            <a:r>
              <a:rPr lang="en-US" sz="2000" b="0" dirty="0">
                <a:latin typeface="+mn-lt"/>
              </a:rPr>
              <a:t>This exercise should take 15 minutes.</a:t>
            </a:r>
          </a:p>
        </p:txBody>
      </p:sp>
      <p:sp>
        <p:nvSpPr>
          <p:cNvPr id="792582" name="Rectangle 6"/>
          <p:cNvSpPr>
            <a:spLocks noChangeArrowheads="1"/>
          </p:cNvSpPr>
          <p:nvPr/>
        </p:nvSpPr>
        <p:spPr bwMode="auto">
          <a:xfrm>
            <a:off x="301625" y="1333500"/>
            <a:ext cx="4994275" cy="1635125"/>
          </a:xfrm>
          <a:prstGeom prst="rect">
            <a:avLst/>
          </a:prstGeom>
          <a:noFill/>
          <a:ln w="9525">
            <a:noFill/>
            <a:miter lim="800000"/>
            <a:headEnd/>
            <a:tailEnd/>
          </a:ln>
          <a:effectLst/>
        </p:spPr>
        <p:txBody>
          <a:bodyPr/>
          <a:lstStyle/>
          <a:p>
            <a:pPr marL="174625" indent="-174625" algn="l" eaLnBrk="1" hangingPunct="1">
              <a:spcBef>
                <a:spcPct val="20000"/>
              </a:spcBef>
              <a:buFontTx/>
              <a:buChar char="•"/>
            </a:pPr>
            <a:r>
              <a:rPr lang="en-US" b="0" dirty="0">
                <a:latin typeface="+mn-lt"/>
              </a:rPr>
              <a:t>Use a </a:t>
            </a:r>
            <a:r>
              <a:rPr lang="en-US" b="0" dirty="0" err="1">
                <a:latin typeface="+mn-lt"/>
              </a:rPr>
              <a:t>LabVIEW</a:t>
            </a:r>
            <a:r>
              <a:rPr lang="en-US" b="0" dirty="0">
                <a:latin typeface="+mn-lt"/>
              </a:rPr>
              <a:t> template to:</a:t>
            </a:r>
          </a:p>
          <a:p>
            <a:pPr marL="508000" lvl="1" indent="-217488" algn="l" eaLnBrk="1" hangingPunct="1">
              <a:spcBef>
                <a:spcPct val="20000"/>
              </a:spcBef>
              <a:buFontTx/>
              <a:buChar char="–"/>
            </a:pPr>
            <a:r>
              <a:rPr lang="en-US" sz="2000" b="0" dirty="0">
                <a:latin typeface="+mn-lt"/>
              </a:rPr>
              <a:t>Acquire a signal from your DAQ device</a:t>
            </a:r>
          </a:p>
        </p:txBody>
      </p:sp>
      <p:pic>
        <p:nvPicPr>
          <p:cNvPr id="792585" name="Picture 9"/>
          <p:cNvPicPr>
            <a:picLocks noChangeAspect="1" noChangeArrowheads="1"/>
          </p:cNvPicPr>
          <p:nvPr/>
        </p:nvPicPr>
        <p:blipFill>
          <a:blip r:embed="rId3"/>
          <a:srcRect/>
          <a:stretch>
            <a:fillRect/>
          </a:stretch>
        </p:blipFill>
        <p:spPr bwMode="auto">
          <a:xfrm>
            <a:off x="4572000" y="1828800"/>
            <a:ext cx="3771900" cy="3699363"/>
          </a:xfrm>
          <a:prstGeom prst="rect">
            <a:avLst/>
          </a:prstGeom>
          <a:noFill/>
          <a:ln w="12700" algn="ctr">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4626" name="Rectangle 2"/>
          <p:cNvSpPr>
            <a:spLocks noGrp="1" noChangeArrowheads="1"/>
          </p:cNvSpPr>
          <p:nvPr>
            <p:ph type="title"/>
          </p:nvPr>
        </p:nvSpPr>
        <p:spPr>
          <a:xfrm>
            <a:off x="0" y="152400"/>
            <a:ext cx="9144000" cy="1409700"/>
          </a:xfrm>
        </p:spPr>
        <p:txBody>
          <a:bodyPr/>
          <a:lstStyle/>
          <a:p>
            <a:pPr algn="l"/>
            <a:r>
              <a:rPr lang="en-US" sz="3200" b="1" dirty="0"/>
              <a:t>Do Not Delete</a:t>
            </a:r>
            <a:br>
              <a:rPr lang="en-US" sz="3200" b="1" dirty="0"/>
            </a:br>
            <a:r>
              <a:rPr lang="en-US" sz="3200" b="1" dirty="0"/>
              <a:t>Exercise Instructions</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2"/>
          <p:cNvSpPr>
            <a:spLocks noGrp="1" noChangeArrowheads="1"/>
          </p:cNvSpPr>
          <p:nvPr>
            <p:ph type="title"/>
          </p:nvPr>
        </p:nvSpPr>
        <p:spPr>
          <a:xfrm>
            <a:off x="0" y="190500"/>
            <a:ext cx="9144000" cy="1066800"/>
          </a:xfrm>
        </p:spPr>
        <p:txBody>
          <a:bodyPr/>
          <a:lstStyle/>
          <a:p>
            <a:r>
              <a:rPr lang="en-US" sz="3200" b="1" dirty="0"/>
              <a:t>The Virtual Instrumentation Approach</a:t>
            </a:r>
            <a:br>
              <a:rPr lang="en-US" sz="3200" dirty="0"/>
            </a:br>
            <a:endParaRPr lang="en-US" sz="3200" dirty="0"/>
          </a:p>
        </p:txBody>
      </p:sp>
      <p:graphicFrame>
        <p:nvGraphicFramePr>
          <p:cNvPr id="857091" name="Object 3"/>
          <p:cNvGraphicFramePr>
            <a:graphicFrameLocks noChangeAspect="1"/>
          </p:cNvGraphicFramePr>
          <p:nvPr/>
        </p:nvGraphicFramePr>
        <p:xfrm>
          <a:off x="2171700" y="1371600"/>
          <a:ext cx="4457700" cy="4417899"/>
        </p:xfrm>
        <a:graphic>
          <a:graphicData uri="http://schemas.openxmlformats.org/presentationml/2006/ole">
            <mc:AlternateContent xmlns:mc="http://schemas.openxmlformats.org/markup-compatibility/2006">
              <mc:Choice xmlns:v="urn:schemas-microsoft-com:vml" Requires="v">
                <p:oleObj spid="_x0000_s857093" name="Bitmap Image" r:id="rId4" imgW="4904762" imgH="4819048" progId="PBrush">
                  <p:embed/>
                </p:oleObj>
              </mc:Choice>
              <mc:Fallback>
                <p:oleObj name="Bitmap Image" r:id="rId4" imgW="4904762" imgH="4819048" progId="PBrush">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1700" y="1371600"/>
                        <a:ext cx="4457700" cy="4417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5E84B8"/>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a:xfrm>
            <a:off x="0" y="190499"/>
            <a:ext cx="9144000" cy="1371601"/>
          </a:xfrm>
        </p:spPr>
        <p:txBody>
          <a:bodyPr/>
          <a:lstStyle/>
          <a:p>
            <a:pPr algn="l"/>
            <a:r>
              <a:rPr lang="en-US" sz="3200" b="1" dirty="0"/>
              <a:t>Do Not Delete</a:t>
            </a:r>
            <a:br>
              <a:rPr lang="en-US" sz="3200" b="1" dirty="0"/>
            </a:br>
            <a:r>
              <a:rPr lang="en-US" sz="3200" b="1" dirty="0"/>
              <a:t>Exercise Instructions</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22" name="Rectangle 2"/>
          <p:cNvSpPr>
            <a:spLocks noGrp="1" noChangeArrowheads="1"/>
          </p:cNvSpPr>
          <p:nvPr>
            <p:ph type="title"/>
          </p:nvPr>
        </p:nvSpPr>
        <p:spPr>
          <a:xfrm>
            <a:off x="0" y="152400"/>
            <a:ext cx="9144000" cy="1409700"/>
          </a:xfrm>
        </p:spPr>
        <p:txBody>
          <a:bodyPr/>
          <a:lstStyle/>
          <a:p>
            <a:pPr algn="l"/>
            <a:r>
              <a:rPr lang="en-US" sz="3200" b="1" dirty="0"/>
              <a:t>Do Not Delete</a:t>
            </a:r>
            <a:br>
              <a:rPr lang="en-US" sz="3200" b="1" dirty="0"/>
            </a:br>
            <a:r>
              <a:rPr lang="en-US" sz="3200" b="1" dirty="0"/>
              <a:t>Exercise Instructions</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0770" name="Rectangle 2"/>
          <p:cNvSpPr>
            <a:spLocks noGrp="1" noChangeArrowheads="1"/>
          </p:cNvSpPr>
          <p:nvPr>
            <p:ph type="title" idx="4294967295"/>
          </p:nvPr>
        </p:nvSpPr>
        <p:spPr>
          <a:xfrm>
            <a:off x="0" y="190500"/>
            <a:ext cx="9144000" cy="914400"/>
          </a:xfrm>
        </p:spPr>
        <p:txBody>
          <a:bodyPr/>
          <a:lstStyle/>
          <a:p>
            <a:r>
              <a:rPr lang="en-US" sz="3200" b="1" dirty="0"/>
              <a:t>Exercise 2 – Acquiring a Signal with the </a:t>
            </a:r>
            <a:br>
              <a:rPr lang="en-US" sz="3200" b="1" dirty="0"/>
            </a:br>
            <a:r>
              <a:rPr lang="en-US" sz="3200" b="1" dirty="0"/>
              <a:t>Sound Card</a:t>
            </a:r>
          </a:p>
        </p:txBody>
      </p:sp>
      <p:sp>
        <p:nvSpPr>
          <p:cNvPr id="800771" name="AutoShape 3"/>
          <p:cNvSpPr>
            <a:spLocks noChangeArrowheads="1"/>
          </p:cNvSpPr>
          <p:nvPr/>
        </p:nvSpPr>
        <p:spPr bwMode="auto">
          <a:xfrm>
            <a:off x="7761288" y="5638800"/>
            <a:ext cx="1382712"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dirty="0">
                <a:effectLst>
                  <a:outerShdw blurRad="38100" dist="38100" dir="2700000" algn="tl">
                    <a:srgbClr val="C0C0C0"/>
                  </a:outerShdw>
                </a:effectLst>
                <a:latin typeface="Times New Roman" pitchFamily="18" charset="0"/>
              </a:rPr>
              <a:t>Track C</a:t>
            </a:r>
          </a:p>
        </p:txBody>
      </p:sp>
      <p:sp>
        <p:nvSpPr>
          <p:cNvPr id="800773" name="Rectangle 5"/>
          <p:cNvSpPr>
            <a:spLocks noChangeArrowheads="1"/>
          </p:cNvSpPr>
          <p:nvPr/>
        </p:nvSpPr>
        <p:spPr bwMode="auto">
          <a:xfrm>
            <a:off x="266700" y="1181100"/>
            <a:ext cx="4305300" cy="1635125"/>
          </a:xfrm>
          <a:prstGeom prst="rect">
            <a:avLst/>
          </a:prstGeom>
          <a:noFill/>
          <a:ln w="9525">
            <a:noFill/>
            <a:miter lim="800000"/>
            <a:headEnd/>
            <a:tailEnd/>
          </a:ln>
          <a:effectLst/>
        </p:spPr>
        <p:txBody>
          <a:bodyPr/>
          <a:lstStyle/>
          <a:p>
            <a:pPr marL="174625" indent="-174625" algn="l" eaLnBrk="1" hangingPunct="1">
              <a:spcBef>
                <a:spcPct val="20000"/>
              </a:spcBef>
              <a:buFontTx/>
              <a:buChar char="•"/>
            </a:pPr>
            <a:r>
              <a:rPr lang="en-US" b="0" dirty="0">
                <a:latin typeface="+mn-lt"/>
              </a:rPr>
              <a:t>Use LabVIEW to:</a:t>
            </a:r>
          </a:p>
          <a:p>
            <a:pPr marL="508000" lvl="1" indent="-217488" algn="l" eaLnBrk="1" hangingPunct="1">
              <a:spcBef>
                <a:spcPct val="20000"/>
              </a:spcBef>
              <a:buFontTx/>
              <a:buChar char="–"/>
            </a:pPr>
            <a:r>
              <a:rPr lang="en-US" sz="2000" b="0" dirty="0">
                <a:latin typeface="+mn-lt"/>
              </a:rPr>
              <a:t>Acquire a signal from your sound card</a:t>
            </a:r>
          </a:p>
        </p:txBody>
      </p:sp>
      <p:sp>
        <p:nvSpPr>
          <p:cNvPr id="800774" name="Text Box 6"/>
          <p:cNvSpPr txBox="1">
            <a:spLocks noChangeArrowheads="1"/>
          </p:cNvSpPr>
          <p:nvPr/>
        </p:nvSpPr>
        <p:spPr bwMode="auto">
          <a:xfrm>
            <a:off x="501650" y="3429000"/>
            <a:ext cx="3840163" cy="707886"/>
          </a:xfrm>
          <a:prstGeom prst="rect">
            <a:avLst/>
          </a:prstGeom>
          <a:noFill/>
          <a:ln w="12700" algn="ctr">
            <a:noFill/>
            <a:miter lim="800000"/>
            <a:headEnd/>
            <a:tailEnd/>
          </a:ln>
          <a:effectLst/>
        </p:spPr>
        <p:txBody>
          <a:bodyPr>
            <a:spAutoFit/>
          </a:bodyPr>
          <a:lstStyle/>
          <a:p>
            <a:pPr algn="l">
              <a:spcBef>
                <a:spcPct val="50000"/>
              </a:spcBef>
            </a:pPr>
            <a:r>
              <a:rPr lang="en-US" sz="2000" b="0" dirty="0">
                <a:latin typeface="+mn-lt"/>
              </a:rPr>
              <a:t>This exercise should take 15 minutes.</a:t>
            </a:r>
          </a:p>
        </p:txBody>
      </p:sp>
      <p:pic>
        <p:nvPicPr>
          <p:cNvPr id="800776" name="Picture 8"/>
          <p:cNvPicPr>
            <a:picLocks noChangeAspect="1" noChangeArrowheads="1"/>
          </p:cNvPicPr>
          <p:nvPr/>
        </p:nvPicPr>
        <p:blipFill>
          <a:blip r:embed="rId3"/>
          <a:srcRect/>
          <a:stretch>
            <a:fillRect/>
          </a:stretch>
        </p:blipFill>
        <p:spPr bwMode="auto">
          <a:xfrm>
            <a:off x="4572000" y="1333500"/>
            <a:ext cx="4110038" cy="3752850"/>
          </a:xfrm>
          <a:prstGeom prst="rect">
            <a:avLst/>
          </a:prstGeom>
          <a:noFill/>
          <a:ln w="12700" algn="ctr">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8687" name="Rectangle 15"/>
          <p:cNvSpPr>
            <a:spLocks noGrp="1" noChangeArrowheads="1"/>
          </p:cNvSpPr>
          <p:nvPr>
            <p:ph type="title"/>
          </p:nvPr>
        </p:nvSpPr>
        <p:spPr>
          <a:xfrm>
            <a:off x="0" y="190500"/>
            <a:ext cx="9144000" cy="838200"/>
          </a:xfrm>
          <a:noFill/>
          <a:ln/>
        </p:spPr>
        <p:txBody>
          <a:bodyPr/>
          <a:lstStyle/>
          <a:p>
            <a:r>
              <a:rPr lang="en-US" sz="3200" b="1" dirty="0"/>
              <a:t>Context Help Window</a:t>
            </a:r>
          </a:p>
        </p:txBody>
      </p:sp>
      <p:sp>
        <p:nvSpPr>
          <p:cNvPr id="668688" name="Rectangle 16"/>
          <p:cNvSpPr>
            <a:spLocks noGrp="1" noChangeArrowheads="1"/>
          </p:cNvSpPr>
          <p:nvPr>
            <p:ph idx="1"/>
          </p:nvPr>
        </p:nvSpPr>
        <p:spPr>
          <a:xfrm>
            <a:off x="381000" y="1219200"/>
            <a:ext cx="8534400" cy="4706938"/>
          </a:xfrm>
          <a:noFill/>
          <a:ln/>
        </p:spPr>
        <p:txBody>
          <a:bodyPr/>
          <a:lstStyle/>
          <a:p>
            <a:r>
              <a:rPr lang="en-US" sz="2400" b="1" dirty="0" err="1"/>
              <a:t>Help»Show</a:t>
            </a:r>
            <a:r>
              <a:rPr lang="en-US" sz="2400" b="1" dirty="0"/>
              <a:t> Context Help</a:t>
            </a:r>
            <a:r>
              <a:rPr lang="en-US" sz="2400" dirty="0"/>
              <a:t>, press the &lt;</a:t>
            </a:r>
            <a:r>
              <a:rPr lang="en-US" sz="2400" dirty="0" err="1"/>
              <a:t>Ctrl+H</a:t>
            </a:r>
            <a:r>
              <a:rPr lang="en-US" sz="2400" dirty="0"/>
              <a:t>&gt; keys</a:t>
            </a:r>
          </a:p>
          <a:p>
            <a:r>
              <a:rPr lang="en-US" sz="2400" dirty="0"/>
              <a:t>Hover cursor over object to update window</a:t>
            </a:r>
          </a:p>
        </p:txBody>
      </p:sp>
      <p:sp>
        <p:nvSpPr>
          <p:cNvPr id="668689" name="Rectangle 17"/>
          <p:cNvSpPr>
            <a:spLocks noChangeArrowheads="1"/>
          </p:cNvSpPr>
          <p:nvPr/>
        </p:nvSpPr>
        <p:spPr bwMode="auto">
          <a:xfrm>
            <a:off x="347663" y="2584450"/>
            <a:ext cx="4724400" cy="3303588"/>
          </a:xfrm>
          <a:prstGeom prst="rect">
            <a:avLst/>
          </a:prstGeom>
          <a:noFill/>
          <a:ln w="9525">
            <a:noFill/>
            <a:miter lim="800000"/>
            <a:headEnd/>
            <a:tailEnd/>
          </a:ln>
          <a:effectLst/>
        </p:spPr>
        <p:txBody>
          <a:bodyPr/>
          <a:lstStyle/>
          <a:p>
            <a:pPr marL="174625" indent="-174625" algn="l" eaLnBrk="1" hangingPunct="1">
              <a:spcBef>
                <a:spcPct val="20000"/>
              </a:spcBef>
            </a:pPr>
            <a:r>
              <a:rPr lang="en-US" sz="2800" dirty="0">
                <a:latin typeface="+mn-lt"/>
              </a:rPr>
              <a:t>Additional Help</a:t>
            </a:r>
          </a:p>
          <a:p>
            <a:pPr marL="508000" lvl="1" indent="-217488" algn="l" eaLnBrk="1" hangingPunct="1">
              <a:spcBef>
                <a:spcPct val="20000"/>
              </a:spcBef>
              <a:buFontTx/>
              <a:buChar char="–"/>
            </a:pPr>
            <a:r>
              <a:rPr lang="en-US" sz="2000" b="0" dirty="0">
                <a:latin typeface="+mn-lt"/>
              </a:rPr>
              <a:t>Right-click on the VI icon and choose </a:t>
            </a:r>
            <a:r>
              <a:rPr lang="en-US" sz="2000" dirty="0">
                <a:latin typeface="+mn-lt"/>
              </a:rPr>
              <a:t>Help</a:t>
            </a:r>
            <a:r>
              <a:rPr lang="en-US" sz="2000" b="0" dirty="0">
                <a:latin typeface="+mn-lt"/>
              </a:rPr>
              <a:t>, or</a:t>
            </a:r>
          </a:p>
          <a:p>
            <a:pPr marL="508000" lvl="1" indent="-217488" algn="l" eaLnBrk="1" hangingPunct="1">
              <a:spcBef>
                <a:spcPct val="20000"/>
              </a:spcBef>
              <a:buFontTx/>
              <a:buChar char="–"/>
            </a:pPr>
            <a:r>
              <a:rPr lang="en-US" sz="2000" b="0" dirty="0">
                <a:latin typeface="+mn-lt"/>
              </a:rPr>
              <a:t>Choose “</a:t>
            </a:r>
            <a:r>
              <a:rPr lang="en-US" sz="2000" u="sng" dirty="0">
                <a:latin typeface="+mn-lt"/>
              </a:rPr>
              <a:t>Detailed help</a:t>
            </a:r>
            <a:r>
              <a:rPr lang="en-US" sz="2000" b="0" dirty="0">
                <a:latin typeface="+mn-lt"/>
              </a:rPr>
              <a:t>” on the context help window</a:t>
            </a:r>
          </a:p>
        </p:txBody>
      </p:sp>
      <p:pic>
        <p:nvPicPr>
          <p:cNvPr id="668694" name="Picture 22"/>
          <p:cNvPicPr>
            <a:picLocks noChangeAspect="1" noChangeArrowheads="1"/>
          </p:cNvPicPr>
          <p:nvPr/>
        </p:nvPicPr>
        <p:blipFill>
          <a:blip r:embed="rId3"/>
          <a:stretch>
            <a:fillRect/>
          </a:stretch>
        </p:blipFill>
        <p:spPr bwMode="auto">
          <a:xfrm>
            <a:off x="4264025" y="5145442"/>
            <a:ext cx="1771650" cy="602540"/>
          </a:xfrm>
          <a:prstGeom prst="rect">
            <a:avLst/>
          </a:prstGeom>
          <a:noFill/>
          <a:ln w="12700" algn="ctr">
            <a:noFill/>
            <a:miter lim="800000"/>
            <a:headEnd/>
            <a:tailEnd/>
          </a:ln>
          <a:effectLst/>
        </p:spPr>
      </p:pic>
      <p:pic>
        <p:nvPicPr>
          <p:cNvPr id="668695" name="Picture 23"/>
          <p:cNvPicPr>
            <a:picLocks noChangeAspect="1" noChangeArrowheads="1"/>
          </p:cNvPicPr>
          <p:nvPr/>
        </p:nvPicPr>
        <p:blipFill>
          <a:blip r:embed="rId4"/>
          <a:stretch>
            <a:fillRect/>
          </a:stretch>
        </p:blipFill>
        <p:spPr bwMode="auto">
          <a:xfrm>
            <a:off x="5193620" y="2354263"/>
            <a:ext cx="3509735" cy="2781300"/>
          </a:xfrm>
          <a:prstGeom prst="rect">
            <a:avLst/>
          </a:prstGeom>
          <a:noFill/>
          <a:ln w="12700" algn="ctr">
            <a:noFill/>
            <a:miter lim="800000"/>
            <a:headEnd/>
            <a:tailEnd/>
          </a:ln>
          <a:effectLst/>
        </p:spPr>
      </p:pic>
      <p:sp>
        <p:nvSpPr>
          <p:cNvPr id="668699" name="Line 27"/>
          <p:cNvSpPr>
            <a:spLocks noChangeShapeType="1"/>
          </p:cNvSpPr>
          <p:nvPr/>
        </p:nvSpPr>
        <p:spPr bwMode="auto">
          <a:xfrm flipV="1">
            <a:off x="4725988" y="4619625"/>
            <a:ext cx="384175" cy="498475"/>
          </a:xfrm>
          <a:prstGeom prst="line">
            <a:avLst/>
          </a:prstGeom>
          <a:noFill/>
          <a:ln w="12700">
            <a:solidFill>
              <a:schemeClr val="tx1"/>
            </a:solidFill>
            <a:round/>
            <a:headEnd type="triangle" w="med" len="med"/>
            <a:tailEnd type="triangle" w="med" len="med"/>
          </a:ln>
          <a:effectLst/>
        </p:spPr>
        <p:txBody>
          <a:bodyPr/>
          <a:lstStyle/>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0722" name="Rectangle 2"/>
          <p:cNvSpPr>
            <a:spLocks noGrp="1" noChangeArrowheads="1"/>
          </p:cNvSpPr>
          <p:nvPr>
            <p:ph type="title"/>
          </p:nvPr>
        </p:nvSpPr>
        <p:spPr>
          <a:xfrm>
            <a:off x="0" y="190500"/>
            <a:ext cx="9144000" cy="952500"/>
          </a:xfrm>
        </p:spPr>
        <p:txBody>
          <a:bodyPr/>
          <a:lstStyle/>
          <a:p>
            <a:r>
              <a:rPr lang="en-US" sz="3200" b="1" dirty="0">
                <a:latin typeface="+mn-lt"/>
              </a:rPr>
              <a:t>Tips for Working in </a:t>
            </a:r>
            <a:r>
              <a:rPr lang="en-US" sz="3200" b="1" dirty="0" err="1">
                <a:latin typeface="+mn-lt"/>
              </a:rPr>
              <a:t>LabVIEW</a:t>
            </a:r>
            <a:endParaRPr lang="en-US" sz="3200" b="1" dirty="0">
              <a:latin typeface="+mn-lt"/>
            </a:endParaRPr>
          </a:p>
        </p:txBody>
      </p:sp>
      <p:sp>
        <p:nvSpPr>
          <p:cNvPr id="670723" name="Rectangle 3"/>
          <p:cNvSpPr>
            <a:spLocks noGrp="1" noChangeArrowheads="1"/>
          </p:cNvSpPr>
          <p:nvPr>
            <p:ph idx="1"/>
          </p:nvPr>
        </p:nvSpPr>
        <p:spPr>
          <a:xfrm>
            <a:off x="304800" y="1524000"/>
            <a:ext cx="8382000" cy="4114800"/>
          </a:xfrm>
        </p:spPr>
        <p:txBody>
          <a:bodyPr/>
          <a:lstStyle/>
          <a:p>
            <a:r>
              <a:rPr lang="en-US" sz="2400" dirty="0"/>
              <a:t>Keystroke Shortcuts</a:t>
            </a:r>
          </a:p>
          <a:p>
            <a:pPr lvl="1"/>
            <a:r>
              <a:rPr lang="en-US" sz="2000" dirty="0"/>
              <a:t>&lt;</a:t>
            </a:r>
            <a:r>
              <a:rPr lang="en-US" sz="2000" dirty="0" err="1"/>
              <a:t>Ctrl+H</a:t>
            </a:r>
            <a:r>
              <a:rPr lang="en-US" sz="2000" dirty="0"/>
              <a:t>&gt; – Activate/Deactivate Context Help Window</a:t>
            </a:r>
          </a:p>
          <a:p>
            <a:pPr lvl="1"/>
            <a:r>
              <a:rPr lang="en-US" sz="2000" dirty="0"/>
              <a:t>&lt;</a:t>
            </a:r>
            <a:r>
              <a:rPr lang="en-US" sz="2000" dirty="0" err="1"/>
              <a:t>Ctrl+B</a:t>
            </a:r>
            <a:r>
              <a:rPr lang="en-US" sz="2000" dirty="0"/>
              <a:t>&gt; – Remove Broken Wires from Block Diagram</a:t>
            </a:r>
          </a:p>
          <a:p>
            <a:pPr lvl="1"/>
            <a:r>
              <a:rPr lang="en-US" sz="2000" dirty="0"/>
              <a:t>&lt;</a:t>
            </a:r>
            <a:r>
              <a:rPr lang="en-US" sz="2000" dirty="0" err="1"/>
              <a:t>Ctrl+E</a:t>
            </a:r>
            <a:r>
              <a:rPr lang="en-US" sz="2000" dirty="0"/>
              <a:t>&gt; – Toggle between Front Panel and Block   			   Diagram</a:t>
            </a:r>
          </a:p>
          <a:p>
            <a:pPr lvl="1"/>
            <a:r>
              <a:rPr lang="en-US" sz="2000" dirty="0"/>
              <a:t>&lt;</a:t>
            </a:r>
            <a:r>
              <a:rPr lang="en-US" sz="2000" dirty="0" err="1"/>
              <a:t>Ctrl+Z</a:t>
            </a:r>
            <a:r>
              <a:rPr lang="en-US" sz="2000" dirty="0"/>
              <a:t>&gt; – Undo (also in Edit menu)</a:t>
            </a:r>
          </a:p>
          <a:p>
            <a:r>
              <a:rPr lang="en-US" sz="2400" b="1" dirty="0" err="1"/>
              <a:t>Tools»Options</a:t>
            </a:r>
            <a:r>
              <a:rPr lang="en-US" sz="2400" b="1" dirty="0"/>
              <a:t>…</a:t>
            </a:r>
            <a:r>
              <a:rPr lang="en-US" sz="2400" dirty="0"/>
              <a:t> – Set Preferences in </a:t>
            </a:r>
            <a:r>
              <a:rPr lang="en-US" sz="2400" dirty="0" err="1"/>
              <a:t>LabVIEW</a:t>
            </a:r>
            <a:endParaRPr lang="en-US" sz="2400" dirty="0"/>
          </a:p>
          <a:p>
            <a:r>
              <a:rPr lang="en-US" sz="2400" b="1" dirty="0" err="1"/>
              <a:t>File»VI</a:t>
            </a:r>
            <a:r>
              <a:rPr lang="en-US" sz="2400" b="1" dirty="0"/>
              <a:t> Properties </a:t>
            </a:r>
            <a:r>
              <a:rPr lang="en-US" sz="2400" dirty="0"/>
              <a:t>– Configure VI Appearance,  				       Documentation, and so 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5426" name="Rectangle 2"/>
          <p:cNvSpPr>
            <a:spLocks noGrp="1" noChangeArrowheads="1"/>
          </p:cNvSpPr>
          <p:nvPr>
            <p:ph type="title"/>
          </p:nvPr>
        </p:nvSpPr>
        <p:spPr>
          <a:xfrm>
            <a:off x="0" y="190500"/>
            <a:ext cx="9144000" cy="876300"/>
          </a:xfrm>
        </p:spPr>
        <p:txBody>
          <a:bodyPr/>
          <a:lstStyle/>
          <a:p>
            <a:r>
              <a:rPr lang="en-US" sz="3200" b="1" dirty="0"/>
              <a:t>Section II – Elements of Typical Programs</a:t>
            </a:r>
          </a:p>
        </p:txBody>
      </p:sp>
      <p:sp>
        <p:nvSpPr>
          <p:cNvPr id="615427" name="Rectangle 3"/>
          <p:cNvSpPr>
            <a:spLocks noGrp="1" noChangeArrowheads="1"/>
          </p:cNvSpPr>
          <p:nvPr>
            <p:ph idx="1"/>
          </p:nvPr>
        </p:nvSpPr>
        <p:spPr>
          <a:xfrm>
            <a:off x="381000" y="1047750"/>
            <a:ext cx="8534400" cy="4878388"/>
          </a:xfrm>
        </p:spPr>
        <p:txBody>
          <a:bodyPr/>
          <a:lstStyle/>
          <a:p>
            <a:pPr>
              <a:lnSpc>
                <a:spcPct val="90000"/>
              </a:lnSpc>
              <a:buFontTx/>
              <a:buNone/>
            </a:pPr>
            <a:r>
              <a:rPr lang="en-US" sz="2800" dirty="0"/>
              <a:t>A. Loops</a:t>
            </a:r>
          </a:p>
          <a:p>
            <a:pPr lvl="1">
              <a:lnSpc>
                <a:spcPct val="90000"/>
              </a:lnSpc>
              <a:buFontTx/>
              <a:buChar char="•"/>
            </a:pPr>
            <a:r>
              <a:rPr lang="en-US" sz="2000" dirty="0"/>
              <a:t>While Loop</a:t>
            </a:r>
          </a:p>
          <a:p>
            <a:pPr lvl="1">
              <a:lnSpc>
                <a:spcPct val="90000"/>
              </a:lnSpc>
              <a:buFontTx/>
              <a:buChar char="•"/>
            </a:pPr>
            <a:r>
              <a:rPr lang="en-US" sz="2000" dirty="0"/>
              <a:t>For Loop</a:t>
            </a:r>
          </a:p>
          <a:p>
            <a:pPr>
              <a:lnSpc>
                <a:spcPct val="90000"/>
              </a:lnSpc>
              <a:buFontTx/>
              <a:buNone/>
            </a:pPr>
            <a:r>
              <a:rPr lang="en-US" sz="2800" dirty="0"/>
              <a:t>B. Functions and </a:t>
            </a:r>
            <a:r>
              <a:rPr lang="en-US" sz="2800" dirty="0" err="1"/>
              <a:t>SubVIs</a:t>
            </a:r>
            <a:endParaRPr lang="en-US" sz="2800" dirty="0"/>
          </a:p>
          <a:p>
            <a:pPr lvl="1">
              <a:lnSpc>
                <a:spcPct val="90000"/>
              </a:lnSpc>
              <a:buFontTx/>
              <a:buChar char="•"/>
            </a:pPr>
            <a:r>
              <a:rPr lang="en-US" sz="2000" dirty="0"/>
              <a:t>Types of Functions</a:t>
            </a:r>
          </a:p>
          <a:p>
            <a:pPr lvl="1">
              <a:lnSpc>
                <a:spcPct val="90000"/>
              </a:lnSpc>
              <a:buFontTx/>
              <a:buChar char="•"/>
            </a:pPr>
            <a:r>
              <a:rPr lang="en-US" sz="2000" dirty="0"/>
              <a:t>Creating Custom Functions (</a:t>
            </a:r>
            <a:r>
              <a:rPr lang="en-US" sz="2000" dirty="0" err="1"/>
              <a:t>subVI</a:t>
            </a:r>
            <a:r>
              <a:rPr lang="en-US" sz="2000" dirty="0"/>
              <a:t>)</a:t>
            </a:r>
          </a:p>
          <a:p>
            <a:pPr lvl="1">
              <a:lnSpc>
                <a:spcPct val="90000"/>
              </a:lnSpc>
              <a:buFontTx/>
              <a:buChar char="•"/>
            </a:pPr>
            <a:r>
              <a:rPr lang="en-US" sz="2000" dirty="0"/>
              <a:t>Functions Palette and Searching</a:t>
            </a:r>
          </a:p>
          <a:p>
            <a:pPr>
              <a:lnSpc>
                <a:spcPct val="90000"/>
              </a:lnSpc>
              <a:buFontTx/>
              <a:buNone/>
            </a:pPr>
            <a:r>
              <a:rPr lang="en-US" sz="2800" dirty="0"/>
              <a:t>C. Decision Making and File I</a:t>
            </a:r>
            <a:r>
              <a:rPr lang="en-US" sz="2800" b="1" dirty="0"/>
              <a:t>/</a:t>
            </a:r>
            <a:r>
              <a:rPr lang="en-US" sz="2800" dirty="0"/>
              <a:t>O</a:t>
            </a:r>
          </a:p>
          <a:p>
            <a:pPr lvl="1">
              <a:lnSpc>
                <a:spcPct val="90000"/>
              </a:lnSpc>
              <a:buFontTx/>
              <a:buChar char="•"/>
            </a:pPr>
            <a:r>
              <a:rPr lang="en-US" sz="2000" dirty="0"/>
              <a:t>Case Structure</a:t>
            </a:r>
          </a:p>
          <a:p>
            <a:pPr lvl="1">
              <a:lnSpc>
                <a:spcPct val="90000"/>
              </a:lnSpc>
              <a:buFontTx/>
              <a:buChar char="•"/>
            </a:pPr>
            <a:r>
              <a:rPr lang="en-US" sz="2000" dirty="0"/>
              <a:t>Select (simple If statement)</a:t>
            </a:r>
          </a:p>
          <a:p>
            <a:pPr lvl="1">
              <a:lnSpc>
                <a:spcPct val="90000"/>
              </a:lnSpc>
              <a:buFontTx/>
              <a:buChar char="•"/>
            </a:pPr>
            <a:r>
              <a:rPr lang="en-US" sz="2000" dirty="0"/>
              <a:t>File I/O</a:t>
            </a:r>
          </a:p>
          <a:p>
            <a:pPr>
              <a:lnSpc>
                <a:spcPct val="90000"/>
              </a:lnSpc>
            </a:pPr>
            <a:endParaRPr lang="en-US" sz="28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0" y="152400"/>
            <a:ext cx="9144000" cy="914400"/>
          </a:xfrm>
        </p:spPr>
        <p:txBody>
          <a:bodyPr/>
          <a:lstStyle/>
          <a:p>
            <a:r>
              <a:rPr lang="en-US" sz="3200" b="1" dirty="0"/>
              <a:t>Loops</a:t>
            </a:r>
            <a:endParaRPr lang="en-US" sz="3200" b="1" u="sng" dirty="0"/>
          </a:p>
        </p:txBody>
      </p:sp>
      <p:sp>
        <p:nvSpPr>
          <p:cNvPr id="405507" name="Rectangle 3"/>
          <p:cNvSpPr>
            <a:spLocks noGrp="1" noChangeArrowheads="1"/>
          </p:cNvSpPr>
          <p:nvPr>
            <p:ph type="body" sz="half" idx="1"/>
          </p:nvPr>
        </p:nvSpPr>
        <p:spPr>
          <a:xfrm>
            <a:off x="381000" y="1295400"/>
            <a:ext cx="4191000" cy="1979613"/>
          </a:xfrm>
        </p:spPr>
        <p:txBody>
          <a:bodyPr/>
          <a:lstStyle/>
          <a:p>
            <a:r>
              <a:rPr lang="en-US" sz="2400" dirty="0"/>
              <a:t>While Loop</a:t>
            </a:r>
          </a:p>
          <a:p>
            <a:pPr lvl="1"/>
            <a:r>
              <a:rPr lang="en-US" sz="2400" b="1" dirty="0"/>
              <a:t>    </a:t>
            </a:r>
            <a:r>
              <a:rPr lang="en-US" sz="2000" dirty="0"/>
              <a:t>Terminal counts iterations</a:t>
            </a:r>
          </a:p>
          <a:p>
            <a:pPr lvl="1"/>
            <a:r>
              <a:rPr lang="en-US" sz="2000" dirty="0"/>
              <a:t>Always runs at least once</a:t>
            </a:r>
          </a:p>
          <a:p>
            <a:pPr lvl="1"/>
            <a:r>
              <a:rPr lang="en-US" sz="2000" dirty="0"/>
              <a:t>Runs until stop condition is met</a:t>
            </a:r>
          </a:p>
        </p:txBody>
      </p:sp>
      <p:sp>
        <p:nvSpPr>
          <p:cNvPr id="405508" name="Rectangle 4"/>
          <p:cNvSpPr>
            <a:spLocks noChangeArrowheads="1"/>
          </p:cNvSpPr>
          <p:nvPr/>
        </p:nvSpPr>
        <p:spPr bwMode="auto">
          <a:xfrm>
            <a:off x="501650" y="3595688"/>
            <a:ext cx="3962400" cy="1600200"/>
          </a:xfrm>
          <a:prstGeom prst="rect">
            <a:avLst/>
          </a:prstGeom>
          <a:noFill/>
          <a:ln w="9525">
            <a:noFill/>
            <a:miter lim="800000"/>
            <a:headEnd/>
            <a:tailEnd/>
          </a:ln>
          <a:effectLst/>
        </p:spPr>
        <p:txBody>
          <a:bodyPr/>
          <a:lstStyle/>
          <a:p>
            <a:pPr marL="174625" indent="-174625" algn="l" eaLnBrk="1" hangingPunct="1">
              <a:spcBef>
                <a:spcPct val="20000"/>
              </a:spcBef>
              <a:buFontTx/>
              <a:buChar char="•"/>
            </a:pPr>
            <a:r>
              <a:rPr lang="en-US" b="0" dirty="0">
                <a:latin typeface="+mn-lt"/>
              </a:rPr>
              <a:t>For Loop</a:t>
            </a:r>
          </a:p>
          <a:p>
            <a:pPr marL="508000" lvl="1" indent="-217488" algn="l" eaLnBrk="1" hangingPunct="1">
              <a:spcBef>
                <a:spcPct val="20000"/>
              </a:spcBef>
              <a:buFontTx/>
              <a:buChar char="–"/>
            </a:pPr>
            <a:r>
              <a:rPr lang="en-US" dirty="0">
                <a:latin typeface="+mn-lt"/>
              </a:rPr>
              <a:t>   </a:t>
            </a:r>
            <a:r>
              <a:rPr lang="en-US" b="0" dirty="0">
                <a:latin typeface="+mn-lt"/>
              </a:rPr>
              <a:t> </a:t>
            </a:r>
            <a:r>
              <a:rPr lang="en-US" sz="2000" b="0" dirty="0">
                <a:latin typeface="+mn-lt"/>
              </a:rPr>
              <a:t>Terminal counts iterations</a:t>
            </a:r>
          </a:p>
          <a:p>
            <a:pPr marL="508000" lvl="1" indent="-217488" algn="l" eaLnBrk="1" hangingPunct="1">
              <a:spcBef>
                <a:spcPct val="20000"/>
              </a:spcBef>
              <a:buFontTx/>
              <a:buChar char="–"/>
            </a:pPr>
            <a:r>
              <a:rPr lang="en-US" sz="2000" b="0" dirty="0">
                <a:latin typeface="+mn-lt"/>
              </a:rPr>
              <a:t>Runs according to input </a:t>
            </a:r>
            <a:r>
              <a:rPr lang="en-US" sz="2000" dirty="0">
                <a:latin typeface="+mn-lt"/>
              </a:rPr>
              <a:t>N</a:t>
            </a:r>
            <a:r>
              <a:rPr lang="en-US" sz="2000" b="0" dirty="0">
                <a:latin typeface="+mn-lt"/>
              </a:rPr>
              <a:t> of count terminal</a:t>
            </a:r>
          </a:p>
        </p:txBody>
      </p:sp>
      <p:pic>
        <p:nvPicPr>
          <p:cNvPr id="405512" name="Picture 8"/>
          <p:cNvPicPr>
            <a:picLocks noChangeAspect="1" noChangeArrowheads="1"/>
          </p:cNvPicPr>
          <p:nvPr/>
        </p:nvPicPr>
        <p:blipFill>
          <a:blip r:embed="rId3"/>
          <a:srcRect/>
          <a:stretch>
            <a:fillRect/>
          </a:stretch>
        </p:blipFill>
        <p:spPr bwMode="auto">
          <a:xfrm>
            <a:off x="4687888" y="1163638"/>
            <a:ext cx="4032250" cy="1806575"/>
          </a:xfrm>
          <a:prstGeom prst="rect">
            <a:avLst/>
          </a:prstGeom>
          <a:noFill/>
          <a:ln w="12700" algn="ctr">
            <a:noFill/>
            <a:miter lim="800000"/>
            <a:headEnd/>
            <a:tailEnd/>
          </a:ln>
          <a:effectLst/>
        </p:spPr>
      </p:pic>
      <p:sp>
        <p:nvSpPr>
          <p:cNvPr id="405513" name="Text Box 9"/>
          <p:cNvSpPr txBox="1">
            <a:spLocks noChangeArrowheads="1"/>
          </p:cNvSpPr>
          <p:nvPr/>
        </p:nvSpPr>
        <p:spPr bwMode="auto">
          <a:xfrm>
            <a:off x="5638800" y="647700"/>
            <a:ext cx="1881187" cy="457200"/>
          </a:xfrm>
          <a:prstGeom prst="rect">
            <a:avLst/>
          </a:prstGeom>
          <a:noFill/>
          <a:ln w="12700" algn="ctr">
            <a:noFill/>
            <a:miter lim="800000"/>
            <a:headEnd/>
            <a:tailEnd/>
          </a:ln>
          <a:effectLst/>
        </p:spPr>
        <p:txBody>
          <a:bodyPr>
            <a:spAutoFit/>
          </a:bodyPr>
          <a:lstStyle/>
          <a:p>
            <a:pPr>
              <a:spcBef>
                <a:spcPct val="50000"/>
              </a:spcBef>
            </a:pPr>
            <a:r>
              <a:rPr lang="en-US" b="0" dirty="0">
                <a:effectLst>
                  <a:outerShdw blurRad="38100" dist="38100" dir="2700000" algn="tl">
                    <a:srgbClr val="C0C0C0"/>
                  </a:outerShdw>
                </a:effectLst>
                <a:latin typeface="+mn-lt"/>
              </a:rPr>
              <a:t>While Loop</a:t>
            </a:r>
          </a:p>
        </p:txBody>
      </p:sp>
      <p:sp>
        <p:nvSpPr>
          <p:cNvPr id="405514" name="Text Box 10"/>
          <p:cNvSpPr txBox="1">
            <a:spLocks noChangeArrowheads="1"/>
          </p:cNvSpPr>
          <p:nvPr/>
        </p:nvSpPr>
        <p:spPr bwMode="auto">
          <a:xfrm>
            <a:off x="5715000" y="3429000"/>
            <a:ext cx="1881188" cy="457200"/>
          </a:xfrm>
          <a:prstGeom prst="rect">
            <a:avLst/>
          </a:prstGeom>
          <a:noFill/>
          <a:ln w="12700" algn="ctr">
            <a:noFill/>
            <a:miter lim="800000"/>
            <a:headEnd/>
            <a:tailEnd/>
          </a:ln>
          <a:effectLst/>
        </p:spPr>
        <p:txBody>
          <a:bodyPr>
            <a:spAutoFit/>
          </a:bodyPr>
          <a:lstStyle/>
          <a:p>
            <a:pPr>
              <a:spcBef>
                <a:spcPct val="50000"/>
              </a:spcBef>
            </a:pPr>
            <a:r>
              <a:rPr lang="en-US" b="0" dirty="0">
                <a:effectLst>
                  <a:outerShdw blurRad="38100" dist="38100" dir="2700000" algn="tl">
                    <a:srgbClr val="C0C0C0"/>
                  </a:outerShdw>
                </a:effectLst>
                <a:latin typeface="+mn-lt"/>
              </a:rPr>
              <a:t>For Loop</a:t>
            </a:r>
          </a:p>
        </p:txBody>
      </p:sp>
      <p:pic>
        <p:nvPicPr>
          <p:cNvPr id="405516" name="Picture 12"/>
          <p:cNvPicPr>
            <a:picLocks noChangeAspect="1" noChangeArrowheads="1"/>
          </p:cNvPicPr>
          <p:nvPr/>
        </p:nvPicPr>
        <p:blipFill>
          <a:blip r:embed="rId4"/>
          <a:srcRect/>
          <a:stretch>
            <a:fillRect/>
          </a:stretch>
        </p:blipFill>
        <p:spPr bwMode="auto">
          <a:xfrm>
            <a:off x="4648200" y="3929063"/>
            <a:ext cx="4083050" cy="1733550"/>
          </a:xfrm>
          <a:prstGeom prst="rect">
            <a:avLst/>
          </a:prstGeom>
          <a:noFill/>
          <a:ln w="12700" algn="ctr">
            <a:noFill/>
            <a:miter lim="800000"/>
            <a:headEnd/>
            <a:tailEnd/>
          </a:ln>
          <a:effectLst/>
        </p:spPr>
      </p:pic>
      <p:pic>
        <p:nvPicPr>
          <p:cNvPr id="405517" name="Picture 13"/>
          <p:cNvPicPr>
            <a:picLocks noChangeAspect="1" noChangeArrowheads="1"/>
          </p:cNvPicPr>
          <p:nvPr/>
        </p:nvPicPr>
        <p:blipFill>
          <a:blip r:embed="rId5"/>
          <a:srcRect/>
          <a:stretch>
            <a:fillRect/>
          </a:stretch>
        </p:blipFill>
        <p:spPr bwMode="auto">
          <a:xfrm>
            <a:off x="1219200" y="1828800"/>
            <a:ext cx="276225" cy="290512"/>
          </a:xfrm>
          <a:prstGeom prst="rect">
            <a:avLst/>
          </a:prstGeom>
          <a:noFill/>
          <a:ln w="12700" algn="ctr">
            <a:noFill/>
            <a:miter lim="800000"/>
            <a:headEnd/>
            <a:tailEnd/>
          </a:ln>
          <a:effectLst/>
        </p:spPr>
      </p:pic>
      <p:pic>
        <p:nvPicPr>
          <p:cNvPr id="405518" name="Picture 14"/>
          <p:cNvPicPr>
            <a:picLocks noChangeAspect="1" noChangeArrowheads="1"/>
          </p:cNvPicPr>
          <p:nvPr/>
        </p:nvPicPr>
        <p:blipFill>
          <a:blip r:embed="rId5"/>
          <a:srcRect/>
          <a:stretch>
            <a:fillRect/>
          </a:stretch>
        </p:blipFill>
        <p:spPr bwMode="auto">
          <a:xfrm>
            <a:off x="1143000" y="4114800"/>
            <a:ext cx="276225" cy="290512"/>
          </a:xfrm>
          <a:prstGeom prst="rect">
            <a:avLst/>
          </a:prstGeom>
          <a:noFill/>
          <a:ln w="12700" algn="ctr">
            <a:noFill/>
            <a:miter lim="800000"/>
            <a:headEnd/>
            <a:tailEnd/>
          </a:ln>
          <a:effectLst/>
        </p:spPr>
      </p:pic>
      <p:pic>
        <p:nvPicPr>
          <p:cNvPr id="405519" name="Picture 15"/>
          <p:cNvPicPr>
            <a:picLocks noChangeAspect="1" noChangeArrowheads="1"/>
          </p:cNvPicPr>
          <p:nvPr/>
        </p:nvPicPr>
        <p:blipFill>
          <a:blip r:embed="rId6"/>
          <a:srcRect/>
          <a:stretch>
            <a:fillRect/>
          </a:stretch>
        </p:blipFill>
        <p:spPr bwMode="auto">
          <a:xfrm>
            <a:off x="2743200" y="4838700"/>
            <a:ext cx="268287" cy="268287"/>
          </a:xfrm>
          <a:prstGeom prst="rect">
            <a:avLst/>
          </a:prstGeom>
          <a:noFill/>
          <a:ln w="12700" algn="ctr">
            <a:noFill/>
            <a:miter lim="800000"/>
            <a:headEnd/>
            <a:tailEnd/>
          </a:ln>
          <a:effectLst/>
        </p:spPr>
      </p:pic>
      <p:pic>
        <p:nvPicPr>
          <p:cNvPr id="405520" name="Picture 16"/>
          <p:cNvPicPr>
            <a:picLocks noChangeAspect="1" noChangeArrowheads="1"/>
          </p:cNvPicPr>
          <p:nvPr/>
        </p:nvPicPr>
        <p:blipFill>
          <a:blip r:embed="rId7"/>
          <a:srcRect/>
          <a:stretch>
            <a:fillRect/>
          </a:stretch>
        </p:blipFill>
        <p:spPr bwMode="auto">
          <a:xfrm>
            <a:off x="1676400" y="2895600"/>
            <a:ext cx="269875" cy="269875"/>
          </a:xfrm>
          <a:prstGeom prst="rect">
            <a:avLst/>
          </a:prstGeom>
          <a:noFill/>
          <a:ln w="12700" algn="ctr">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7571" name="Rectangle 19"/>
          <p:cNvSpPr>
            <a:spLocks noChangeArrowheads="1"/>
          </p:cNvSpPr>
          <p:nvPr/>
        </p:nvSpPr>
        <p:spPr bwMode="auto">
          <a:xfrm>
            <a:off x="0" y="190500"/>
            <a:ext cx="9144000" cy="543656"/>
          </a:xfrm>
          <a:prstGeom prst="rect">
            <a:avLst/>
          </a:prstGeom>
          <a:noFill/>
          <a:ln w="9525">
            <a:noFill/>
            <a:miter lim="800000"/>
            <a:headEnd/>
            <a:tailEnd/>
          </a:ln>
          <a:effectLst/>
        </p:spPr>
        <p:txBody>
          <a:bodyPr wrap="square" lIns="63398" tIns="25359" rIns="63398" bIns="25359">
            <a:spAutoFit/>
          </a:bodyPr>
          <a:lstStyle/>
          <a:p>
            <a:pPr defTabSz="912813" eaLnBrk="1" hangingPunct="1"/>
            <a:r>
              <a:rPr lang="en-US" sz="3200" dirty="0">
                <a:latin typeface="+mj-lt"/>
              </a:rPr>
              <a:t>Drawing a Loop</a:t>
            </a:r>
          </a:p>
        </p:txBody>
      </p:sp>
      <p:sp>
        <p:nvSpPr>
          <p:cNvPr id="407572" name="Rectangle 20"/>
          <p:cNvSpPr>
            <a:spLocks noChangeArrowheads="1"/>
          </p:cNvSpPr>
          <p:nvPr/>
        </p:nvSpPr>
        <p:spPr bwMode="auto">
          <a:xfrm>
            <a:off x="685800" y="1731963"/>
            <a:ext cx="3178458" cy="425224"/>
          </a:xfrm>
          <a:prstGeom prst="rect">
            <a:avLst/>
          </a:prstGeom>
          <a:noFill/>
          <a:ln w="9525">
            <a:noFill/>
            <a:miter lim="800000"/>
            <a:headEnd/>
            <a:tailEnd/>
          </a:ln>
          <a:effectLst/>
        </p:spPr>
        <p:txBody>
          <a:bodyPr wrap="none" lIns="91928" tIns="45964" rIns="91928" bIns="45964">
            <a:spAutoFit/>
          </a:bodyPr>
          <a:lstStyle/>
          <a:p>
            <a:pPr algn="l" defTabSz="912813">
              <a:lnSpc>
                <a:spcPct val="90000"/>
              </a:lnSpc>
            </a:pPr>
            <a:r>
              <a:rPr lang="en-US" b="0" dirty="0">
                <a:latin typeface="+mn-lt"/>
              </a:rPr>
              <a:t>1. Select the structure</a:t>
            </a:r>
          </a:p>
        </p:txBody>
      </p:sp>
      <p:sp>
        <p:nvSpPr>
          <p:cNvPr id="407573" name="Rectangle 21"/>
          <p:cNvSpPr>
            <a:spLocks noChangeArrowheads="1"/>
          </p:cNvSpPr>
          <p:nvPr/>
        </p:nvSpPr>
        <p:spPr bwMode="auto">
          <a:xfrm>
            <a:off x="4565650" y="1011238"/>
            <a:ext cx="4448037" cy="425224"/>
          </a:xfrm>
          <a:prstGeom prst="rect">
            <a:avLst/>
          </a:prstGeom>
          <a:noFill/>
          <a:ln w="9525">
            <a:noFill/>
            <a:miter lim="800000"/>
            <a:headEnd/>
            <a:tailEnd/>
          </a:ln>
          <a:effectLst/>
        </p:spPr>
        <p:txBody>
          <a:bodyPr wrap="none" lIns="91928" tIns="45964" rIns="91928" bIns="45964">
            <a:spAutoFit/>
          </a:bodyPr>
          <a:lstStyle/>
          <a:p>
            <a:pPr algn="l" defTabSz="912813">
              <a:lnSpc>
                <a:spcPct val="90000"/>
              </a:lnSpc>
            </a:pPr>
            <a:r>
              <a:rPr lang="en-US" b="0" dirty="0">
                <a:latin typeface="+mn-lt"/>
              </a:rPr>
              <a:t>2. Enclose code to be repeated</a:t>
            </a:r>
          </a:p>
        </p:txBody>
      </p:sp>
      <p:sp>
        <p:nvSpPr>
          <p:cNvPr id="407574" name="Rectangle 22"/>
          <p:cNvSpPr>
            <a:spLocks noChangeArrowheads="1"/>
          </p:cNvSpPr>
          <p:nvPr/>
        </p:nvSpPr>
        <p:spPr bwMode="auto">
          <a:xfrm>
            <a:off x="4572000" y="3429000"/>
            <a:ext cx="4419600" cy="757623"/>
          </a:xfrm>
          <a:prstGeom prst="rect">
            <a:avLst/>
          </a:prstGeom>
          <a:noFill/>
          <a:ln w="9525">
            <a:noFill/>
            <a:miter lim="800000"/>
            <a:headEnd/>
            <a:tailEnd/>
          </a:ln>
          <a:effectLst/>
        </p:spPr>
        <p:txBody>
          <a:bodyPr wrap="square" lIns="91928" tIns="45964" rIns="91928" bIns="45964">
            <a:spAutoFit/>
          </a:bodyPr>
          <a:lstStyle/>
          <a:p>
            <a:pPr algn="l" defTabSz="912813">
              <a:lnSpc>
                <a:spcPct val="90000"/>
              </a:lnSpc>
            </a:pPr>
            <a:r>
              <a:rPr lang="en-US" b="0" dirty="0">
                <a:latin typeface="+mn-lt"/>
              </a:rPr>
              <a:t>3. Drop or drag additional nodes and then wire</a:t>
            </a:r>
          </a:p>
        </p:txBody>
      </p:sp>
      <p:sp>
        <p:nvSpPr>
          <p:cNvPr id="407575" name="Rectangle 23"/>
          <p:cNvSpPr>
            <a:spLocks noChangeArrowheads="1"/>
          </p:cNvSpPr>
          <p:nvPr/>
        </p:nvSpPr>
        <p:spPr bwMode="auto">
          <a:xfrm>
            <a:off x="7827963" y="3352800"/>
            <a:ext cx="228600" cy="146050"/>
          </a:xfrm>
          <a:prstGeom prst="rect">
            <a:avLst/>
          </a:prstGeom>
          <a:noFill/>
          <a:ln w="9525">
            <a:solidFill>
              <a:schemeClr val="bg1"/>
            </a:solidFill>
            <a:miter lim="800000"/>
            <a:headEnd type="none" w="sm" len="sm"/>
            <a:tailEnd type="none" w="sm" len="sm"/>
          </a:ln>
          <a:effectLst/>
        </p:spPr>
        <p:txBody>
          <a:bodyPr wrap="none" lIns="91294" tIns="45647" rIns="91294" bIns="45647" anchor="ctr"/>
          <a:lstStyle/>
          <a:p>
            <a:pPr defTabSz="912813" eaLnBrk="1" hangingPunct="1">
              <a:lnSpc>
                <a:spcPct val="87000"/>
              </a:lnSpc>
            </a:pPr>
            <a:endParaRPr lang="en-US" sz="1000" b="0" i="1">
              <a:solidFill>
                <a:schemeClr val="bg1"/>
              </a:solidFill>
              <a:latin typeface="Arial" charset="0"/>
            </a:endParaRPr>
          </a:p>
        </p:txBody>
      </p:sp>
      <p:sp>
        <p:nvSpPr>
          <p:cNvPr id="407576" name="Rectangle 24"/>
          <p:cNvSpPr>
            <a:spLocks noChangeArrowheads="1"/>
          </p:cNvSpPr>
          <p:nvPr/>
        </p:nvSpPr>
        <p:spPr bwMode="auto">
          <a:xfrm>
            <a:off x="7827963" y="3348038"/>
            <a:ext cx="152400" cy="74612"/>
          </a:xfrm>
          <a:prstGeom prst="rect">
            <a:avLst/>
          </a:prstGeom>
          <a:noFill/>
          <a:ln w="9525">
            <a:solidFill>
              <a:schemeClr val="bg1"/>
            </a:solidFill>
            <a:miter lim="800000"/>
            <a:headEnd type="none" w="sm" len="sm"/>
            <a:tailEnd type="none" w="sm" len="sm"/>
          </a:ln>
          <a:effectLst/>
        </p:spPr>
        <p:txBody>
          <a:bodyPr wrap="none" anchor="ctr"/>
          <a:lstStyle/>
          <a:p>
            <a:endParaRPr lang="en-US"/>
          </a:p>
        </p:txBody>
      </p:sp>
      <p:pic>
        <p:nvPicPr>
          <p:cNvPr id="407577" name="Picture 25"/>
          <p:cNvPicPr>
            <a:picLocks noChangeAspect="1" noChangeArrowheads="1"/>
          </p:cNvPicPr>
          <p:nvPr/>
        </p:nvPicPr>
        <p:blipFill>
          <a:blip r:embed="rId3"/>
          <a:srcRect/>
          <a:stretch>
            <a:fillRect/>
          </a:stretch>
        </p:blipFill>
        <p:spPr bwMode="auto">
          <a:xfrm>
            <a:off x="5067300" y="4267200"/>
            <a:ext cx="3114675" cy="1819275"/>
          </a:xfrm>
          <a:prstGeom prst="rect">
            <a:avLst/>
          </a:prstGeom>
          <a:noFill/>
          <a:ln w="12700" algn="ctr">
            <a:noFill/>
            <a:miter lim="800000"/>
            <a:headEnd/>
            <a:tailEnd/>
          </a:ln>
          <a:effectLst/>
        </p:spPr>
      </p:pic>
      <p:pic>
        <p:nvPicPr>
          <p:cNvPr id="407578" name="Picture 26"/>
          <p:cNvPicPr>
            <a:picLocks noChangeAspect="1" noChangeArrowheads="1"/>
          </p:cNvPicPr>
          <p:nvPr/>
        </p:nvPicPr>
        <p:blipFill>
          <a:blip r:embed="rId4"/>
          <a:srcRect b="1276"/>
          <a:stretch>
            <a:fillRect/>
          </a:stretch>
        </p:blipFill>
        <p:spPr bwMode="auto">
          <a:xfrm>
            <a:off x="4725988" y="1585913"/>
            <a:ext cx="3609975" cy="1843087"/>
          </a:xfrm>
          <a:prstGeom prst="rect">
            <a:avLst/>
          </a:prstGeom>
          <a:noFill/>
          <a:ln w="12700" algn="ctr">
            <a:noFill/>
            <a:miter lim="800000"/>
            <a:headEnd/>
            <a:tailEnd/>
          </a:ln>
          <a:effectLst/>
        </p:spPr>
      </p:pic>
      <p:pic>
        <p:nvPicPr>
          <p:cNvPr id="407579" name="Picture 27" descr="Execution control palette LV 8"/>
          <p:cNvPicPr>
            <a:picLocks noChangeAspect="1" noChangeArrowheads="1"/>
          </p:cNvPicPr>
          <p:nvPr/>
        </p:nvPicPr>
        <p:blipFill>
          <a:blip r:embed="rId5"/>
          <a:stretch>
            <a:fillRect/>
          </a:stretch>
        </p:blipFill>
        <p:spPr bwMode="auto">
          <a:xfrm>
            <a:off x="1243745" y="2162175"/>
            <a:ext cx="1613022" cy="2995613"/>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02" name="Rectangle 2"/>
          <p:cNvSpPr>
            <a:spLocks noChangeArrowheads="1"/>
          </p:cNvSpPr>
          <p:nvPr/>
        </p:nvSpPr>
        <p:spPr bwMode="auto">
          <a:xfrm>
            <a:off x="0" y="190500"/>
            <a:ext cx="9144000" cy="952500"/>
          </a:xfrm>
          <a:prstGeom prst="rect">
            <a:avLst/>
          </a:prstGeom>
          <a:noFill/>
          <a:ln w="9525">
            <a:noFill/>
            <a:miter lim="800000"/>
            <a:headEnd/>
            <a:tailEnd/>
          </a:ln>
          <a:effectLst/>
        </p:spPr>
        <p:txBody>
          <a:bodyPr anchor="ctr"/>
          <a:lstStyle/>
          <a:p>
            <a:pPr eaLnBrk="1" hangingPunct="1"/>
            <a:r>
              <a:rPr lang="en-US" sz="3200" dirty="0">
                <a:latin typeface="+mj-lt"/>
              </a:rPr>
              <a:t>3 Types of Functions (from the Functions Palette)</a:t>
            </a:r>
          </a:p>
        </p:txBody>
      </p:sp>
      <p:sp>
        <p:nvSpPr>
          <p:cNvPr id="512003" name="Rectangle 3"/>
          <p:cNvSpPr>
            <a:spLocks noChangeArrowheads="1"/>
          </p:cNvSpPr>
          <p:nvPr/>
        </p:nvSpPr>
        <p:spPr bwMode="auto">
          <a:xfrm>
            <a:off x="423863" y="1143000"/>
            <a:ext cx="8450262" cy="4914900"/>
          </a:xfrm>
          <a:prstGeom prst="rect">
            <a:avLst/>
          </a:prstGeom>
          <a:noFill/>
          <a:ln w="9525">
            <a:noFill/>
            <a:miter lim="800000"/>
            <a:headEnd/>
            <a:tailEnd/>
          </a:ln>
          <a:effectLst/>
        </p:spPr>
        <p:txBody>
          <a:bodyPr/>
          <a:lstStyle/>
          <a:p>
            <a:pPr algn="l" eaLnBrk="1" hangingPunct="1">
              <a:lnSpc>
                <a:spcPct val="90000"/>
              </a:lnSpc>
              <a:spcBef>
                <a:spcPct val="20000"/>
              </a:spcBef>
            </a:pPr>
            <a:r>
              <a:rPr lang="en-US" b="0" dirty="0">
                <a:solidFill>
                  <a:schemeClr val="tx2"/>
                </a:solidFill>
                <a:latin typeface="+mn-lt"/>
              </a:rPr>
              <a:t>Express VIs</a:t>
            </a:r>
            <a:r>
              <a:rPr lang="en-US" b="0" dirty="0">
                <a:latin typeface="+mn-lt"/>
              </a:rPr>
              <a:t>: interactive VIs with configurable dialog page </a:t>
            </a:r>
            <a:r>
              <a:rPr lang="en-US" dirty="0">
                <a:latin typeface="+mn-lt"/>
              </a:rPr>
              <a:t>(blue border)</a:t>
            </a:r>
            <a:endParaRPr lang="en-US" b="0" dirty="0">
              <a:solidFill>
                <a:schemeClr val="tx2"/>
              </a:solidFill>
              <a:latin typeface="+mn-lt"/>
            </a:endParaRPr>
          </a:p>
          <a:p>
            <a:pPr algn="l" eaLnBrk="1" hangingPunct="1">
              <a:lnSpc>
                <a:spcPct val="90000"/>
              </a:lnSpc>
              <a:spcBef>
                <a:spcPct val="20000"/>
              </a:spcBef>
            </a:pPr>
            <a:endParaRPr lang="en-US" b="0" dirty="0">
              <a:solidFill>
                <a:schemeClr val="tx2"/>
              </a:solidFill>
              <a:latin typeface="+mn-lt"/>
            </a:endParaRPr>
          </a:p>
          <a:p>
            <a:pPr algn="l" eaLnBrk="1" hangingPunct="1">
              <a:lnSpc>
                <a:spcPct val="90000"/>
              </a:lnSpc>
              <a:spcBef>
                <a:spcPct val="20000"/>
              </a:spcBef>
            </a:pPr>
            <a:endParaRPr lang="en-US" b="0" dirty="0">
              <a:solidFill>
                <a:schemeClr val="tx2"/>
              </a:solidFill>
              <a:latin typeface="+mn-lt"/>
            </a:endParaRPr>
          </a:p>
          <a:p>
            <a:pPr algn="l" eaLnBrk="1" hangingPunct="1">
              <a:lnSpc>
                <a:spcPct val="90000"/>
              </a:lnSpc>
              <a:spcBef>
                <a:spcPct val="20000"/>
              </a:spcBef>
              <a:buFontTx/>
              <a:buChar char="•"/>
            </a:pPr>
            <a:endParaRPr lang="en-US" dirty="0">
              <a:latin typeface="+mn-lt"/>
            </a:endParaRPr>
          </a:p>
          <a:p>
            <a:pPr algn="l" eaLnBrk="1" hangingPunct="1">
              <a:lnSpc>
                <a:spcPct val="90000"/>
              </a:lnSpc>
              <a:spcBef>
                <a:spcPct val="20000"/>
              </a:spcBef>
            </a:pPr>
            <a:r>
              <a:rPr lang="en-US" b="0" dirty="0">
                <a:solidFill>
                  <a:schemeClr val="tx2"/>
                </a:solidFill>
                <a:latin typeface="+mn-lt"/>
              </a:rPr>
              <a:t>Standard VIs</a:t>
            </a:r>
            <a:r>
              <a:rPr lang="en-US" b="0" dirty="0">
                <a:latin typeface="+mn-lt"/>
              </a:rPr>
              <a:t>: modularized VIs customized by wiring </a:t>
            </a:r>
            <a:r>
              <a:rPr lang="en-US" dirty="0">
                <a:latin typeface="+mn-lt"/>
              </a:rPr>
              <a:t>(customizable)</a:t>
            </a:r>
          </a:p>
          <a:p>
            <a:pPr algn="l" eaLnBrk="1" hangingPunct="1">
              <a:lnSpc>
                <a:spcPct val="90000"/>
              </a:lnSpc>
              <a:spcBef>
                <a:spcPct val="20000"/>
              </a:spcBef>
            </a:pPr>
            <a:endParaRPr lang="en-US" dirty="0">
              <a:latin typeface="+mn-lt"/>
            </a:endParaRPr>
          </a:p>
          <a:p>
            <a:pPr algn="l" eaLnBrk="1" hangingPunct="1">
              <a:lnSpc>
                <a:spcPct val="90000"/>
              </a:lnSpc>
              <a:spcBef>
                <a:spcPct val="20000"/>
              </a:spcBef>
            </a:pPr>
            <a:endParaRPr lang="en-US" dirty="0">
              <a:latin typeface="+mn-lt"/>
            </a:endParaRPr>
          </a:p>
          <a:p>
            <a:pPr algn="l" eaLnBrk="1" hangingPunct="1">
              <a:lnSpc>
                <a:spcPct val="90000"/>
              </a:lnSpc>
              <a:spcBef>
                <a:spcPct val="20000"/>
              </a:spcBef>
            </a:pPr>
            <a:r>
              <a:rPr lang="en-US" b="0" dirty="0">
                <a:solidFill>
                  <a:schemeClr val="tx2"/>
                </a:solidFill>
                <a:latin typeface="+mn-lt"/>
              </a:rPr>
              <a:t>Functions:</a:t>
            </a:r>
            <a:r>
              <a:rPr lang="en-US" b="0" dirty="0">
                <a:latin typeface="+mn-lt"/>
              </a:rPr>
              <a:t> fundamental operating elements of LabVIEW; no front panel or block diagram </a:t>
            </a:r>
            <a:r>
              <a:rPr lang="en-US" dirty="0">
                <a:latin typeface="+mn-lt"/>
              </a:rPr>
              <a:t>(yellow)</a:t>
            </a:r>
          </a:p>
        </p:txBody>
      </p:sp>
      <p:graphicFrame>
        <p:nvGraphicFramePr>
          <p:cNvPr id="512007" name="Object 7"/>
          <p:cNvGraphicFramePr>
            <a:graphicFrameLocks noChangeAspect="1"/>
          </p:cNvGraphicFramePr>
          <p:nvPr/>
        </p:nvGraphicFramePr>
        <p:xfrm>
          <a:off x="5905500" y="5067300"/>
          <a:ext cx="762000" cy="609600"/>
        </p:xfrm>
        <a:graphic>
          <a:graphicData uri="http://schemas.openxmlformats.org/presentationml/2006/ole">
            <mc:AlternateContent xmlns:mc="http://schemas.openxmlformats.org/markup-compatibility/2006">
              <mc:Choice xmlns:v="urn:schemas-microsoft-com:vml" Requires="v">
                <p:oleObj spid="_x0000_s512009" name="Bitmap Image" r:id="rId4" imgW="476316" imgH="380852" progId="PBrush">
                  <p:embed/>
                </p:oleObj>
              </mc:Choice>
              <mc:Fallback>
                <p:oleObj name="Bitmap Image" r:id="rId4" imgW="476316" imgH="380852" progId="PBrush">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5500" y="5067300"/>
                        <a:ext cx="762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5E84B8"/>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12021" name="Picture 21"/>
          <p:cNvPicPr>
            <a:picLocks noChangeAspect="1" noChangeArrowheads="1"/>
          </p:cNvPicPr>
          <p:nvPr/>
        </p:nvPicPr>
        <p:blipFill>
          <a:blip r:embed="rId6"/>
          <a:srcRect/>
          <a:stretch>
            <a:fillRect/>
          </a:stretch>
        </p:blipFill>
        <p:spPr bwMode="auto">
          <a:xfrm>
            <a:off x="2705100" y="1638300"/>
            <a:ext cx="1146175" cy="1420812"/>
          </a:xfrm>
          <a:prstGeom prst="rect">
            <a:avLst/>
          </a:prstGeom>
          <a:noFill/>
          <a:ln w="12700" algn="ctr">
            <a:noFill/>
            <a:miter lim="800000"/>
            <a:headEnd/>
            <a:tailEnd/>
          </a:ln>
          <a:effectLst/>
        </p:spPr>
      </p:pic>
      <p:pic>
        <p:nvPicPr>
          <p:cNvPr id="512026" name="Picture 26"/>
          <p:cNvPicPr>
            <a:picLocks noChangeAspect="1" noChangeArrowheads="1"/>
          </p:cNvPicPr>
          <p:nvPr/>
        </p:nvPicPr>
        <p:blipFill>
          <a:blip r:embed="rId7"/>
          <a:srcRect/>
          <a:stretch>
            <a:fillRect/>
          </a:stretch>
        </p:blipFill>
        <p:spPr bwMode="auto">
          <a:xfrm>
            <a:off x="2743200" y="3619500"/>
            <a:ext cx="2535237" cy="787400"/>
          </a:xfrm>
          <a:prstGeom prst="rect">
            <a:avLst/>
          </a:prstGeom>
          <a:noFill/>
          <a:ln w="12700" algn="ctr">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0059" name="Rectangle 11"/>
          <p:cNvSpPr>
            <a:spLocks noGrp="1" noChangeArrowheads="1"/>
          </p:cNvSpPr>
          <p:nvPr>
            <p:ph type="title"/>
          </p:nvPr>
        </p:nvSpPr>
        <p:spPr>
          <a:xfrm>
            <a:off x="0" y="190500"/>
            <a:ext cx="8801100" cy="838200"/>
          </a:xfrm>
          <a:noFill/>
          <a:ln/>
        </p:spPr>
        <p:txBody>
          <a:bodyPr/>
          <a:lstStyle/>
          <a:p>
            <a:r>
              <a:rPr lang="en-US" sz="3200" b="1" dirty="0"/>
              <a:t>What Types of Functions Are Available?</a:t>
            </a:r>
          </a:p>
        </p:txBody>
      </p:sp>
      <p:sp>
        <p:nvSpPr>
          <p:cNvPr id="770060" name="Rectangle 12"/>
          <p:cNvSpPr>
            <a:spLocks noGrp="1" noChangeArrowheads="1"/>
          </p:cNvSpPr>
          <p:nvPr>
            <p:ph idx="1"/>
          </p:nvPr>
        </p:nvSpPr>
        <p:spPr>
          <a:xfrm>
            <a:off x="347663" y="971550"/>
            <a:ext cx="6921500" cy="4992688"/>
          </a:xfrm>
          <a:noFill/>
          <a:ln/>
        </p:spPr>
        <p:txBody>
          <a:bodyPr/>
          <a:lstStyle/>
          <a:p>
            <a:r>
              <a:rPr lang="en-US" sz="2400" b="1" dirty="0"/>
              <a:t>Input and Output</a:t>
            </a:r>
          </a:p>
          <a:p>
            <a:pPr lvl="1"/>
            <a:r>
              <a:rPr lang="en-US" sz="2000" dirty="0"/>
              <a:t>Signal and data simulation</a:t>
            </a:r>
          </a:p>
          <a:p>
            <a:pPr lvl="1"/>
            <a:r>
              <a:rPr lang="en-US" sz="2000" dirty="0"/>
              <a:t>Real signal acquisition and generation with DAQ</a:t>
            </a:r>
          </a:p>
          <a:p>
            <a:pPr lvl="1"/>
            <a:r>
              <a:rPr lang="en-US" sz="2000" dirty="0"/>
              <a:t>Instrument I/O Assistant (Serial and GPIB)</a:t>
            </a:r>
          </a:p>
          <a:p>
            <a:pPr lvl="1"/>
            <a:r>
              <a:rPr lang="en-US" sz="2000" dirty="0"/>
              <a:t>ActiveX for communication with other programs</a:t>
            </a:r>
          </a:p>
          <a:p>
            <a:r>
              <a:rPr lang="en-US" sz="2400" b="1" dirty="0"/>
              <a:t>Analysis </a:t>
            </a:r>
          </a:p>
          <a:p>
            <a:pPr lvl="1"/>
            <a:r>
              <a:rPr lang="en-US" sz="2000" dirty="0"/>
              <a:t>Signal processing</a:t>
            </a:r>
          </a:p>
          <a:p>
            <a:pPr lvl="1"/>
            <a:r>
              <a:rPr lang="en-US" sz="2000" dirty="0"/>
              <a:t>Statistics</a:t>
            </a:r>
          </a:p>
          <a:p>
            <a:pPr lvl="1"/>
            <a:r>
              <a:rPr lang="en-US" sz="2000" dirty="0"/>
              <a:t>Advanced math and formulas</a:t>
            </a:r>
          </a:p>
          <a:p>
            <a:pPr lvl="1"/>
            <a:r>
              <a:rPr lang="en-US" sz="2000" dirty="0"/>
              <a:t>Continuous time solver</a:t>
            </a:r>
          </a:p>
          <a:p>
            <a:r>
              <a:rPr lang="en-US" sz="2400" b="1" dirty="0"/>
              <a:t>Storage</a:t>
            </a:r>
          </a:p>
          <a:p>
            <a:pPr lvl="1"/>
            <a:r>
              <a:rPr lang="en-US" sz="2000" dirty="0"/>
              <a:t>File I/O</a:t>
            </a:r>
          </a:p>
        </p:txBody>
      </p:sp>
      <p:sp>
        <p:nvSpPr>
          <p:cNvPr id="770061" name="Rectangle 13"/>
          <p:cNvSpPr>
            <a:spLocks noChangeArrowheads="1"/>
          </p:cNvSpPr>
          <p:nvPr/>
        </p:nvSpPr>
        <p:spPr bwMode="auto">
          <a:xfrm>
            <a:off x="5219700" y="4991100"/>
            <a:ext cx="3760966" cy="461665"/>
          </a:xfrm>
          <a:prstGeom prst="rect">
            <a:avLst/>
          </a:prstGeom>
          <a:noFill/>
          <a:ln w="12700" algn="ctr">
            <a:noFill/>
            <a:miter lim="800000"/>
            <a:headEnd/>
            <a:tailEnd/>
          </a:ln>
          <a:effectLst/>
        </p:spPr>
        <p:txBody>
          <a:bodyPr wrap="none">
            <a:spAutoFit/>
          </a:bodyPr>
          <a:lstStyle/>
          <a:p>
            <a:r>
              <a:rPr lang="en-US" b="0" dirty="0">
                <a:latin typeface="+mn-lt"/>
              </a:rPr>
              <a:t>Express Functions Palette</a:t>
            </a:r>
          </a:p>
        </p:txBody>
      </p:sp>
      <p:pic>
        <p:nvPicPr>
          <p:cNvPr id="770064" name="Picture 16" descr="express functions palette LV 8"/>
          <p:cNvPicPr>
            <a:picLocks noChangeAspect="1" noChangeArrowheads="1"/>
          </p:cNvPicPr>
          <p:nvPr/>
        </p:nvPicPr>
        <p:blipFill>
          <a:blip r:embed="rId3"/>
          <a:stretch>
            <a:fillRect/>
          </a:stretch>
        </p:blipFill>
        <p:spPr bwMode="auto">
          <a:xfrm>
            <a:off x="6705600" y="1600200"/>
            <a:ext cx="2042890" cy="3400425"/>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Grp="1" noChangeArrowheads="1"/>
          </p:cNvSpPr>
          <p:nvPr>
            <p:ph type="title"/>
          </p:nvPr>
        </p:nvSpPr>
        <p:spPr>
          <a:xfrm>
            <a:off x="0" y="190500"/>
            <a:ext cx="9144000" cy="762000"/>
          </a:xfrm>
        </p:spPr>
        <p:txBody>
          <a:bodyPr/>
          <a:lstStyle/>
          <a:p>
            <a:r>
              <a:rPr lang="en-US" sz="3200" b="1" dirty="0" err="1"/>
              <a:t>LabVIEW</a:t>
            </a:r>
            <a:r>
              <a:rPr lang="en-US" sz="3200" b="1" dirty="0"/>
              <a:t> Graphical Development System</a:t>
            </a:r>
          </a:p>
        </p:txBody>
      </p:sp>
      <p:sp>
        <p:nvSpPr>
          <p:cNvPr id="898051" name="Rectangle 3"/>
          <p:cNvSpPr>
            <a:spLocks noGrp="1" noChangeArrowheads="1"/>
          </p:cNvSpPr>
          <p:nvPr>
            <p:ph idx="1"/>
          </p:nvPr>
        </p:nvSpPr>
        <p:spPr>
          <a:xfrm>
            <a:off x="304800" y="1181100"/>
            <a:ext cx="8534400" cy="1770063"/>
          </a:xfrm>
        </p:spPr>
        <p:txBody>
          <a:bodyPr/>
          <a:lstStyle/>
          <a:p>
            <a:r>
              <a:rPr lang="en-US" sz="2800" dirty="0"/>
              <a:t>Graphical programming environment</a:t>
            </a:r>
          </a:p>
          <a:p>
            <a:r>
              <a:rPr lang="en-US" sz="2800" dirty="0"/>
              <a:t>Compile code for multiple OS and devices</a:t>
            </a:r>
          </a:p>
          <a:p>
            <a:r>
              <a:rPr lang="en-US" sz="2800" dirty="0"/>
              <a:t>Useful in a broad range of applications</a:t>
            </a:r>
          </a:p>
          <a:p>
            <a:endParaRPr lang="en-US" dirty="0"/>
          </a:p>
        </p:txBody>
      </p:sp>
      <p:pic>
        <p:nvPicPr>
          <p:cNvPr id="898052" name="Picture 4"/>
          <p:cNvPicPr>
            <a:picLocks noChangeAspect="1" noChangeArrowheads="1"/>
          </p:cNvPicPr>
          <p:nvPr/>
        </p:nvPicPr>
        <p:blipFill>
          <a:blip r:embed="rId3"/>
          <a:srcRect/>
          <a:stretch>
            <a:fillRect/>
          </a:stretch>
        </p:blipFill>
        <p:spPr bwMode="auto">
          <a:xfrm>
            <a:off x="3419475" y="3006725"/>
            <a:ext cx="5414963" cy="2868613"/>
          </a:xfrm>
          <a:prstGeom prst="rect">
            <a:avLst/>
          </a:prstGeom>
          <a:noFill/>
          <a:ln w="12700" algn="ctr">
            <a:noFill/>
            <a:miter lim="800000"/>
            <a:headEnd/>
            <a:tailEnd/>
          </a:ln>
          <a:effectLst/>
        </p:spPr>
      </p:pic>
      <p:pic>
        <p:nvPicPr>
          <p:cNvPr id="898053" name="Picture 5"/>
          <p:cNvPicPr>
            <a:picLocks noChangeAspect="1" noChangeArrowheads="1"/>
          </p:cNvPicPr>
          <p:nvPr/>
        </p:nvPicPr>
        <p:blipFill>
          <a:blip r:embed="rId4"/>
          <a:srcRect/>
          <a:stretch>
            <a:fillRect/>
          </a:stretch>
        </p:blipFill>
        <p:spPr bwMode="auto">
          <a:xfrm>
            <a:off x="347663" y="3001963"/>
            <a:ext cx="2549525" cy="1693862"/>
          </a:xfrm>
          <a:prstGeom prst="rect">
            <a:avLst/>
          </a:prstGeom>
          <a:noFill/>
          <a:ln w="12700" algn="ctr">
            <a:noFill/>
            <a:miter lim="800000"/>
            <a:headEnd/>
            <a:tailEnd/>
          </a:ln>
          <a:effectLst/>
        </p:spPr>
      </p:pic>
      <p:pic>
        <p:nvPicPr>
          <p:cNvPr id="898054" name="Picture 6"/>
          <p:cNvPicPr>
            <a:picLocks noChangeAspect="1" noChangeArrowheads="1"/>
          </p:cNvPicPr>
          <p:nvPr/>
        </p:nvPicPr>
        <p:blipFill>
          <a:blip r:embed="rId5"/>
          <a:srcRect/>
          <a:stretch>
            <a:fillRect/>
          </a:stretch>
        </p:blipFill>
        <p:spPr bwMode="auto">
          <a:xfrm>
            <a:off x="1270000" y="4410075"/>
            <a:ext cx="1843088" cy="1476375"/>
          </a:xfrm>
          <a:prstGeom prst="rect">
            <a:avLst/>
          </a:prstGeom>
          <a:noFill/>
          <a:ln w="12700" algn="ctr">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3754" name="Rectangle 10"/>
          <p:cNvSpPr>
            <a:spLocks noGrp="1" noChangeArrowheads="1"/>
          </p:cNvSpPr>
          <p:nvPr>
            <p:ph type="title"/>
          </p:nvPr>
        </p:nvSpPr>
        <p:spPr>
          <a:xfrm>
            <a:off x="0" y="190500"/>
            <a:ext cx="9144000" cy="762000"/>
          </a:xfrm>
          <a:noFill/>
          <a:ln/>
        </p:spPr>
        <p:txBody>
          <a:bodyPr/>
          <a:lstStyle/>
          <a:p>
            <a:r>
              <a:rPr lang="en-US" sz="3200" b="1" dirty="0"/>
              <a:t>Searching for Controls, VIs, and Functions</a:t>
            </a:r>
          </a:p>
        </p:txBody>
      </p:sp>
      <p:sp>
        <p:nvSpPr>
          <p:cNvPr id="543755" name="Rectangle 11"/>
          <p:cNvSpPr>
            <a:spLocks noChangeArrowheads="1"/>
          </p:cNvSpPr>
          <p:nvPr/>
        </p:nvSpPr>
        <p:spPr bwMode="auto">
          <a:xfrm>
            <a:off x="381000" y="1219200"/>
            <a:ext cx="4991100" cy="4343400"/>
          </a:xfrm>
          <a:prstGeom prst="rect">
            <a:avLst/>
          </a:prstGeom>
          <a:noFill/>
          <a:ln w="9525">
            <a:noFill/>
            <a:miter lim="800000"/>
            <a:headEnd/>
            <a:tailEnd/>
          </a:ln>
          <a:effectLst/>
        </p:spPr>
        <p:txBody>
          <a:bodyPr lIns="91430" tIns="45716" rIns="91430" bIns="45716"/>
          <a:lstStyle/>
          <a:p>
            <a:pPr marL="225425" indent="-225425" algn="l">
              <a:spcBef>
                <a:spcPct val="20000"/>
              </a:spcBef>
              <a:buClr>
                <a:schemeClr val="tx1"/>
              </a:buClr>
              <a:buFontTx/>
              <a:buChar char="•"/>
            </a:pPr>
            <a:r>
              <a:rPr lang="en-US" b="0" dirty="0">
                <a:latin typeface="+mn-lt"/>
              </a:rPr>
              <a:t>Palettes are filled with hundreds </a:t>
            </a:r>
            <a:br>
              <a:rPr lang="en-US" b="0" dirty="0">
                <a:latin typeface="+mn-lt"/>
              </a:rPr>
            </a:br>
            <a:r>
              <a:rPr lang="en-US" b="0" dirty="0">
                <a:latin typeface="+mn-lt"/>
              </a:rPr>
              <a:t>of VIs</a:t>
            </a:r>
          </a:p>
          <a:p>
            <a:pPr marL="225425" indent="-225425" algn="l">
              <a:spcBef>
                <a:spcPct val="20000"/>
              </a:spcBef>
              <a:buClr>
                <a:schemeClr val="tx1"/>
              </a:buClr>
              <a:buFontTx/>
              <a:buChar char="•"/>
            </a:pPr>
            <a:r>
              <a:rPr lang="en-US" b="0" dirty="0">
                <a:latin typeface="+mn-lt"/>
              </a:rPr>
              <a:t>Press the search button to index all VIs for text searching</a:t>
            </a:r>
          </a:p>
          <a:p>
            <a:pPr marL="225425" indent="-225425" algn="l">
              <a:spcBef>
                <a:spcPct val="20000"/>
              </a:spcBef>
              <a:buClr>
                <a:schemeClr val="tx1"/>
              </a:buClr>
              <a:buFontTx/>
              <a:buChar char="•"/>
            </a:pPr>
            <a:r>
              <a:rPr lang="en-US" b="0" dirty="0">
                <a:latin typeface="+mn-lt"/>
              </a:rPr>
              <a:t>Click and drag an item from the search window to the block diagram </a:t>
            </a:r>
          </a:p>
          <a:p>
            <a:pPr marL="225425" indent="-225425" algn="l">
              <a:spcBef>
                <a:spcPct val="20000"/>
              </a:spcBef>
              <a:buClr>
                <a:schemeClr val="tx1"/>
              </a:buClr>
              <a:buFontTx/>
              <a:buChar char="•"/>
            </a:pPr>
            <a:r>
              <a:rPr lang="en-US" b="0" dirty="0">
                <a:latin typeface="+mn-lt"/>
              </a:rPr>
              <a:t>Double-click an item to open the owning palette</a:t>
            </a:r>
          </a:p>
        </p:txBody>
      </p:sp>
      <p:pic>
        <p:nvPicPr>
          <p:cNvPr id="543756" name="Picture 12" descr="express controls palette w search LV 8"/>
          <p:cNvPicPr>
            <a:picLocks noChangeAspect="1" noChangeArrowheads="1"/>
          </p:cNvPicPr>
          <p:nvPr/>
        </p:nvPicPr>
        <p:blipFill>
          <a:blip r:embed="rId3"/>
          <a:stretch>
            <a:fillRect/>
          </a:stretch>
        </p:blipFill>
        <p:spPr bwMode="auto">
          <a:xfrm>
            <a:off x="5372100" y="914400"/>
            <a:ext cx="1861814" cy="3099020"/>
          </a:xfrm>
          <a:prstGeom prst="rect">
            <a:avLst/>
          </a:prstGeom>
          <a:noFill/>
        </p:spPr>
      </p:pic>
      <p:pic>
        <p:nvPicPr>
          <p:cNvPr id="543757" name="Picture 13" descr="search LV 8"/>
          <p:cNvPicPr>
            <a:picLocks noChangeAspect="1" noChangeArrowheads="1"/>
          </p:cNvPicPr>
          <p:nvPr/>
        </p:nvPicPr>
        <p:blipFill>
          <a:blip r:embed="rId4"/>
          <a:stretch>
            <a:fillRect/>
          </a:stretch>
        </p:blipFill>
        <p:spPr bwMode="auto">
          <a:xfrm>
            <a:off x="5905500" y="3124200"/>
            <a:ext cx="3127375" cy="2943411"/>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4592" name="Picture 16"/>
          <p:cNvPicPr>
            <a:picLocks noChangeAspect="1" noChangeArrowheads="1"/>
          </p:cNvPicPr>
          <p:nvPr/>
        </p:nvPicPr>
        <p:blipFill>
          <a:blip r:embed="rId3"/>
          <a:srcRect/>
          <a:stretch>
            <a:fillRect/>
          </a:stretch>
        </p:blipFill>
        <p:spPr bwMode="auto">
          <a:xfrm>
            <a:off x="5322888" y="2162175"/>
            <a:ext cx="2974975" cy="3419475"/>
          </a:xfrm>
          <a:prstGeom prst="rect">
            <a:avLst/>
          </a:prstGeom>
          <a:noFill/>
          <a:ln w="12700" algn="ctr">
            <a:noFill/>
            <a:miter lim="800000"/>
            <a:headEnd/>
            <a:tailEnd/>
          </a:ln>
          <a:effectLst/>
        </p:spPr>
      </p:pic>
      <p:pic>
        <p:nvPicPr>
          <p:cNvPr id="664593" name="Picture 17" descr="icon LV 8"/>
          <p:cNvPicPr>
            <a:picLocks noChangeAspect="1" noChangeArrowheads="1"/>
          </p:cNvPicPr>
          <p:nvPr/>
        </p:nvPicPr>
        <p:blipFill>
          <a:blip r:embed="rId4"/>
          <a:srcRect/>
          <a:stretch>
            <a:fillRect/>
          </a:stretch>
        </p:blipFill>
        <p:spPr bwMode="auto">
          <a:xfrm>
            <a:off x="6492875" y="3698875"/>
            <a:ext cx="458788" cy="458788"/>
          </a:xfrm>
          <a:prstGeom prst="rect">
            <a:avLst/>
          </a:prstGeom>
          <a:noFill/>
        </p:spPr>
      </p:pic>
      <p:pic>
        <p:nvPicPr>
          <p:cNvPr id="664587" name="Picture 11" descr="LV 3 Hr Screen Shot_003"/>
          <p:cNvPicPr>
            <a:picLocks noChangeAspect="1" noChangeArrowheads="1"/>
          </p:cNvPicPr>
          <p:nvPr/>
        </p:nvPicPr>
        <p:blipFill>
          <a:blip r:embed="rId5"/>
          <a:srcRect/>
          <a:stretch>
            <a:fillRect/>
          </a:stretch>
        </p:blipFill>
        <p:spPr bwMode="auto">
          <a:xfrm>
            <a:off x="615950" y="2008188"/>
            <a:ext cx="3325813" cy="3878262"/>
          </a:xfrm>
          <a:prstGeom prst="rect">
            <a:avLst/>
          </a:prstGeom>
          <a:noFill/>
        </p:spPr>
      </p:pic>
      <p:sp>
        <p:nvSpPr>
          <p:cNvPr id="664579" name="Rectangle 3"/>
          <p:cNvSpPr>
            <a:spLocks noGrp="1" noChangeArrowheads="1"/>
          </p:cNvSpPr>
          <p:nvPr>
            <p:ph type="title"/>
          </p:nvPr>
        </p:nvSpPr>
        <p:spPr>
          <a:xfrm>
            <a:off x="0" y="190500"/>
            <a:ext cx="9144000" cy="543656"/>
          </a:xfrm>
          <a:noFill/>
          <a:ln/>
        </p:spPr>
        <p:txBody>
          <a:bodyPr wrap="square" lIns="63398" tIns="25359" rIns="63398" bIns="25359" anchor="t">
            <a:spAutoFit/>
          </a:bodyPr>
          <a:lstStyle/>
          <a:p>
            <a:r>
              <a:rPr lang="en-US" sz="3200" b="1" dirty="0"/>
              <a:t>Create </a:t>
            </a:r>
            <a:r>
              <a:rPr lang="en-US" sz="3200" b="1" dirty="0" err="1"/>
              <a:t>SubVI</a:t>
            </a:r>
            <a:endParaRPr lang="en-US" sz="3200" b="1" dirty="0"/>
          </a:p>
        </p:txBody>
      </p:sp>
      <p:sp>
        <p:nvSpPr>
          <p:cNvPr id="664580" name="Rectangle 4"/>
          <p:cNvSpPr>
            <a:spLocks noGrp="1" noChangeArrowheads="1"/>
          </p:cNvSpPr>
          <p:nvPr>
            <p:ph idx="1"/>
          </p:nvPr>
        </p:nvSpPr>
        <p:spPr>
          <a:xfrm>
            <a:off x="381000" y="990600"/>
            <a:ext cx="7762875" cy="1371600"/>
          </a:xfrm>
          <a:noFill/>
          <a:ln/>
        </p:spPr>
        <p:txBody>
          <a:bodyPr lIns="91928" tIns="45964" rIns="91928" bIns="45964"/>
          <a:lstStyle/>
          <a:p>
            <a:pPr>
              <a:lnSpc>
                <a:spcPct val="110000"/>
              </a:lnSpc>
              <a:buClr>
                <a:schemeClr val="tx1"/>
              </a:buClr>
            </a:pPr>
            <a:r>
              <a:rPr lang="en-US" sz="2400" dirty="0"/>
              <a:t>Enclose area to be converted into a </a:t>
            </a:r>
            <a:r>
              <a:rPr lang="en-US" sz="2400" dirty="0" err="1"/>
              <a:t>subVI</a:t>
            </a:r>
            <a:endParaRPr lang="en-US" sz="2400" dirty="0"/>
          </a:p>
          <a:p>
            <a:pPr>
              <a:lnSpc>
                <a:spcPct val="110000"/>
              </a:lnSpc>
              <a:buClr>
                <a:schemeClr val="tx1"/>
              </a:buClr>
            </a:pPr>
            <a:r>
              <a:rPr lang="en-US" sz="2400" dirty="0"/>
              <a:t>Select </a:t>
            </a:r>
            <a:r>
              <a:rPr lang="en-US" sz="2400" b="1" dirty="0" err="1"/>
              <a:t>Edit»Create</a:t>
            </a:r>
            <a:r>
              <a:rPr lang="en-US" sz="2400" b="1" dirty="0"/>
              <a:t> </a:t>
            </a:r>
            <a:r>
              <a:rPr lang="en-US" sz="2400" b="1" dirty="0" err="1"/>
              <a:t>SubVI</a:t>
            </a:r>
            <a:r>
              <a:rPr lang="en-US" sz="2400" dirty="0"/>
              <a:t> from the Edit menu</a:t>
            </a:r>
          </a:p>
        </p:txBody>
      </p:sp>
      <p:sp>
        <p:nvSpPr>
          <p:cNvPr id="664584" name="Line 8"/>
          <p:cNvSpPr>
            <a:spLocks noChangeShapeType="1"/>
          </p:cNvSpPr>
          <p:nvPr/>
        </p:nvSpPr>
        <p:spPr bwMode="auto">
          <a:xfrm flipV="1">
            <a:off x="3035300" y="4159250"/>
            <a:ext cx="3879850" cy="1304925"/>
          </a:xfrm>
          <a:prstGeom prst="line">
            <a:avLst/>
          </a:prstGeom>
          <a:noFill/>
          <a:ln w="12700">
            <a:solidFill>
              <a:schemeClr val="accent2"/>
            </a:solidFill>
            <a:prstDash val="sysDot"/>
            <a:round/>
            <a:headEnd type="none" w="sm" len="sm"/>
            <a:tailEnd type="none" w="sm" len="sm"/>
          </a:ln>
          <a:effectLst/>
        </p:spPr>
        <p:txBody>
          <a:bodyPr wrap="none" anchor="ctr"/>
          <a:lstStyle/>
          <a:p>
            <a:endParaRPr lang="en-US"/>
          </a:p>
        </p:txBody>
      </p:sp>
      <p:sp>
        <p:nvSpPr>
          <p:cNvPr id="664585" name="AutoShape 9"/>
          <p:cNvSpPr>
            <a:spLocks noChangeArrowheads="1"/>
          </p:cNvSpPr>
          <p:nvPr/>
        </p:nvSpPr>
        <p:spPr bwMode="auto">
          <a:xfrm>
            <a:off x="3919538" y="2506663"/>
            <a:ext cx="520700" cy="292100"/>
          </a:xfrm>
          <a:prstGeom prst="rightArrow">
            <a:avLst>
              <a:gd name="adj1" fmla="val 50000"/>
              <a:gd name="adj2" fmla="val 89139"/>
            </a:avLst>
          </a:prstGeom>
          <a:solidFill>
            <a:schemeClr val="tx2"/>
          </a:solidFill>
          <a:ln w="12700">
            <a:solidFill>
              <a:srgbClr val="000000"/>
            </a:solidFill>
            <a:miter lim="800000"/>
            <a:headEnd/>
            <a:tailEnd/>
          </a:ln>
          <a:effectLst/>
        </p:spPr>
        <p:txBody>
          <a:bodyPr wrap="none" anchor="ctr"/>
          <a:lstStyle/>
          <a:p>
            <a:endParaRPr lang="en-US"/>
          </a:p>
        </p:txBody>
      </p:sp>
      <p:sp>
        <p:nvSpPr>
          <p:cNvPr id="664581" name="Line 5"/>
          <p:cNvSpPr>
            <a:spLocks noChangeShapeType="1"/>
          </p:cNvSpPr>
          <p:nvPr/>
        </p:nvSpPr>
        <p:spPr bwMode="auto">
          <a:xfrm>
            <a:off x="2997200" y="2698750"/>
            <a:ext cx="3937000" cy="1035050"/>
          </a:xfrm>
          <a:prstGeom prst="line">
            <a:avLst/>
          </a:prstGeom>
          <a:noFill/>
          <a:ln w="12700">
            <a:solidFill>
              <a:schemeClr val="accent2"/>
            </a:solidFill>
            <a:prstDash val="sysDot"/>
            <a:round/>
            <a:headEnd type="none" w="sm" len="sm"/>
            <a:tailEnd type="none" w="sm" len="sm"/>
          </a:ln>
          <a:effectLst/>
        </p:spPr>
        <p:txBody>
          <a:bodyPr wrap="none" anchor="ctr"/>
          <a:lstStyle/>
          <a:p>
            <a:endParaRPr lang="en-US"/>
          </a:p>
        </p:txBody>
      </p:sp>
      <p:sp>
        <p:nvSpPr>
          <p:cNvPr id="664582" name="Line 6"/>
          <p:cNvSpPr>
            <a:spLocks noChangeShapeType="1"/>
          </p:cNvSpPr>
          <p:nvPr/>
        </p:nvSpPr>
        <p:spPr bwMode="auto">
          <a:xfrm>
            <a:off x="1576388" y="2698750"/>
            <a:ext cx="4976812" cy="1035050"/>
          </a:xfrm>
          <a:prstGeom prst="line">
            <a:avLst/>
          </a:prstGeom>
          <a:noFill/>
          <a:ln w="12700">
            <a:solidFill>
              <a:schemeClr val="accent2"/>
            </a:solidFill>
            <a:prstDash val="sysDot"/>
            <a:round/>
            <a:headEnd type="none" w="sm" len="sm"/>
            <a:tailEnd type="none" w="sm" len="sm"/>
          </a:ln>
          <a:effectLst/>
        </p:spPr>
        <p:txBody>
          <a:bodyPr wrap="none" anchor="ctr"/>
          <a:lstStyle/>
          <a:p>
            <a:endParaRPr lang="en-US"/>
          </a:p>
        </p:txBody>
      </p:sp>
      <p:sp>
        <p:nvSpPr>
          <p:cNvPr id="664583" name="Line 7"/>
          <p:cNvSpPr>
            <a:spLocks noChangeShapeType="1"/>
          </p:cNvSpPr>
          <p:nvPr/>
        </p:nvSpPr>
        <p:spPr bwMode="auto">
          <a:xfrm flipV="1">
            <a:off x="1576388" y="4152900"/>
            <a:ext cx="4938712" cy="1273175"/>
          </a:xfrm>
          <a:prstGeom prst="line">
            <a:avLst/>
          </a:prstGeom>
          <a:noFill/>
          <a:ln w="12700">
            <a:solidFill>
              <a:schemeClr val="accent2"/>
            </a:solidFill>
            <a:prstDash val="sysDot"/>
            <a:round/>
            <a:headEnd type="none" w="sm" len="sm"/>
            <a:tailEnd type="none" w="sm" len="sm"/>
          </a:ln>
          <a:effectLst/>
        </p:spPr>
        <p:txBody>
          <a:bodyPr wrap="none" anchor="ctr"/>
          <a:lstStyle/>
          <a:p>
            <a:endParaRPr lang="en-US"/>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2770" name="Rectangle 2"/>
          <p:cNvSpPr>
            <a:spLocks noChangeArrowheads="1"/>
          </p:cNvSpPr>
          <p:nvPr/>
        </p:nvSpPr>
        <p:spPr bwMode="auto">
          <a:xfrm>
            <a:off x="457200" y="1422400"/>
            <a:ext cx="8572500" cy="4343400"/>
          </a:xfrm>
          <a:prstGeom prst="rect">
            <a:avLst/>
          </a:prstGeom>
          <a:solidFill>
            <a:schemeClr val="accent1"/>
          </a:solidFill>
          <a:ln w="28575" algn="ctr">
            <a:noFill/>
            <a:miter lim="800000"/>
            <a:headEnd type="none" w="sm" len="sm"/>
            <a:tailEnd type="none" w="sm" len="sm"/>
          </a:ln>
          <a:effectLst/>
        </p:spPr>
        <p:txBody>
          <a:bodyPr wrap="none" anchor="ctr"/>
          <a:lstStyle/>
          <a:p>
            <a:endParaRPr lang="en-US"/>
          </a:p>
        </p:txBody>
      </p:sp>
      <p:sp>
        <p:nvSpPr>
          <p:cNvPr id="672771" name="Rectangle 3"/>
          <p:cNvSpPr>
            <a:spLocks noChangeArrowheads="1"/>
          </p:cNvSpPr>
          <p:nvPr/>
        </p:nvSpPr>
        <p:spPr bwMode="auto">
          <a:xfrm>
            <a:off x="342900" y="1295400"/>
            <a:ext cx="8534400" cy="4343400"/>
          </a:xfrm>
          <a:prstGeom prst="rect">
            <a:avLst/>
          </a:prstGeom>
          <a:solidFill>
            <a:schemeClr val="bg1"/>
          </a:solidFill>
          <a:ln w="28575" algn="ctr">
            <a:solidFill>
              <a:schemeClr val="accent2"/>
            </a:solidFill>
            <a:miter lim="800000"/>
            <a:headEnd type="none" w="sm" len="sm"/>
            <a:tailEnd type="none" w="sm" len="sm"/>
          </a:ln>
          <a:effectLst/>
        </p:spPr>
        <p:txBody>
          <a:bodyPr wrap="none" anchor="ctr"/>
          <a:lstStyle/>
          <a:p>
            <a:endParaRPr lang="en-US"/>
          </a:p>
        </p:txBody>
      </p:sp>
      <p:sp>
        <p:nvSpPr>
          <p:cNvPr id="672772" name="Rectangle 4"/>
          <p:cNvSpPr>
            <a:spLocks noChangeArrowheads="1"/>
          </p:cNvSpPr>
          <p:nvPr/>
        </p:nvSpPr>
        <p:spPr bwMode="auto">
          <a:xfrm>
            <a:off x="1" y="190501"/>
            <a:ext cx="9144000" cy="908115"/>
          </a:xfrm>
          <a:prstGeom prst="rect">
            <a:avLst/>
          </a:prstGeom>
          <a:noFill/>
          <a:ln w="9525">
            <a:noFill/>
            <a:miter lim="800000"/>
            <a:headEnd/>
            <a:tailEnd/>
          </a:ln>
          <a:effectLst/>
        </p:spPr>
        <p:txBody>
          <a:bodyPr wrap="square" lIns="63398" tIns="25359" rIns="63398" bIns="25359">
            <a:spAutoFit/>
          </a:bodyPr>
          <a:lstStyle/>
          <a:p>
            <a:pPr algn="l" defTabSz="912813" eaLnBrk="1" hangingPunct="1">
              <a:lnSpc>
                <a:spcPct val="87000"/>
              </a:lnSpc>
            </a:pPr>
            <a:r>
              <a:rPr lang="en-US" sz="3200" dirty="0">
                <a:latin typeface="+mj-lt"/>
              </a:rPr>
              <a:t>LabVIEW Functions and </a:t>
            </a:r>
            <a:r>
              <a:rPr lang="en-US" sz="3200" dirty="0" err="1">
                <a:latin typeface="+mj-lt"/>
              </a:rPr>
              <a:t>SubVIs</a:t>
            </a:r>
            <a:r>
              <a:rPr lang="en-US" sz="3200" dirty="0">
                <a:latin typeface="+mj-lt"/>
              </a:rPr>
              <a:t> Operate Like Functions in Other Languages</a:t>
            </a:r>
          </a:p>
        </p:txBody>
      </p:sp>
      <p:sp>
        <p:nvSpPr>
          <p:cNvPr id="672773" name="Rectangle 5"/>
          <p:cNvSpPr>
            <a:spLocks noChangeArrowheads="1"/>
          </p:cNvSpPr>
          <p:nvPr/>
        </p:nvSpPr>
        <p:spPr bwMode="auto">
          <a:xfrm>
            <a:off x="419100" y="1295400"/>
            <a:ext cx="3848100" cy="2743200"/>
          </a:xfrm>
          <a:prstGeom prst="rect">
            <a:avLst/>
          </a:prstGeom>
          <a:noFill/>
          <a:ln w="9525">
            <a:noFill/>
            <a:miter lim="800000"/>
            <a:headEnd/>
            <a:tailEnd/>
          </a:ln>
          <a:effectLst/>
        </p:spPr>
        <p:txBody>
          <a:bodyPr wrap="square" lIns="63398" tIns="25359" rIns="63398" bIns="25359">
            <a:spAutoFit/>
          </a:bodyPr>
          <a:lstStyle/>
          <a:p>
            <a:pPr marL="230188" indent="-230188" algn="l" defTabSz="912813">
              <a:lnSpc>
                <a:spcPct val="105000"/>
              </a:lnSpc>
            </a:pPr>
            <a:r>
              <a:rPr lang="en-US" dirty="0">
                <a:latin typeface="+mn-lt"/>
              </a:rPr>
              <a:t>Function Pseudo Code</a:t>
            </a:r>
          </a:p>
          <a:p>
            <a:pPr marL="230188" indent="-230188" algn="l" defTabSz="912813">
              <a:lnSpc>
                <a:spcPct val="105000"/>
              </a:lnSpc>
            </a:pPr>
            <a:r>
              <a:rPr lang="en-US" sz="2000" b="0" dirty="0">
                <a:latin typeface="+mn-lt"/>
              </a:rPr>
              <a:t>function average (in1, in2, out)</a:t>
            </a:r>
          </a:p>
          <a:p>
            <a:pPr marL="230188" indent="-230188" algn="l" defTabSz="912813">
              <a:lnSpc>
                <a:spcPct val="105000"/>
              </a:lnSpc>
            </a:pPr>
            <a:r>
              <a:rPr lang="en-US" sz="2000" b="0" dirty="0">
                <a:latin typeface="+mn-lt"/>
              </a:rPr>
              <a:t>{</a:t>
            </a:r>
          </a:p>
          <a:p>
            <a:pPr marL="230188" indent="-230188" algn="l" defTabSz="912813">
              <a:lnSpc>
                <a:spcPct val="105000"/>
              </a:lnSpc>
            </a:pPr>
            <a:r>
              <a:rPr lang="en-US" sz="2000" b="0" dirty="0">
                <a:latin typeface="+mn-lt"/>
              </a:rPr>
              <a:t>out = (in1 + in2)/2.0;</a:t>
            </a:r>
          </a:p>
          <a:p>
            <a:pPr marL="230188" indent="-230188" algn="l" defTabSz="912813">
              <a:lnSpc>
                <a:spcPct val="105000"/>
              </a:lnSpc>
            </a:pPr>
            <a:r>
              <a:rPr lang="en-US" sz="2000" b="0" dirty="0">
                <a:latin typeface="+mn-lt"/>
              </a:rPr>
              <a:t>}</a:t>
            </a:r>
          </a:p>
          <a:p>
            <a:pPr marL="230188" indent="-230188" algn="l" defTabSz="912813">
              <a:lnSpc>
                <a:spcPct val="105000"/>
              </a:lnSpc>
            </a:pPr>
            <a:endParaRPr lang="en-US" sz="2000" b="0" dirty="0">
              <a:latin typeface="+mn-lt"/>
            </a:endParaRPr>
          </a:p>
          <a:p>
            <a:pPr marL="230188" indent="-230188" algn="l" defTabSz="912813">
              <a:lnSpc>
                <a:spcPct val="105000"/>
              </a:lnSpc>
            </a:pPr>
            <a:endParaRPr lang="en-US" sz="2000" b="0" dirty="0">
              <a:latin typeface="+mn-lt"/>
            </a:endParaRPr>
          </a:p>
          <a:p>
            <a:pPr marL="230188" indent="-230188" algn="l" defTabSz="912813">
              <a:lnSpc>
                <a:spcPct val="105000"/>
              </a:lnSpc>
            </a:pPr>
            <a:r>
              <a:rPr lang="en-US" dirty="0" err="1">
                <a:latin typeface="+mn-lt"/>
              </a:rPr>
              <a:t>SubVI</a:t>
            </a:r>
            <a:r>
              <a:rPr lang="en-US" dirty="0">
                <a:latin typeface="+mn-lt"/>
              </a:rPr>
              <a:t> Block Diagram</a:t>
            </a:r>
          </a:p>
        </p:txBody>
      </p:sp>
      <p:sp>
        <p:nvSpPr>
          <p:cNvPr id="672776" name="Rectangle 8"/>
          <p:cNvSpPr>
            <a:spLocks noChangeArrowheads="1"/>
          </p:cNvSpPr>
          <p:nvPr/>
        </p:nvSpPr>
        <p:spPr bwMode="auto">
          <a:xfrm>
            <a:off x="4343400" y="1295400"/>
            <a:ext cx="4533900" cy="2765803"/>
          </a:xfrm>
          <a:prstGeom prst="rect">
            <a:avLst/>
          </a:prstGeom>
          <a:noFill/>
          <a:ln w="9525">
            <a:noFill/>
            <a:miter lim="800000"/>
            <a:headEnd/>
            <a:tailEnd/>
          </a:ln>
          <a:effectLst/>
        </p:spPr>
        <p:txBody>
          <a:bodyPr wrap="square" lIns="63398" tIns="25359" rIns="63398" bIns="25359">
            <a:spAutoFit/>
          </a:bodyPr>
          <a:lstStyle/>
          <a:p>
            <a:pPr marL="230188" indent="-230188" algn="l" defTabSz="912813">
              <a:lnSpc>
                <a:spcPct val="105000"/>
              </a:lnSpc>
            </a:pPr>
            <a:r>
              <a:rPr lang="en-US" dirty="0">
                <a:latin typeface="+mn-lt"/>
              </a:rPr>
              <a:t>Calling Program Pseudo Code</a:t>
            </a:r>
          </a:p>
          <a:p>
            <a:pPr marL="230188" indent="-230188" algn="l" defTabSz="912813">
              <a:lnSpc>
                <a:spcPct val="105000"/>
              </a:lnSpc>
            </a:pPr>
            <a:r>
              <a:rPr lang="fr-FR" sz="2000" b="0" dirty="0">
                <a:latin typeface="+mn-lt"/>
              </a:rPr>
              <a:t>main</a:t>
            </a:r>
          </a:p>
          <a:p>
            <a:pPr marL="230188" indent="-230188" algn="l" defTabSz="912813">
              <a:lnSpc>
                <a:spcPct val="105000"/>
              </a:lnSpc>
            </a:pPr>
            <a:r>
              <a:rPr lang="fr-FR" sz="2000" b="0" dirty="0">
                <a:latin typeface="+mn-lt"/>
              </a:rPr>
              <a:t>{</a:t>
            </a:r>
          </a:p>
          <a:p>
            <a:pPr marL="230188" indent="-230188" algn="l" defTabSz="912813">
              <a:lnSpc>
                <a:spcPct val="105000"/>
              </a:lnSpc>
            </a:pPr>
            <a:r>
              <a:rPr lang="fr-FR" sz="2000" b="0" dirty="0" err="1">
                <a:latin typeface="+mn-lt"/>
              </a:rPr>
              <a:t>average</a:t>
            </a:r>
            <a:r>
              <a:rPr lang="fr-FR" sz="2000" b="0" dirty="0">
                <a:latin typeface="+mn-lt"/>
              </a:rPr>
              <a:t> (in1, in2, </a:t>
            </a:r>
            <a:r>
              <a:rPr lang="fr-FR" sz="2000" b="0" dirty="0" err="1">
                <a:latin typeface="+mn-lt"/>
              </a:rPr>
              <a:t>pointavg</a:t>
            </a:r>
            <a:r>
              <a:rPr lang="fr-FR" sz="2000" b="0" dirty="0">
                <a:latin typeface="+mn-lt"/>
              </a:rPr>
              <a:t>)</a:t>
            </a:r>
          </a:p>
          <a:p>
            <a:pPr marL="230188" indent="-230188" algn="l" defTabSz="912813">
              <a:lnSpc>
                <a:spcPct val="105000"/>
              </a:lnSpc>
            </a:pPr>
            <a:r>
              <a:rPr lang="fr-FR" sz="2000" b="0" dirty="0">
                <a:latin typeface="+mn-lt"/>
              </a:rPr>
              <a:t>}</a:t>
            </a:r>
          </a:p>
          <a:p>
            <a:pPr marL="230188" indent="-230188" algn="l" defTabSz="912813">
              <a:lnSpc>
                <a:spcPct val="105000"/>
              </a:lnSpc>
            </a:pPr>
            <a:endParaRPr lang="fr-FR" sz="2000" b="0" dirty="0">
              <a:latin typeface="+mn-lt"/>
            </a:endParaRPr>
          </a:p>
          <a:p>
            <a:pPr marL="230188" indent="-230188" algn="l" defTabSz="912813">
              <a:lnSpc>
                <a:spcPct val="105000"/>
              </a:lnSpc>
            </a:pPr>
            <a:endParaRPr lang="fr-FR" sz="2000" b="0" dirty="0">
              <a:latin typeface="+mn-lt"/>
            </a:endParaRPr>
          </a:p>
          <a:p>
            <a:pPr marL="230188" indent="-230188" algn="l" defTabSz="912813">
              <a:lnSpc>
                <a:spcPct val="105000"/>
              </a:lnSpc>
            </a:pPr>
            <a:r>
              <a:rPr lang="fr-FR" dirty="0" err="1">
                <a:latin typeface="+mn-lt"/>
              </a:rPr>
              <a:t>Calling</a:t>
            </a:r>
            <a:r>
              <a:rPr lang="fr-FR" dirty="0">
                <a:latin typeface="+mn-lt"/>
              </a:rPr>
              <a:t> VI Block </a:t>
            </a:r>
            <a:r>
              <a:rPr lang="fr-FR" dirty="0" err="1">
                <a:latin typeface="+mn-lt"/>
              </a:rPr>
              <a:t>Diagram</a:t>
            </a:r>
            <a:endParaRPr lang="en-US" dirty="0">
              <a:latin typeface="+mn-lt"/>
            </a:endParaRPr>
          </a:p>
        </p:txBody>
      </p:sp>
      <p:sp>
        <p:nvSpPr>
          <p:cNvPr id="672777" name="Line 9"/>
          <p:cNvSpPr>
            <a:spLocks noChangeShapeType="1"/>
          </p:cNvSpPr>
          <p:nvPr/>
        </p:nvSpPr>
        <p:spPr bwMode="auto">
          <a:xfrm>
            <a:off x="419100" y="3581400"/>
            <a:ext cx="8420100" cy="0"/>
          </a:xfrm>
          <a:prstGeom prst="line">
            <a:avLst/>
          </a:prstGeom>
          <a:noFill/>
          <a:ln w="28575">
            <a:solidFill>
              <a:schemeClr val="accent2"/>
            </a:solidFill>
            <a:round/>
            <a:headEnd type="none" w="sm" len="sm"/>
            <a:tailEnd type="none" w="sm" len="sm"/>
          </a:ln>
          <a:effectLst/>
        </p:spPr>
        <p:txBody>
          <a:bodyPr wrap="none" anchor="ctr"/>
          <a:lstStyle/>
          <a:p>
            <a:endParaRPr lang="en-US"/>
          </a:p>
        </p:txBody>
      </p:sp>
      <p:sp>
        <p:nvSpPr>
          <p:cNvPr id="672778" name="Line 10"/>
          <p:cNvSpPr>
            <a:spLocks noChangeShapeType="1"/>
          </p:cNvSpPr>
          <p:nvPr/>
        </p:nvSpPr>
        <p:spPr bwMode="auto">
          <a:xfrm flipV="1">
            <a:off x="4267200" y="1257300"/>
            <a:ext cx="0" cy="4343400"/>
          </a:xfrm>
          <a:prstGeom prst="line">
            <a:avLst/>
          </a:prstGeom>
          <a:noFill/>
          <a:ln w="28575">
            <a:solidFill>
              <a:schemeClr val="accent2"/>
            </a:solidFill>
            <a:round/>
            <a:headEnd type="none" w="sm" len="sm"/>
            <a:tailEnd type="none" w="sm" len="sm"/>
          </a:ln>
          <a:effectLst/>
        </p:spPr>
        <p:txBody>
          <a:bodyPr wrap="none" anchor="ctr"/>
          <a:lstStyle/>
          <a:p>
            <a:endParaRPr lang="en-US"/>
          </a:p>
        </p:txBody>
      </p:sp>
      <p:pic>
        <p:nvPicPr>
          <p:cNvPr id="672779" name="Picture 11"/>
          <p:cNvPicPr>
            <a:picLocks noChangeAspect="1" noChangeArrowheads="1"/>
          </p:cNvPicPr>
          <p:nvPr/>
        </p:nvPicPr>
        <p:blipFill>
          <a:blip r:embed="rId3"/>
          <a:srcRect/>
          <a:stretch>
            <a:fillRect/>
          </a:stretch>
        </p:blipFill>
        <p:spPr bwMode="auto">
          <a:xfrm>
            <a:off x="1038225" y="4043363"/>
            <a:ext cx="2651125" cy="1504950"/>
          </a:xfrm>
          <a:prstGeom prst="rect">
            <a:avLst/>
          </a:prstGeom>
          <a:noFill/>
          <a:ln w="12700" algn="ctr">
            <a:noFill/>
            <a:miter lim="800000"/>
            <a:headEnd/>
            <a:tailEnd/>
          </a:ln>
          <a:effectLst/>
        </p:spPr>
      </p:pic>
      <p:pic>
        <p:nvPicPr>
          <p:cNvPr id="672781" name="Picture 13"/>
          <p:cNvPicPr>
            <a:picLocks noChangeAspect="1" noChangeArrowheads="1"/>
          </p:cNvPicPr>
          <p:nvPr/>
        </p:nvPicPr>
        <p:blipFill>
          <a:blip r:embed="rId4"/>
          <a:srcRect/>
          <a:stretch>
            <a:fillRect/>
          </a:stretch>
        </p:blipFill>
        <p:spPr bwMode="auto">
          <a:xfrm>
            <a:off x="5224463" y="4089400"/>
            <a:ext cx="2535237" cy="1490663"/>
          </a:xfrm>
          <a:prstGeom prst="rect">
            <a:avLst/>
          </a:prstGeom>
          <a:noFill/>
          <a:ln w="12700" algn="ctr">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a:xfrm>
            <a:off x="0" y="190500"/>
            <a:ext cx="9144000" cy="914400"/>
          </a:xfrm>
        </p:spPr>
        <p:txBody>
          <a:bodyPr/>
          <a:lstStyle/>
          <a:p>
            <a:r>
              <a:rPr lang="en-US" sz="3200" b="1" dirty="0"/>
              <a:t>Exercise 3.1 – Analysis </a:t>
            </a:r>
          </a:p>
        </p:txBody>
      </p:sp>
      <p:sp>
        <p:nvSpPr>
          <p:cNvPr id="804867" name="AutoShape 3"/>
          <p:cNvSpPr>
            <a:spLocks noChangeArrowheads="1"/>
          </p:cNvSpPr>
          <p:nvPr/>
        </p:nvSpPr>
        <p:spPr bwMode="auto">
          <a:xfrm>
            <a:off x="7224713" y="5638800"/>
            <a:ext cx="1919287"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a:effectLst>
                  <a:outerShdw blurRad="38100" dist="38100" dir="2700000" algn="tl">
                    <a:srgbClr val="C0C0C0"/>
                  </a:outerShdw>
                </a:effectLst>
                <a:latin typeface="Times New Roman" pitchFamily="18" charset="0"/>
              </a:rPr>
              <a:t>Track A,B,&amp;C</a:t>
            </a:r>
          </a:p>
        </p:txBody>
      </p:sp>
      <p:sp>
        <p:nvSpPr>
          <p:cNvPr id="804869" name="Rectangle 5"/>
          <p:cNvSpPr>
            <a:spLocks noChangeArrowheads="1"/>
          </p:cNvSpPr>
          <p:nvPr/>
        </p:nvSpPr>
        <p:spPr bwMode="auto">
          <a:xfrm>
            <a:off x="301625" y="931863"/>
            <a:ext cx="8610600" cy="1635125"/>
          </a:xfrm>
          <a:prstGeom prst="rect">
            <a:avLst/>
          </a:prstGeom>
          <a:noFill/>
          <a:ln w="9525">
            <a:noFill/>
            <a:miter lim="800000"/>
            <a:headEnd/>
            <a:tailEnd/>
          </a:ln>
          <a:effectLst/>
        </p:spPr>
        <p:txBody>
          <a:bodyPr/>
          <a:lstStyle/>
          <a:p>
            <a:pPr marL="174625" indent="-174625" algn="l" eaLnBrk="1" hangingPunct="1">
              <a:spcBef>
                <a:spcPct val="20000"/>
              </a:spcBef>
              <a:buFontTx/>
              <a:buChar char="•"/>
            </a:pPr>
            <a:r>
              <a:rPr lang="en-US" b="0" dirty="0">
                <a:latin typeface="+mn-lt"/>
              </a:rPr>
              <a:t>Use </a:t>
            </a:r>
            <a:r>
              <a:rPr lang="en-US" b="0" dirty="0" err="1">
                <a:latin typeface="+mn-lt"/>
              </a:rPr>
              <a:t>LabVIEW</a:t>
            </a:r>
            <a:r>
              <a:rPr lang="en-US" b="0" dirty="0">
                <a:latin typeface="+mn-lt"/>
              </a:rPr>
              <a:t> Express VIs to:</a:t>
            </a:r>
          </a:p>
          <a:p>
            <a:pPr marL="508000" lvl="1" indent="-217488" algn="l" eaLnBrk="1" hangingPunct="1">
              <a:spcBef>
                <a:spcPct val="20000"/>
              </a:spcBef>
              <a:buFontTx/>
              <a:buChar char="–"/>
            </a:pPr>
            <a:r>
              <a:rPr lang="en-US" sz="2000" b="0" dirty="0">
                <a:latin typeface="+mn-lt"/>
              </a:rPr>
              <a:t>Simulate a signal and display its amplitude and frequency</a:t>
            </a:r>
          </a:p>
        </p:txBody>
      </p:sp>
      <p:sp>
        <p:nvSpPr>
          <p:cNvPr id="804870" name="Text Box 6"/>
          <p:cNvSpPr txBox="1">
            <a:spLocks noChangeArrowheads="1"/>
          </p:cNvSpPr>
          <p:nvPr/>
        </p:nvSpPr>
        <p:spPr bwMode="auto">
          <a:xfrm>
            <a:off x="461963" y="3275013"/>
            <a:ext cx="2803525" cy="701675"/>
          </a:xfrm>
          <a:prstGeom prst="rect">
            <a:avLst/>
          </a:prstGeom>
          <a:noFill/>
          <a:ln w="12700" algn="ctr">
            <a:noFill/>
            <a:miter lim="800000"/>
            <a:headEnd/>
            <a:tailEnd/>
          </a:ln>
          <a:effectLst/>
        </p:spPr>
        <p:txBody>
          <a:bodyPr>
            <a:spAutoFit/>
          </a:bodyPr>
          <a:lstStyle/>
          <a:p>
            <a:pPr algn="l">
              <a:spcBef>
                <a:spcPct val="50000"/>
              </a:spcBef>
            </a:pPr>
            <a:r>
              <a:rPr lang="en-US" sz="2000" b="0" dirty="0">
                <a:latin typeface="+mn-lt"/>
              </a:rPr>
              <a:t>This exercise should take 15 minutes.</a:t>
            </a:r>
          </a:p>
        </p:txBody>
      </p:sp>
      <p:pic>
        <p:nvPicPr>
          <p:cNvPr id="804872" name="Picture 8"/>
          <p:cNvPicPr>
            <a:picLocks noChangeAspect="1" noChangeArrowheads="1"/>
          </p:cNvPicPr>
          <p:nvPr/>
        </p:nvPicPr>
        <p:blipFill>
          <a:blip r:embed="rId3"/>
          <a:srcRect/>
          <a:stretch>
            <a:fillRect/>
          </a:stretch>
        </p:blipFill>
        <p:spPr bwMode="auto">
          <a:xfrm>
            <a:off x="3276600" y="1866900"/>
            <a:ext cx="5505450" cy="3686175"/>
          </a:xfrm>
          <a:prstGeom prst="rect">
            <a:avLst/>
          </a:prstGeom>
          <a:noFill/>
          <a:ln w="12700" algn="ctr">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a:xfrm>
            <a:off x="0" y="152400"/>
            <a:ext cx="9144000" cy="1409700"/>
          </a:xfrm>
        </p:spPr>
        <p:txBody>
          <a:bodyPr/>
          <a:lstStyle/>
          <a:p>
            <a:pPr algn="l"/>
            <a:r>
              <a:rPr lang="en-US" sz="3200" b="1" dirty="0"/>
              <a:t>Do Not Delete</a:t>
            </a:r>
            <a:br>
              <a:rPr lang="en-US" sz="3200" b="1" dirty="0"/>
            </a:br>
            <a:r>
              <a:rPr lang="en-US" sz="3200" b="1" dirty="0"/>
              <a:t>Exercise Instructions</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a:xfrm>
            <a:off x="0" y="190500"/>
            <a:ext cx="9144000" cy="838200"/>
          </a:xfrm>
        </p:spPr>
        <p:txBody>
          <a:bodyPr/>
          <a:lstStyle/>
          <a:p>
            <a:r>
              <a:rPr lang="en-US" sz="3200" b="1" dirty="0"/>
              <a:t>Exercise 3.2 – Analysis </a:t>
            </a:r>
          </a:p>
        </p:txBody>
      </p:sp>
      <p:sp>
        <p:nvSpPr>
          <p:cNvPr id="808963" name="AutoShape 3"/>
          <p:cNvSpPr>
            <a:spLocks noChangeArrowheads="1"/>
          </p:cNvSpPr>
          <p:nvPr/>
        </p:nvSpPr>
        <p:spPr bwMode="auto">
          <a:xfrm>
            <a:off x="7454900" y="5638800"/>
            <a:ext cx="1689100"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dirty="0">
                <a:effectLst>
                  <a:outerShdw blurRad="38100" dist="38100" dir="2700000" algn="tl">
                    <a:srgbClr val="C0C0C0"/>
                  </a:outerShdw>
                </a:effectLst>
                <a:latin typeface="Times New Roman" pitchFamily="18" charset="0"/>
              </a:rPr>
              <a:t>Track A</a:t>
            </a:r>
          </a:p>
        </p:txBody>
      </p:sp>
      <p:sp>
        <p:nvSpPr>
          <p:cNvPr id="808964" name="Rectangle 4"/>
          <p:cNvSpPr>
            <a:spLocks noChangeArrowheads="1"/>
          </p:cNvSpPr>
          <p:nvPr/>
        </p:nvSpPr>
        <p:spPr bwMode="auto">
          <a:xfrm>
            <a:off x="301625" y="1047750"/>
            <a:ext cx="8610600" cy="1635125"/>
          </a:xfrm>
          <a:prstGeom prst="rect">
            <a:avLst/>
          </a:prstGeom>
          <a:noFill/>
          <a:ln w="9525">
            <a:noFill/>
            <a:miter lim="800000"/>
            <a:headEnd/>
            <a:tailEnd/>
          </a:ln>
          <a:effectLst/>
        </p:spPr>
        <p:txBody>
          <a:bodyPr/>
          <a:lstStyle/>
          <a:p>
            <a:pPr marL="174625" indent="-174625" algn="l" eaLnBrk="1" hangingPunct="1">
              <a:spcBef>
                <a:spcPct val="20000"/>
              </a:spcBef>
              <a:buFontTx/>
              <a:buChar char="•"/>
            </a:pPr>
            <a:r>
              <a:rPr lang="en-US" b="0" dirty="0">
                <a:latin typeface="+mn-lt"/>
              </a:rPr>
              <a:t>Use </a:t>
            </a:r>
            <a:r>
              <a:rPr lang="en-US" b="0" dirty="0" err="1">
                <a:latin typeface="+mn-lt"/>
              </a:rPr>
              <a:t>LabVIEW</a:t>
            </a:r>
            <a:r>
              <a:rPr lang="en-US" b="0" dirty="0">
                <a:latin typeface="+mn-lt"/>
              </a:rPr>
              <a:t> Express VIs to:</a:t>
            </a:r>
          </a:p>
          <a:p>
            <a:pPr marL="508000" lvl="1" indent="-217488" algn="l" eaLnBrk="1" hangingPunct="1">
              <a:spcBef>
                <a:spcPct val="20000"/>
              </a:spcBef>
              <a:buFontTx/>
              <a:buChar char="–"/>
            </a:pPr>
            <a:r>
              <a:rPr lang="en-US" sz="2000" b="0" dirty="0">
                <a:latin typeface="+mn-lt"/>
              </a:rPr>
              <a:t>Acquire a signal and display its amplitude and frequency</a:t>
            </a:r>
          </a:p>
        </p:txBody>
      </p:sp>
      <p:sp>
        <p:nvSpPr>
          <p:cNvPr id="808966" name="Text Box 6"/>
          <p:cNvSpPr txBox="1">
            <a:spLocks noChangeArrowheads="1"/>
          </p:cNvSpPr>
          <p:nvPr/>
        </p:nvSpPr>
        <p:spPr bwMode="auto">
          <a:xfrm>
            <a:off x="461963" y="3275013"/>
            <a:ext cx="3687762" cy="707886"/>
          </a:xfrm>
          <a:prstGeom prst="rect">
            <a:avLst/>
          </a:prstGeom>
          <a:noFill/>
          <a:ln w="12700" algn="ctr">
            <a:noFill/>
            <a:miter lim="800000"/>
            <a:headEnd/>
            <a:tailEnd/>
          </a:ln>
          <a:effectLst/>
        </p:spPr>
        <p:txBody>
          <a:bodyPr>
            <a:spAutoFit/>
          </a:bodyPr>
          <a:lstStyle/>
          <a:p>
            <a:pPr algn="l">
              <a:spcBef>
                <a:spcPct val="50000"/>
              </a:spcBef>
            </a:pPr>
            <a:r>
              <a:rPr lang="en-US" sz="2000" b="0" dirty="0">
                <a:latin typeface="+mn-lt"/>
              </a:rPr>
              <a:t>This exercise should take 15 minutes.</a:t>
            </a:r>
          </a:p>
        </p:txBody>
      </p:sp>
      <p:pic>
        <p:nvPicPr>
          <p:cNvPr id="808971" name="Picture 11"/>
          <p:cNvPicPr>
            <a:picLocks noChangeAspect="1" noChangeArrowheads="1"/>
          </p:cNvPicPr>
          <p:nvPr/>
        </p:nvPicPr>
        <p:blipFill>
          <a:blip r:embed="rId3"/>
          <a:stretch>
            <a:fillRect/>
          </a:stretch>
        </p:blipFill>
        <p:spPr bwMode="auto">
          <a:xfrm>
            <a:off x="4419600" y="1905000"/>
            <a:ext cx="3338915" cy="3519488"/>
          </a:xfrm>
          <a:prstGeom prst="rect">
            <a:avLst/>
          </a:prstGeom>
          <a:noFill/>
          <a:ln w="12700" algn="ctr">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a:xfrm>
            <a:off x="0" y="190500"/>
            <a:ext cx="9144000" cy="876300"/>
          </a:xfrm>
        </p:spPr>
        <p:txBody>
          <a:bodyPr/>
          <a:lstStyle/>
          <a:p>
            <a:r>
              <a:rPr lang="en-US" sz="3200" b="1" dirty="0"/>
              <a:t>Exercise 3.2 – Analysis </a:t>
            </a:r>
          </a:p>
        </p:txBody>
      </p:sp>
      <p:sp>
        <p:nvSpPr>
          <p:cNvPr id="808963" name="AutoShape 3"/>
          <p:cNvSpPr>
            <a:spLocks noChangeArrowheads="1"/>
          </p:cNvSpPr>
          <p:nvPr/>
        </p:nvSpPr>
        <p:spPr bwMode="auto">
          <a:xfrm>
            <a:off x="7454900" y="5676900"/>
            <a:ext cx="1689100"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dirty="0">
                <a:effectLst>
                  <a:outerShdw blurRad="38100" dist="38100" dir="2700000" algn="tl">
                    <a:srgbClr val="C0C0C0"/>
                  </a:outerShdw>
                </a:effectLst>
                <a:latin typeface="Times New Roman" pitchFamily="18" charset="0"/>
              </a:rPr>
              <a:t>Track B</a:t>
            </a:r>
          </a:p>
        </p:txBody>
      </p:sp>
      <p:sp>
        <p:nvSpPr>
          <p:cNvPr id="808964" name="Rectangle 4"/>
          <p:cNvSpPr>
            <a:spLocks noChangeArrowheads="1"/>
          </p:cNvSpPr>
          <p:nvPr/>
        </p:nvSpPr>
        <p:spPr bwMode="auto">
          <a:xfrm>
            <a:off x="301625" y="1047750"/>
            <a:ext cx="8610600" cy="1635125"/>
          </a:xfrm>
          <a:prstGeom prst="rect">
            <a:avLst/>
          </a:prstGeom>
          <a:noFill/>
          <a:ln w="9525">
            <a:noFill/>
            <a:miter lim="800000"/>
            <a:headEnd/>
            <a:tailEnd/>
          </a:ln>
          <a:effectLst/>
        </p:spPr>
        <p:txBody>
          <a:bodyPr/>
          <a:lstStyle/>
          <a:p>
            <a:pPr marL="174625" indent="-174625" algn="l" eaLnBrk="1" hangingPunct="1">
              <a:spcBef>
                <a:spcPct val="20000"/>
              </a:spcBef>
              <a:buFontTx/>
              <a:buChar char="•"/>
            </a:pPr>
            <a:r>
              <a:rPr lang="en-US" b="0" dirty="0">
                <a:latin typeface="+mn-lt"/>
              </a:rPr>
              <a:t>Use </a:t>
            </a:r>
            <a:r>
              <a:rPr lang="en-US" b="0" dirty="0" err="1">
                <a:latin typeface="+mn-lt"/>
              </a:rPr>
              <a:t>LabVIEW</a:t>
            </a:r>
            <a:r>
              <a:rPr lang="en-US" b="0" dirty="0">
                <a:latin typeface="+mn-lt"/>
              </a:rPr>
              <a:t> Express VIs to:</a:t>
            </a:r>
          </a:p>
          <a:p>
            <a:pPr marL="508000" lvl="1" indent="-217488" algn="l" eaLnBrk="1" hangingPunct="1">
              <a:spcBef>
                <a:spcPct val="20000"/>
              </a:spcBef>
              <a:buFontTx/>
              <a:buChar char="–"/>
            </a:pPr>
            <a:r>
              <a:rPr lang="en-US" sz="2000" b="0" dirty="0">
                <a:latin typeface="+mn-lt"/>
              </a:rPr>
              <a:t>Acquire a signal and display its amplitude and frequency</a:t>
            </a:r>
          </a:p>
        </p:txBody>
      </p:sp>
      <p:sp>
        <p:nvSpPr>
          <p:cNvPr id="808966" name="Text Box 6"/>
          <p:cNvSpPr txBox="1">
            <a:spLocks noChangeArrowheads="1"/>
          </p:cNvSpPr>
          <p:nvPr/>
        </p:nvSpPr>
        <p:spPr bwMode="auto">
          <a:xfrm>
            <a:off x="461963" y="3275013"/>
            <a:ext cx="3687762" cy="707886"/>
          </a:xfrm>
          <a:prstGeom prst="rect">
            <a:avLst/>
          </a:prstGeom>
          <a:noFill/>
          <a:ln w="12700" algn="ctr">
            <a:noFill/>
            <a:miter lim="800000"/>
            <a:headEnd/>
            <a:tailEnd/>
          </a:ln>
          <a:effectLst/>
        </p:spPr>
        <p:txBody>
          <a:bodyPr>
            <a:spAutoFit/>
          </a:bodyPr>
          <a:lstStyle/>
          <a:p>
            <a:pPr algn="l">
              <a:spcBef>
                <a:spcPct val="50000"/>
              </a:spcBef>
            </a:pPr>
            <a:r>
              <a:rPr lang="en-US" sz="2000" b="0" dirty="0">
                <a:latin typeface="+mn-lt"/>
              </a:rPr>
              <a:t>This exercise should take 15 minutes.</a:t>
            </a:r>
          </a:p>
        </p:txBody>
      </p:sp>
      <p:pic>
        <p:nvPicPr>
          <p:cNvPr id="808971" name="Picture 11"/>
          <p:cNvPicPr>
            <a:picLocks noChangeAspect="1" noChangeArrowheads="1"/>
          </p:cNvPicPr>
          <p:nvPr/>
        </p:nvPicPr>
        <p:blipFill>
          <a:blip r:embed="rId3"/>
          <a:stretch>
            <a:fillRect/>
          </a:stretch>
        </p:blipFill>
        <p:spPr bwMode="auto">
          <a:xfrm>
            <a:off x="3886200" y="1943100"/>
            <a:ext cx="4673600" cy="3203875"/>
          </a:xfrm>
          <a:prstGeom prst="rect">
            <a:avLst/>
          </a:prstGeom>
          <a:noFill/>
          <a:ln w="12700" algn="ctr">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a:xfrm>
            <a:off x="0" y="190500"/>
            <a:ext cx="9144000" cy="876300"/>
          </a:xfrm>
        </p:spPr>
        <p:txBody>
          <a:bodyPr/>
          <a:lstStyle/>
          <a:p>
            <a:r>
              <a:rPr lang="en-US" sz="3200" b="1" dirty="0"/>
              <a:t>Exercise 3.2 – Analysis </a:t>
            </a:r>
          </a:p>
        </p:txBody>
      </p:sp>
      <p:sp>
        <p:nvSpPr>
          <p:cNvPr id="811011" name="AutoShape 3"/>
          <p:cNvSpPr>
            <a:spLocks noChangeArrowheads="1"/>
          </p:cNvSpPr>
          <p:nvPr/>
        </p:nvSpPr>
        <p:spPr bwMode="auto">
          <a:xfrm>
            <a:off x="7877175" y="5638800"/>
            <a:ext cx="1266825"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a:effectLst>
                  <a:outerShdw blurRad="38100" dist="38100" dir="2700000" algn="tl">
                    <a:srgbClr val="C0C0C0"/>
                  </a:outerShdw>
                </a:effectLst>
                <a:latin typeface="Times New Roman" pitchFamily="18" charset="0"/>
              </a:rPr>
              <a:t>Track C</a:t>
            </a:r>
          </a:p>
        </p:txBody>
      </p:sp>
      <p:sp>
        <p:nvSpPr>
          <p:cNvPr id="811013" name="Rectangle 5"/>
          <p:cNvSpPr>
            <a:spLocks noChangeArrowheads="1"/>
          </p:cNvSpPr>
          <p:nvPr/>
        </p:nvSpPr>
        <p:spPr bwMode="auto">
          <a:xfrm>
            <a:off x="301625" y="1047750"/>
            <a:ext cx="8610600" cy="1635125"/>
          </a:xfrm>
          <a:prstGeom prst="rect">
            <a:avLst/>
          </a:prstGeom>
          <a:noFill/>
          <a:ln w="9525">
            <a:noFill/>
            <a:miter lim="800000"/>
            <a:headEnd/>
            <a:tailEnd/>
          </a:ln>
          <a:effectLst/>
        </p:spPr>
        <p:txBody>
          <a:bodyPr/>
          <a:lstStyle/>
          <a:p>
            <a:pPr marL="174625" indent="-174625" algn="l" eaLnBrk="1" hangingPunct="1">
              <a:spcBef>
                <a:spcPct val="20000"/>
              </a:spcBef>
              <a:buFontTx/>
              <a:buChar char="•"/>
            </a:pPr>
            <a:r>
              <a:rPr lang="en-US" b="0" dirty="0">
                <a:latin typeface="+mn-lt"/>
              </a:rPr>
              <a:t>Use </a:t>
            </a:r>
            <a:r>
              <a:rPr lang="en-US" b="0" dirty="0" err="1">
                <a:latin typeface="+mn-lt"/>
              </a:rPr>
              <a:t>LabVIEW</a:t>
            </a:r>
            <a:r>
              <a:rPr lang="en-US" b="0" dirty="0">
                <a:latin typeface="+mn-lt"/>
              </a:rPr>
              <a:t> Express VIs to:</a:t>
            </a:r>
          </a:p>
          <a:p>
            <a:pPr marL="508000" lvl="1" indent="-217488" algn="l" eaLnBrk="1" hangingPunct="1">
              <a:spcBef>
                <a:spcPct val="20000"/>
              </a:spcBef>
              <a:buFontTx/>
              <a:buChar char="–"/>
            </a:pPr>
            <a:r>
              <a:rPr lang="en-US" sz="2000" b="0" dirty="0">
                <a:latin typeface="+mn-lt"/>
              </a:rPr>
              <a:t>Acquire a signal and display its amplitude and frequency</a:t>
            </a:r>
          </a:p>
        </p:txBody>
      </p:sp>
      <p:sp>
        <p:nvSpPr>
          <p:cNvPr id="811014" name="Text Box 6"/>
          <p:cNvSpPr txBox="1">
            <a:spLocks noChangeArrowheads="1"/>
          </p:cNvSpPr>
          <p:nvPr/>
        </p:nvSpPr>
        <p:spPr bwMode="auto">
          <a:xfrm>
            <a:off x="461963" y="3275013"/>
            <a:ext cx="3687762" cy="707886"/>
          </a:xfrm>
          <a:prstGeom prst="rect">
            <a:avLst/>
          </a:prstGeom>
          <a:noFill/>
          <a:ln w="12700" algn="ctr">
            <a:noFill/>
            <a:miter lim="800000"/>
            <a:headEnd/>
            <a:tailEnd/>
          </a:ln>
          <a:effectLst/>
        </p:spPr>
        <p:txBody>
          <a:bodyPr>
            <a:spAutoFit/>
          </a:bodyPr>
          <a:lstStyle/>
          <a:p>
            <a:pPr algn="l">
              <a:spcBef>
                <a:spcPct val="50000"/>
              </a:spcBef>
            </a:pPr>
            <a:r>
              <a:rPr lang="en-US" sz="2000" b="0" dirty="0">
                <a:latin typeface="+mn-lt"/>
              </a:rPr>
              <a:t>This exercise should take 15 minutes.</a:t>
            </a:r>
          </a:p>
        </p:txBody>
      </p:sp>
      <p:pic>
        <p:nvPicPr>
          <p:cNvPr id="811016" name="Picture 8"/>
          <p:cNvPicPr>
            <a:picLocks noChangeAspect="1" noChangeArrowheads="1"/>
          </p:cNvPicPr>
          <p:nvPr/>
        </p:nvPicPr>
        <p:blipFill>
          <a:blip r:embed="rId3"/>
          <a:stretch>
            <a:fillRect/>
          </a:stretch>
        </p:blipFill>
        <p:spPr bwMode="auto">
          <a:xfrm>
            <a:off x="3924300" y="1866900"/>
            <a:ext cx="3112853" cy="3519488"/>
          </a:xfrm>
          <a:prstGeom prst="rect">
            <a:avLst/>
          </a:prstGeom>
          <a:noFill/>
          <a:ln w="12700" algn="ctr">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a:xfrm>
            <a:off x="0" y="190500"/>
            <a:ext cx="9144000" cy="1066800"/>
          </a:xfrm>
        </p:spPr>
        <p:txBody>
          <a:bodyPr/>
          <a:lstStyle/>
          <a:p>
            <a:r>
              <a:rPr lang="en-US" sz="3200" b="1" dirty="0"/>
              <a:t>How Do I Make Decisions in LabVIEW?</a:t>
            </a:r>
          </a:p>
        </p:txBody>
      </p:sp>
      <p:sp>
        <p:nvSpPr>
          <p:cNvPr id="739331" name="Rectangle 3"/>
          <p:cNvSpPr>
            <a:spLocks noGrp="1" noChangeArrowheads="1"/>
          </p:cNvSpPr>
          <p:nvPr>
            <p:ph type="body" sz="half" idx="1"/>
          </p:nvPr>
        </p:nvSpPr>
        <p:spPr>
          <a:xfrm>
            <a:off x="385763" y="1123950"/>
            <a:ext cx="8529637" cy="4972050"/>
          </a:xfrm>
        </p:spPr>
        <p:txBody>
          <a:bodyPr/>
          <a:lstStyle/>
          <a:p>
            <a:pPr marL="533400" indent="-533400">
              <a:spcBef>
                <a:spcPct val="10000"/>
              </a:spcBef>
              <a:buFontTx/>
              <a:buAutoNum type="arabicPeriod"/>
            </a:pPr>
            <a:r>
              <a:rPr lang="en-US" sz="2400" dirty="0"/>
              <a:t>Case Structures</a:t>
            </a:r>
          </a:p>
          <a:p>
            <a:pPr marL="533400" indent="-533400">
              <a:spcBef>
                <a:spcPct val="10000"/>
              </a:spcBef>
              <a:buFontTx/>
              <a:buAutoNum type="arabicPeriod"/>
            </a:pPr>
            <a:endParaRPr lang="en-US" sz="2400" dirty="0"/>
          </a:p>
          <a:p>
            <a:pPr marL="533400" indent="-533400">
              <a:spcBef>
                <a:spcPct val="10000"/>
              </a:spcBef>
              <a:buFontTx/>
              <a:buAutoNum type="arabicPeriod"/>
            </a:pPr>
            <a:endParaRPr lang="en-US" sz="2400" dirty="0"/>
          </a:p>
          <a:p>
            <a:pPr marL="533400" indent="-533400">
              <a:spcBef>
                <a:spcPct val="10000"/>
              </a:spcBef>
              <a:buFontTx/>
              <a:buAutoNum type="arabicPeriod"/>
            </a:pPr>
            <a:endParaRPr lang="en-US" sz="2400" dirty="0"/>
          </a:p>
          <a:p>
            <a:pPr marL="533400" indent="-533400">
              <a:spcBef>
                <a:spcPct val="10000"/>
              </a:spcBef>
              <a:buFontTx/>
              <a:buAutoNum type="arabicPeriod"/>
            </a:pPr>
            <a:endParaRPr lang="en-US" sz="2400" dirty="0"/>
          </a:p>
          <a:p>
            <a:pPr marL="533400" indent="-533400">
              <a:spcBef>
                <a:spcPct val="10000"/>
              </a:spcBef>
              <a:buFontTx/>
              <a:buAutoNum type="arabicPeriod"/>
            </a:pPr>
            <a:endParaRPr lang="en-US" sz="2400" dirty="0"/>
          </a:p>
          <a:p>
            <a:pPr marL="533400" indent="-533400">
              <a:spcBef>
                <a:spcPct val="10000"/>
              </a:spcBef>
              <a:buFontTx/>
              <a:buAutoNum type="arabicPeriod"/>
            </a:pPr>
            <a:r>
              <a:rPr lang="en-US" sz="2400" dirty="0"/>
              <a:t>Select</a:t>
            </a:r>
          </a:p>
          <a:p>
            <a:pPr marL="533400" indent="-533400">
              <a:spcBef>
                <a:spcPct val="10000"/>
              </a:spcBef>
              <a:buFontTx/>
              <a:buNone/>
            </a:pPr>
            <a:endParaRPr lang="en-US" sz="2400" b="1" dirty="0"/>
          </a:p>
        </p:txBody>
      </p:sp>
      <p:graphicFrame>
        <p:nvGraphicFramePr>
          <p:cNvPr id="739332" name="Object 4"/>
          <p:cNvGraphicFramePr>
            <a:graphicFrameLocks noGrp="1" noChangeAspect="1"/>
          </p:cNvGraphicFramePr>
          <p:nvPr>
            <p:ph sz="half" idx="2"/>
          </p:nvPr>
        </p:nvGraphicFramePr>
        <p:xfrm>
          <a:off x="4881563" y="2254250"/>
          <a:ext cx="2992437" cy="684213"/>
        </p:xfrm>
        <a:graphic>
          <a:graphicData uri="http://schemas.openxmlformats.org/presentationml/2006/ole">
            <mc:AlternateContent xmlns:mc="http://schemas.openxmlformats.org/markup-compatibility/2006">
              <mc:Choice xmlns:v="urn:schemas-microsoft-com:vml" Requires="v">
                <p:oleObj spid="_x0000_s739336" name="Bitmap Image" r:id="rId4" imgW="8457143" imgH="1933333" progId="PBrush">
                  <p:embed/>
                </p:oleObj>
              </mc:Choice>
              <mc:Fallback>
                <p:oleObj name="Bitmap Image" r:id="rId4" imgW="8457143" imgH="1933333" progId="PBrush">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l="66092"/>
                      <a:stretch>
                        <a:fillRect/>
                      </a:stretch>
                    </p:blipFill>
                    <p:spPr bwMode="auto">
                      <a:xfrm>
                        <a:off x="4881563" y="2254250"/>
                        <a:ext cx="2992437" cy="68421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9333" name="Object 5"/>
          <p:cNvGraphicFramePr>
            <a:graphicFrameLocks noChangeAspect="1"/>
          </p:cNvGraphicFramePr>
          <p:nvPr/>
        </p:nvGraphicFramePr>
        <p:xfrm>
          <a:off x="1384300" y="1585913"/>
          <a:ext cx="3109913" cy="2020887"/>
        </p:xfrm>
        <a:graphic>
          <a:graphicData uri="http://schemas.openxmlformats.org/presentationml/2006/ole">
            <mc:AlternateContent xmlns:mc="http://schemas.openxmlformats.org/markup-compatibility/2006">
              <mc:Choice xmlns:v="urn:schemas-microsoft-com:vml" Requires="v">
                <p:oleObj spid="_x0000_s739337" name="Bitmap Image" r:id="rId6" imgW="8457143" imgH="1933333" progId="PBrush">
                  <p:embed/>
                </p:oleObj>
              </mc:Choice>
              <mc:Fallback>
                <p:oleObj name="Bitmap Image" r:id="rId6" imgW="8457143" imgH="1933333" progId="PBrush">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l="-1276" r="66074"/>
                      <a:stretch>
                        <a:fillRect/>
                      </a:stretch>
                    </p:blipFill>
                    <p:spPr bwMode="auto">
                      <a:xfrm>
                        <a:off x="1384300" y="1585913"/>
                        <a:ext cx="3109913" cy="202088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39334" name="Picture 6"/>
          <p:cNvPicPr>
            <a:picLocks noChangeAspect="1" noChangeArrowheads="1"/>
          </p:cNvPicPr>
          <p:nvPr/>
        </p:nvPicPr>
        <p:blipFill>
          <a:blip r:embed="rId7"/>
          <a:srcRect/>
          <a:stretch>
            <a:fillRect/>
          </a:stretch>
        </p:blipFill>
        <p:spPr bwMode="auto">
          <a:xfrm>
            <a:off x="1768475" y="4005263"/>
            <a:ext cx="2879725" cy="1798637"/>
          </a:xfrm>
          <a:prstGeom prst="rect">
            <a:avLst/>
          </a:prstGeom>
          <a:noFill/>
          <a:ln w="12700" algn="ctr">
            <a:noFill/>
            <a:miter lim="800000"/>
            <a:headEnd/>
            <a:tailEnd/>
          </a:ln>
          <a:effectLst/>
        </p:spPr>
      </p:pic>
      <p:sp>
        <p:nvSpPr>
          <p:cNvPr id="739335" name="Text Box 7"/>
          <p:cNvSpPr txBox="1">
            <a:spLocks noChangeArrowheads="1"/>
          </p:cNvSpPr>
          <p:nvPr/>
        </p:nvSpPr>
        <p:spPr bwMode="auto">
          <a:xfrm>
            <a:off x="2882900" y="3313113"/>
            <a:ext cx="652463" cy="396875"/>
          </a:xfrm>
          <a:prstGeom prst="rect">
            <a:avLst/>
          </a:prstGeom>
          <a:noFill/>
          <a:ln w="12700" algn="ctr">
            <a:noFill/>
            <a:miter lim="800000"/>
            <a:headEnd/>
            <a:tailEnd/>
          </a:ln>
          <a:effectLst/>
        </p:spPr>
        <p:txBody>
          <a:bodyPr>
            <a:spAutoFit/>
          </a:bodyPr>
          <a:lstStyle/>
          <a:p>
            <a:pPr>
              <a:spcBef>
                <a:spcPct val="50000"/>
              </a:spcBef>
            </a:pPr>
            <a:r>
              <a:rPr lang="en-US" sz="2000"/>
              <a:t>(a)</a:t>
            </a:r>
          </a:p>
        </p:txBody>
      </p:sp>
      <p:sp>
        <p:nvSpPr>
          <p:cNvPr id="739336" name="Text Box 8"/>
          <p:cNvSpPr txBox="1">
            <a:spLocks noChangeArrowheads="1"/>
          </p:cNvSpPr>
          <p:nvPr/>
        </p:nvSpPr>
        <p:spPr bwMode="auto">
          <a:xfrm>
            <a:off x="6338888" y="3275013"/>
            <a:ext cx="652462" cy="396875"/>
          </a:xfrm>
          <a:prstGeom prst="rect">
            <a:avLst/>
          </a:prstGeom>
          <a:noFill/>
          <a:ln w="12700" algn="ctr">
            <a:noFill/>
            <a:miter lim="800000"/>
            <a:headEnd/>
            <a:tailEnd/>
          </a:ln>
          <a:effectLst/>
        </p:spPr>
        <p:txBody>
          <a:bodyPr>
            <a:spAutoFit/>
          </a:bodyPr>
          <a:lstStyle/>
          <a:p>
            <a:pPr>
              <a:spcBef>
                <a:spcPct val="50000"/>
              </a:spcBef>
            </a:pPr>
            <a:r>
              <a:rPr lang="en-US" sz="2000"/>
              <a:t>(b)</a:t>
            </a:r>
          </a:p>
        </p:txBody>
      </p:sp>
      <p:sp>
        <p:nvSpPr>
          <p:cNvPr id="739337" name="Text Box 9"/>
          <p:cNvSpPr txBox="1">
            <a:spLocks noChangeArrowheads="1"/>
          </p:cNvSpPr>
          <p:nvPr/>
        </p:nvSpPr>
        <p:spPr bwMode="auto">
          <a:xfrm>
            <a:off x="3073400" y="5464175"/>
            <a:ext cx="652463" cy="396875"/>
          </a:xfrm>
          <a:prstGeom prst="rect">
            <a:avLst/>
          </a:prstGeom>
          <a:noFill/>
          <a:ln w="12700" algn="ctr">
            <a:noFill/>
            <a:miter lim="800000"/>
            <a:headEnd/>
            <a:tailEnd/>
          </a:ln>
          <a:effectLst/>
        </p:spPr>
        <p:txBody>
          <a:bodyPr>
            <a:spAutoFit/>
          </a:bodyPr>
          <a:lstStyle/>
          <a:p>
            <a:pPr>
              <a:spcBef>
                <a:spcPct val="50000"/>
              </a:spcBef>
            </a:pPr>
            <a:r>
              <a:rPr lang="en-US" sz="2000"/>
              <a:t>(c)</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7410" name="Rectangle 2"/>
          <p:cNvSpPr>
            <a:spLocks noGrp="1" noChangeArrowheads="1"/>
          </p:cNvSpPr>
          <p:nvPr>
            <p:ph type="title"/>
          </p:nvPr>
        </p:nvSpPr>
        <p:spPr>
          <a:xfrm>
            <a:off x="0" y="190500"/>
            <a:ext cx="9144000" cy="914400"/>
          </a:xfrm>
        </p:spPr>
        <p:txBody>
          <a:bodyPr/>
          <a:lstStyle/>
          <a:p>
            <a:r>
              <a:rPr lang="en-US" sz="3200" b="1" dirty="0"/>
              <a:t>File I/O</a:t>
            </a:r>
            <a:endParaRPr lang="en-US" sz="3200" b="1" u="sng" dirty="0"/>
          </a:p>
        </p:txBody>
      </p:sp>
      <p:sp>
        <p:nvSpPr>
          <p:cNvPr id="657411" name="Rectangle 3"/>
          <p:cNvSpPr>
            <a:spLocks noGrp="1" noChangeArrowheads="1"/>
          </p:cNvSpPr>
          <p:nvPr>
            <p:ph type="body" sz="half" idx="1"/>
          </p:nvPr>
        </p:nvSpPr>
        <p:spPr>
          <a:xfrm>
            <a:off x="381000" y="1123950"/>
            <a:ext cx="8531225" cy="1344613"/>
          </a:xfrm>
        </p:spPr>
        <p:txBody>
          <a:bodyPr/>
          <a:lstStyle/>
          <a:p>
            <a:pPr>
              <a:buFontTx/>
              <a:buNone/>
            </a:pPr>
            <a:r>
              <a:rPr lang="en-US" sz="2400" b="1" dirty="0"/>
              <a:t>File I/O</a:t>
            </a:r>
            <a:r>
              <a:rPr lang="en-US" sz="2400" dirty="0"/>
              <a:t> – passing data to and from files</a:t>
            </a:r>
          </a:p>
          <a:p>
            <a:r>
              <a:rPr lang="en-US" sz="2000" dirty="0"/>
              <a:t> Files can be binary, text, or spreadsheet</a:t>
            </a:r>
          </a:p>
          <a:p>
            <a:r>
              <a:rPr lang="en-US" sz="2000" dirty="0"/>
              <a:t> Write/Read LabVIEW Measurements file (*.lvm)</a:t>
            </a:r>
          </a:p>
        </p:txBody>
      </p:sp>
      <p:sp>
        <p:nvSpPr>
          <p:cNvPr id="657414" name="Text Box 6"/>
          <p:cNvSpPr txBox="1">
            <a:spLocks noChangeArrowheads="1"/>
          </p:cNvSpPr>
          <p:nvPr/>
        </p:nvSpPr>
        <p:spPr bwMode="auto">
          <a:xfrm>
            <a:off x="533400" y="2890838"/>
            <a:ext cx="4038600" cy="457200"/>
          </a:xfrm>
          <a:prstGeom prst="rect">
            <a:avLst/>
          </a:prstGeom>
          <a:noFill/>
          <a:ln w="12700" algn="ctr">
            <a:noFill/>
            <a:miter lim="800000"/>
            <a:headEnd/>
            <a:tailEnd/>
          </a:ln>
          <a:effectLst/>
        </p:spPr>
        <p:txBody>
          <a:bodyPr wrap="square">
            <a:spAutoFit/>
          </a:bodyPr>
          <a:lstStyle/>
          <a:p>
            <a:pPr>
              <a:spcBef>
                <a:spcPct val="50000"/>
              </a:spcBef>
            </a:pPr>
            <a:r>
              <a:rPr lang="en-US" b="0" dirty="0">
                <a:effectLst>
                  <a:outerShdw blurRad="38100" dist="38100" dir="2700000" algn="tl">
                    <a:srgbClr val="C0C0C0"/>
                  </a:outerShdw>
                </a:effectLst>
                <a:latin typeface="+mn-lt"/>
              </a:rPr>
              <a:t>Writing to *.lvm file</a:t>
            </a:r>
          </a:p>
        </p:txBody>
      </p:sp>
      <p:sp>
        <p:nvSpPr>
          <p:cNvPr id="657415" name="Text Box 7"/>
          <p:cNvSpPr txBox="1">
            <a:spLocks noChangeArrowheads="1"/>
          </p:cNvSpPr>
          <p:nvPr/>
        </p:nvSpPr>
        <p:spPr bwMode="auto">
          <a:xfrm>
            <a:off x="4991100" y="2890838"/>
            <a:ext cx="3886199" cy="461665"/>
          </a:xfrm>
          <a:prstGeom prst="rect">
            <a:avLst/>
          </a:prstGeom>
          <a:noFill/>
          <a:ln w="12700" algn="ctr">
            <a:noFill/>
            <a:miter lim="800000"/>
            <a:headEnd/>
            <a:tailEnd/>
          </a:ln>
          <a:effectLst/>
        </p:spPr>
        <p:txBody>
          <a:bodyPr wrap="square">
            <a:spAutoFit/>
          </a:bodyPr>
          <a:lstStyle/>
          <a:p>
            <a:pPr>
              <a:spcBef>
                <a:spcPct val="50000"/>
              </a:spcBef>
            </a:pPr>
            <a:r>
              <a:rPr lang="en-US" b="0" dirty="0">
                <a:effectLst>
                  <a:outerShdw blurRad="38100" dist="38100" dir="2700000" algn="tl">
                    <a:srgbClr val="C0C0C0"/>
                  </a:outerShdw>
                </a:effectLst>
                <a:latin typeface="+mn-lt"/>
              </a:rPr>
              <a:t>Reading from *.lvm file</a:t>
            </a:r>
          </a:p>
        </p:txBody>
      </p:sp>
      <p:pic>
        <p:nvPicPr>
          <p:cNvPr id="657421" name="Picture 13"/>
          <p:cNvPicPr>
            <a:picLocks noChangeAspect="1" noChangeArrowheads="1"/>
          </p:cNvPicPr>
          <p:nvPr/>
        </p:nvPicPr>
        <p:blipFill>
          <a:blip r:embed="rId3"/>
          <a:srcRect/>
          <a:stretch>
            <a:fillRect/>
          </a:stretch>
        </p:blipFill>
        <p:spPr bwMode="auto">
          <a:xfrm>
            <a:off x="5570538" y="3544888"/>
            <a:ext cx="2803525" cy="2106612"/>
          </a:xfrm>
          <a:prstGeom prst="rect">
            <a:avLst/>
          </a:prstGeom>
          <a:noFill/>
          <a:ln w="12700" algn="ctr">
            <a:noFill/>
            <a:miter lim="800000"/>
            <a:headEnd/>
            <a:tailEnd/>
          </a:ln>
          <a:effectLst/>
        </p:spPr>
      </p:pic>
      <p:pic>
        <p:nvPicPr>
          <p:cNvPr id="657422" name="Picture 14"/>
          <p:cNvPicPr>
            <a:picLocks noChangeAspect="1" noChangeArrowheads="1"/>
          </p:cNvPicPr>
          <p:nvPr/>
        </p:nvPicPr>
        <p:blipFill>
          <a:blip r:embed="rId4"/>
          <a:srcRect/>
          <a:stretch>
            <a:fillRect/>
          </a:stretch>
        </p:blipFill>
        <p:spPr bwMode="auto">
          <a:xfrm>
            <a:off x="423863" y="3419475"/>
            <a:ext cx="4110037" cy="2301875"/>
          </a:xfrm>
          <a:prstGeom prst="rect">
            <a:avLst/>
          </a:prstGeom>
          <a:noFill/>
          <a:ln w="12700" algn="ctr">
            <a:noFill/>
            <a:miter lim="800000"/>
            <a:headEnd/>
            <a:tailEnd/>
          </a:ln>
          <a:effectLst/>
        </p:spPr>
      </p:pic>
      <p:sp>
        <p:nvSpPr>
          <p:cNvPr id="657423" name="Rectangle 15"/>
          <p:cNvSpPr>
            <a:spLocks noChangeArrowheads="1"/>
          </p:cNvSpPr>
          <p:nvPr/>
        </p:nvSpPr>
        <p:spPr bwMode="auto">
          <a:xfrm>
            <a:off x="538163" y="2890838"/>
            <a:ext cx="4033837" cy="2881312"/>
          </a:xfrm>
          <a:prstGeom prst="rect">
            <a:avLst/>
          </a:prstGeom>
          <a:noFill/>
          <a:ln w="12700" algn="ctr">
            <a:solidFill>
              <a:schemeClr val="tx1"/>
            </a:solidFill>
            <a:miter lim="800000"/>
            <a:headEnd/>
            <a:tailEnd/>
          </a:ln>
          <a:effectLst/>
        </p:spPr>
        <p:txBody>
          <a:bodyPr wrap="none" anchor="ctr"/>
          <a:lstStyle/>
          <a:p>
            <a:endParaRPr lang="en-US"/>
          </a:p>
        </p:txBody>
      </p:sp>
      <p:sp>
        <p:nvSpPr>
          <p:cNvPr id="657424" name="Rectangle 16"/>
          <p:cNvSpPr>
            <a:spLocks noChangeArrowheads="1"/>
          </p:cNvSpPr>
          <p:nvPr/>
        </p:nvSpPr>
        <p:spPr bwMode="auto">
          <a:xfrm>
            <a:off x="4994275" y="2890838"/>
            <a:ext cx="3879850" cy="2881312"/>
          </a:xfrm>
          <a:prstGeom prst="rect">
            <a:avLst/>
          </a:prstGeom>
          <a:noFill/>
          <a:ln w="12700" algn="ctr">
            <a:solidFill>
              <a:schemeClr val="tx1"/>
            </a:solidFill>
            <a:miter lim="800000"/>
            <a:headEnd/>
            <a:tailEnd/>
          </a:ln>
          <a:effectLst/>
        </p:spPr>
        <p:txBody>
          <a:bodyPr wrap="none" anchor="ct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2"/>
          <p:cNvSpPr>
            <a:spLocks noGrp="1" noChangeArrowheads="1"/>
          </p:cNvSpPr>
          <p:nvPr>
            <p:ph type="title"/>
          </p:nvPr>
        </p:nvSpPr>
        <p:spPr>
          <a:xfrm>
            <a:off x="0" y="190500"/>
            <a:ext cx="9144000" cy="723900"/>
          </a:xfrm>
        </p:spPr>
        <p:txBody>
          <a:bodyPr/>
          <a:lstStyle/>
          <a:p>
            <a:r>
              <a:rPr lang="en-US" sz="3200" b="1" dirty="0"/>
              <a:t>Virtual Instrumentation Applications</a:t>
            </a:r>
          </a:p>
        </p:txBody>
      </p:sp>
      <p:sp>
        <p:nvSpPr>
          <p:cNvPr id="859139" name="Rectangle 3"/>
          <p:cNvSpPr>
            <a:spLocks noGrp="1" noChangeArrowheads="1"/>
          </p:cNvSpPr>
          <p:nvPr>
            <p:ph idx="1"/>
          </p:nvPr>
        </p:nvSpPr>
        <p:spPr>
          <a:xfrm>
            <a:off x="381000" y="1066800"/>
            <a:ext cx="4762500" cy="4724400"/>
          </a:xfrm>
        </p:spPr>
        <p:txBody>
          <a:bodyPr/>
          <a:lstStyle/>
          <a:p>
            <a:pPr>
              <a:lnSpc>
                <a:spcPct val="90000"/>
              </a:lnSpc>
            </a:pPr>
            <a:r>
              <a:rPr lang="en-US" sz="1800" b="1" dirty="0"/>
              <a:t>Design</a:t>
            </a:r>
          </a:p>
          <a:p>
            <a:pPr lvl="1">
              <a:lnSpc>
                <a:spcPct val="90000"/>
              </a:lnSpc>
            </a:pPr>
            <a:r>
              <a:rPr lang="en-US" sz="1800" dirty="0"/>
              <a:t>Signal and image processing</a:t>
            </a:r>
          </a:p>
          <a:p>
            <a:pPr lvl="1">
              <a:lnSpc>
                <a:spcPct val="90000"/>
              </a:lnSpc>
            </a:pPr>
            <a:r>
              <a:rPr lang="en-US" sz="1800" dirty="0"/>
              <a:t>Embedded system programming</a:t>
            </a:r>
          </a:p>
          <a:p>
            <a:pPr lvl="2">
              <a:lnSpc>
                <a:spcPct val="90000"/>
              </a:lnSpc>
            </a:pPr>
            <a:r>
              <a:rPr lang="en-US" sz="1800" dirty="0"/>
              <a:t>(PC, DSP, FPGA, microcontroller)</a:t>
            </a:r>
          </a:p>
          <a:p>
            <a:pPr lvl="1">
              <a:lnSpc>
                <a:spcPct val="90000"/>
              </a:lnSpc>
            </a:pPr>
            <a:r>
              <a:rPr lang="en-US" sz="1800" dirty="0"/>
              <a:t>Simulation and Prototyping</a:t>
            </a:r>
          </a:p>
          <a:p>
            <a:pPr lvl="1">
              <a:lnSpc>
                <a:spcPct val="90000"/>
              </a:lnSpc>
            </a:pPr>
            <a:r>
              <a:rPr lang="en-US" sz="1800" dirty="0"/>
              <a:t>And more …</a:t>
            </a:r>
          </a:p>
          <a:p>
            <a:pPr>
              <a:lnSpc>
                <a:spcPct val="90000"/>
              </a:lnSpc>
            </a:pPr>
            <a:r>
              <a:rPr lang="en-US" sz="1800" b="1" dirty="0"/>
              <a:t>Control</a:t>
            </a:r>
          </a:p>
          <a:p>
            <a:pPr lvl="1">
              <a:lnSpc>
                <a:spcPct val="90000"/>
              </a:lnSpc>
            </a:pPr>
            <a:r>
              <a:rPr lang="en-US" sz="1800" dirty="0"/>
              <a:t>Automatic controls and dynamic systems</a:t>
            </a:r>
          </a:p>
          <a:p>
            <a:pPr lvl="1">
              <a:lnSpc>
                <a:spcPct val="90000"/>
              </a:lnSpc>
            </a:pPr>
            <a:r>
              <a:rPr lang="en-US" sz="1800" dirty="0" err="1"/>
              <a:t>Mechatronics</a:t>
            </a:r>
            <a:r>
              <a:rPr lang="en-US" sz="1800" dirty="0"/>
              <a:t> and robotics</a:t>
            </a:r>
          </a:p>
          <a:p>
            <a:pPr lvl="1">
              <a:lnSpc>
                <a:spcPct val="90000"/>
              </a:lnSpc>
            </a:pPr>
            <a:r>
              <a:rPr lang="en-US" sz="1800" dirty="0"/>
              <a:t>And more …</a:t>
            </a:r>
          </a:p>
          <a:p>
            <a:pPr>
              <a:lnSpc>
                <a:spcPct val="90000"/>
              </a:lnSpc>
            </a:pPr>
            <a:r>
              <a:rPr lang="en-US" sz="1800" b="1" dirty="0"/>
              <a:t>Measurements</a:t>
            </a:r>
          </a:p>
          <a:p>
            <a:pPr lvl="1">
              <a:lnSpc>
                <a:spcPct val="90000"/>
              </a:lnSpc>
            </a:pPr>
            <a:r>
              <a:rPr lang="en-US" sz="1800" dirty="0"/>
              <a:t>Circuits and electronics</a:t>
            </a:r>
          </a:p>
          <a:p>
            <a:pPr lvl="1">
              <a:lnSpc>
                <a:spcPct val="90000"/>
              </a:lnSpc>
            </a:pPr>
            <a:r>
              <a:rPr lang="en-US" sz="1800" dirty="0"/>
              <a:t>Measurements and instrumentation</a:t>
            </a:r>
          </a:p>
          <a:p>
            <a:pPr lvl="1">
              <a:lnSpc>
                <a:spcPct val="90000"/>
              </a:lnSpc>
            </a:pPr>
            <a:r>
              <a:rPr lang="en-US" sz="1800" dirty="0"/>
              <a:t>And more …</a:t>
            </a:r>
          </a:p>
        </p:txBody>
      </p:sp>
      <p:grpSp>
        <p:nvGrpSpPr>
          <p:cNvPr id="859140" name="Group 4"/>
          <p:cNvGrpSpPr>
            <a:grpSpLocks/>
          </p:cNvGrpSpPr>
          <p:nvPr/>
        </p:nvGrpSpPr>
        <p:grpSpPr bwMode="auto">
          <a:xfrm>
            <a:off x="4800600" y="4151313"/>
            <a:ext cx="4224338" cy="841375"/>
            <a:chOff x="3190" y="1536"/>
            <a:chExt cx="5424" cy="1008"/>
          </a:xfrm>
        </p:grpSpPr>
        <p:cxnSp>
          <p:nvCxnSpPr>
            <p:cNvPr id="859141" name="AutoShape 5"/>
            <p:cNvCxnSpPr>
              <a:cxnSpLocks noChangeShapeType="1"/>
              <a:stCxn id="859143" idx="3"/>
              <a:endCxn id="859144" idx="1"/>
            </p:cNvCxnSpPr>
            <p:nvPr/>
          </p:nvCxnSpPr>
          <p:spPr bwMode="auto">
            <a:xfrm>
              <a:off x="4786" y="2040"/>
              <a:ext cx="312" cy="0"/>
            </a:xfrm>
            <a:prstGeom prst="straightConnector1">
              <a:avLst/>
            </a:prstGeom>
            <a:noFill/>
            <a:ln w="57150">
              <a:solidFill>
                <a:schemeClr val="hlink"/>
              </a:solidFill>
              <a:round/>
              <a:headEnd/>
              <a:tailEnd type="oval" w="med" len="med"/>
            </a:ln>
            <a:effectLst/>
          </p:spPr>
        </p:cxnSp>
        <p:cxnSp>
          <p:nvCxnSpPr>
            <p:cNvPr id="859142" name="AutoShape 6"/>
            <p:cNvCxnSpPr>
              <a:cxnSpLocks noChangeShapeType="1"/>
              <a:stCxn id="859144" idx="3"/>
              <a:endCxn id="859145" idx="1"/>
            </p:cNvCxnSpPr>
            <p:nvPr/>
          </p:nvCxnSpPr>
          <p:spPr bwMode="auto">
            <a:xfrm>
              <a:off x="6706" y="2040"/>
              <a:ext cx="312" cy="0"/>
            </a:xfrm>
            <a:prstGeom prst="straightConnector1">
              <a:avLst/>
            </a:prstGeom>
            <a:noFill/>
            <a:ln w="57150">
              <a:solidFill>
                <a:schemeClr val="hlink"/>
              </a:solidFill>
              <a:round/>
              <a:headEnd/>
              <a:tailEnd type="oval" w="med" len="med"/>
            </a:ln>
            <a:effectLst/>
          </p:spPr>
        </p:cxnSp>
        <p:sp>
          <p:nvSpPr>
            <p:cNvPr id="859143" name="AutoShape 7"/>
            <p:cNvSpPr>
              <a:spLocks noChangeArrowheads="1"/>
            </p:cNvSpPr>
            <p:nvPr/>
          </p:nvSpPr>
          <p:spPr bwMode="auto">
            <a:xfrm>
              <a:off x="3190" y="1536"/>
              <a:ext cx="1584" cy="1008"/>
            </a:xfrm>
            <a:prstGeom prst="roundRect">
              <a:avLst>
                <a:gd name="adj" fmla="val 16667"/>
              </a:avLst>
            </a:prstGeom>
            <a:solidFill>
              <a:schemeClr val="tx2"/>
            </a:solidFill>
            <a:ln w="38100" algn="ctr">
              <a:solidFill>
                <a:srgbClr val="F1AB00"/>
              </a:solidFill>
              <a:round/>
              <a:headEnd/>
              <a:tailEnd/>
            </a:ln>
            <a:effectLst/>
          </p:spPr>
          <p:txBody>
            <a:bodyPr wrap="none" anchor="ctr"/>
            <a:lstStyle/>
            <a:p>
              <a:r>
                <a:rPr lang="en-US" b="0" dirty="0">
                  <a:solidFill>
                    <a:schemeClr val="bg1"/>
                  </a:solidFill>
                </a:rPr>
                <a:t>Design</a:t>
              </a:r>
            </a:p>
          </p:txBody>
        </p:sp>
        <p:sp>
          <p:nvSpPr>
            <p:cNvPr id="859144" name="AutoShape 8"/>
            <p:cNvSpPr>
              <a:spLocks noChangeArrowheads="1"/>
            </p:cNvSpPr>
            <p:nvPr/>
          </p:nvSpPr>
          <p:spPr bwMode="auto">
            <a:xfrm>
              <a:off x="5110" y="1536"/>
              <a:ext cx="1584" cy="1008"/>
            </a:xfrm>
            <a:prstGeom prst="roundRect">
              <a:avLst>
                <a:gd name="adj" fmla="val 16667"/>
              </a:avLst>
            </a:prstGeom>
            <a:solidFill>
              <a:schemeClr val="tx2"/>
            </a:solidFill>
            <a:ln w="38100" algn="ctr">
              <a:solidFill>
                <a:srgbClr val="F1AB00"/>
              </a:solidFill>
              <a:round/>
              <a:headEnd/>
              <a:tailEnd/>
            </a:ln>
            <a:effectLst/>
          </p:spPr>
          <p:txBody>
            <a:bodyPr wrap="none" anchor="ctr"/>
            <a:lstStyle/>
            <a:p>
              <a:r>
                <a:rPr lang="en-US" b="0" dirty="0">
                  <a:solidFill>
                    <a:schemeClr val="bg1"/>
                  </a:solidFill>
                </a:rPr>
                <a:t>Prototype</a:t>
              </a:r>
            </a:p>
          </p:txBody>
        </p:sp>
        <p:sp>
          <p:nvSpPr>
            <p:cNvPr id="859145" name="AutoShape 9"/>
            <p:cNvSpPr>
              <a:spLocks noChangeArrowheads="1"/>
            </p:cNvSpPr>
            <p:nvPr/>
          </p:nvSpPr>
          <p:spPr bwMode="auto">
            <a:xfrm>
              <a:off x="7030" y="1536"/>
              <a:ext cx="1584" cy="1008"/>
            </a:xfrm>
            <a:prstGeom prst="roundRect">
              <a:avLst>
                <a:gd name="adj" fmla="val 16667"/>
              </a:avLst>
            </a:prstGeom>
            <a:solidFill>
              <a:schemeClr val="tx2"/>
            </a:solidFill>
            <a:ln w="38100" algn="ctr">
              <a:solidFill>
                <a:srgbClr val="F1AB00"/>
              </a:solidFill>
              <a:round/>
              <a:headEnd/>
              <a:tailEnd/>
            </a:ln>
            <a:effectLst/>
          </p:spPr>
          <p:txBody>
            <a:bodyPr wrap="none" anchor="ctr"/>
            <a:lstStyle/>
            <a:p>
              <a:r>
                <a:rPr lang="en-US" b="0" dirty="0">
                  <a:solidFill>
                    <a:schemeClr val="bg1"/>
                  </a:solidFill>
                </a:rPr>
                <a:t>Deploy</a:t>
              </a:r>
            </a:p>
          </p:txBody>
        </p:sp>
      </p:grpSp>
      <p:pic>
        <p:nvPicPr>
          <p:cNvPr id="859146" name="Picture 10" descr="LabVIEW Logo"/>
          <p:cNvPicPr>
            <a:picLocks noChangeAspect="1" noChangeArrowheads="1"/>
          </p:cNvPicPr>
          <p:nvPr/>
        </p:nvPicPr>
        <p:blipFill>
          <a:blip r:embed="rId3"/>
          <a:srcRect/>
          <a:stretch>
            <a:fillRect/>
          </a:stretch>
        </p:blipFill>
        <p:spPr bwMode="auto">
          <a:xfrm>
            <a:off x="5226050" y="5145088"/>
            <a:ext cx="3379788" cy="722312"/>
          </a:xfrm>
          <a:prstGeom prst="rect">
            <a:avLst/>
          </a:prstGeom>
          <a:noFill/>
        </p:spPr>
      </p:pic>
      <p:sp>
        <p:nvSpPr>
          <p:cNvPr id="859147" name="Text Box 11"/>
          <p:cNvSpPr txBox="1">
            <a:spLocks noChangeArrowheads="1"/>
          </p:cNvSpPr>
          <p:nvPr/>
        </p:nvSpPr>
        <p:spPr bwMode="auto">
          <a:xfrm>
            <a:off x="4819650" y="3732213"/>
            <a:ext cx="4205288" cy="396875"/>
          </a:xfrm>
          <a:prstGeom prst="rect">
            <a:avLst/>
          </a:prstGeom>
          <a:noFill/>
          <a:ln w="57150" algn="ctr">
            <a:noFill/>
            <a:miter lim="800000"/>
            <a:headEnd/>
            <a:tailEnd/>
          </a:ln>
          <a:effectLst/>
        </p:spPr>
        <p:txBody>
          <a:bodyPr wrap="none">
            <a:spAutoFit/>
          </a:bodyPr>
          <a:lstStyle/>
          <a:p>
            <a:r>
              <a:rPr lang="en-US" sz="2000" i="1" dirty="0">
                <a:solidFill>
                  <a:srgbClr val="F1AB00"/>
                </a:solidFill>
              </a:rPr>
              <a:t>A single graphical development platform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0" y="190500"/>
            <a:ext cx="9144000" cy="838200"/>
          </a:xfrm>
        </p:spPr>
        <p:txBody>
          <a:bodyPr/>
          <a:lstStyle/>
          <a:p>
            <a:pPr eaLnBrk="1" hangingPunct="1"/>
            <a:r>
              <a:rPr lang="en-US" sz="3200" b="1" dirty="0"/>
              <a:t>High-Level File I/O Functions</a:t>
            </a:r>
            <a:endParaRPr lang="en-US" sz="3200" b="1" u="sng" dirty="0"/>
          </a:p>
        </p:txBody>
      </p:sp>
      <p:sp>
        <p:nvSpPr>
          <p:cNvPr id="60419" name="Rectangle 3"/>
          <p:cNvSpPr>
            <a:spLocks noGrp="1" noChangeArrowheads="1"/>
          </p:cNvSpPr>
          <p:nvPr>
            <p:ph idx="1"/>
          </p:nvPr>
        </p:nvSpPr>
        <p:spPr>
          <a:xfrm>
            <a:off x="309563" y="931863"/>
            <a:ext cx="8534400" cy="4267200"/>
          </a:xfrm>
        </p:spPr>
        <p:txBody>
          <a:bodyPr/>
          <a:lstStyle/>
          <a:p>
            <a:pPr eaLnBrk="1" hangingPunct="1"/>
            <a:endParaRPr lang="en-US" sz="2400" dirty="0"/>
          </a:p>
          <a:p>
            <a:pPr eaLnBrk="1" hangingPunct="1"/>
            <a:r>
              <a:rPr lang="en-US" sz="2400" dirty="0"/>
              <a:t>Easy to use</a:t>
            </a:r>
          </a:p>
          <a:p>
            <a:pPr eaLnBrk="1" hangingPunct="1"/>
            <a:r>
              <a:rPr lang="en-US" sz="2400" dirty="0"/>
              <a:t>High level of abstraction</a:t>
            </a:r>
          </a:p>
        </p:txBody>
      </p:sp>
      <p:sp>
        <p:nvSpPr>
          <p:cNvPr id="1045508" name="Text Box 4"/>
          <p:cNvSpPr txBox="1">
            <a:spLocks noChangeArrowheads="1"/>
          </p:cNvSpPr>
          <p:nvPr/>
        </p:nvSpPr>
        <p:spPr bwMode="auto">
          <a:xfrm>
            <a:off x="495300" y="2743200"/>
            <a:ext cx="4076700" cy="457200"/>
          </a:xfrm>
          <a:prstGeom prst="rect">
            <a:avLst/>
          </a:prstGeom>
          <a:noFill/>
          <a:ln w="12700" algn="ctr">
            <a:noFill/>
            <a:miter lim="800000"/>
            <a:headEnd/>
            <a:tailEnd/>
          </a:ln>
          <a:effectLst/>
        </p:spPr>
        <p:txBody>
          <a:bodyPr wrap="square">
            <a:spAutoFit/>
          </a:bodyPr>
          <a:lstStyle/>
          <a:p>
            <a:pPr>
              <a:spcBef>
                <a:spcPct val="50000"/>
              </a:spcBef>
              <a:defRPr/>
            </a:pPr>
            <a:r>
              <a:rPr lang="en-US" b="0" dirty="0">
                <a:effectLst>
                  <a:outerShdw blurRad="38100" dist="38100" dir="2700000" algn="tl">
                    <a:srgbClr val="C0C0C0"/>
                  </a:outerShdw>
                </a:effectLst>
                <a:latin typeface="+mn-lt"/>
              </a:rPr>
              <a:t>Writing to LVM file</a:t>
            </a:r>
          </a:p>
        </p:txBody>
      </p:sp>
      <p:sp>
        <p:nvSpPr>
          <p:cNvPr id="1045509" name="Text Box 5"/>
          <p:cNvSpPr txBox="1">
            <a:spLocks noChangeArrowheads="1"/>
          </p:cNvSpPr>
          <p:nvPr/>
        </p:nvSpPr>
        <p:spPr bwMode="auto">
          <a:xfrm>
            <a:off x="4953000" y="2743200"/>
            <a:ext cx="3886200" cy="457200"/>
          </a:xfrm>
          <a:prstGeom prst="rect">
            <a:avLst/>
          </a:prstGeom>
          <a:noFill/>
          <a:ln w="12700" algn="ctr">
            <a:noFill/>
            <a:miter lim="800000"/>
            <a:headEnd/>
            <a:tailEnd/>
          </a:ln>
          <a:effectLst/>
        </p:spPr>
        <p:txBody>
          <a:bodyPr wrap="square">
            <a:spAutoFit/>
          </a:bodyPr>
          <a:lstStyle/>
          <a:p>
            <a:pPr>
              <a:spcBef>
                <a:spcPct val="50000"/>
              </a:spcBef>
              <a:defRPr/>
            </a:pPr>
            <a:r>
              <a:rPr lang="en-US" b="0" dirty="0">
                <a:effectLst>
                  <a:outerShdw blurRad="38100" dist="38100" dir="2700000" algn="tl">
                    <a:srgbClr val="C0C0C0"/>
                  </a:outerShdw>
                </a:effectLst>
                <a:latin typeface="+mn-lt"/>
              </a:rPr>
              <a:t>Reading from LVM file</a:t>
            </a:r>
          </a:p>
        </p:txBody>
      </p:sp>
      <p:pic>
        <p:nvPicPr>
          <p:cNvPr id="60422" name="Picture 6"/>
          <p:cNvPicPr>
            <a:picLocks noChangeAspect="1" noChangeArrowheads="1"/>
          </p:cNvPicPr>
          <p:nvPr/>
        </p:nvPicPr>
        <p:blipFill>
          <a:blip r:embed="rId3"/>
          <a:srcRect/>
          <a:stretch>
            <a:fillRect/>
          </a:stretch>
        </p:blipFill>
        <p:spPr bwMode="auto">
          <a:xfrm>
            <a:off x="5608638" y="3275013"/>
            <a:ext cx="2803525" cy="2106612"/>
          </a:xfrm>
          <a:prstGeom prst="rect">
            <a:avLst/>
          </a:prstGeom>
          <a:noFill/>
          <a:ln w="12700" algn="ctr">
            <a:noFill/>
            <a:miter lim="800000"/>
            <a:headEnd/>
            <a:tailEnd/>
          </a:ln>
        </p:spPr>
      </p:pic>
      <p:pic>
        <p:nvPicPr>
          <p:cNvPr id="60423" name="Picture 7"/>
          <p:cNvPicPr>
            <a:picLocks noChangeAspect="1" noChangeArrowheads="1"/>
          </p:cNvPicPr>
          <p:nvPr/>
        </p:nvPicPr>
        <p:blipFill>
          <a:blip r:embed="rId4"/>
          <a:srcRect/>
          <a:stretch>
            <a:fillRect/>
          </a:stretch>
        </p:blipFill>
        <p:spPr bwMode="auto">
          <a:xfrm>
            <a:off x="423863" y="3121025"/>
            <a:ext cx="4110037" cy="2301875"/>
          </a:xfrm>
          <a:prstGeom prst="rect">
            <a:avLst/>
          </a:prstGeom>
          <a:noFill/>
          <a:ln w="12700" algn="ctr">
            <a:noFill/>
            <a:miter lim="800000"/>
            <a:headEnd/>
            <a:tailEnd/>
          </a:ln>
        </p:spPr>
      </p:pic>
      <p:sp>
        <p:nvSpPr>
          <p:cNvPr id="60424" name="Rectangle 8"/>
          <p:cNvSpPr>
            <a:spLocks noChangeArrowheads="1"/>
          </p:cNvSpPr>
          <p:nvPr/>
        </p:nvSpPr>
        <p:spPr bwMode="auto">
          <a:xfrm>
            <a:off x="501650" y="2738438"/>
            <a:ext cx="4070350" cy="2881312"/>
          </a:xfrm>
          <a:prstGeom prst="rect">
            <a:avLst/>
          </a:prstGeom>
          <a:noFill/>
          <a:ln w="12700" algn="ctr">
            <a:solidFill>
              <a:schemeClr val="tx1"/>
            </a:solidFill>
            <a:miter lim="800000"/>
            <a:headEnd/>
            <a:tailEnd/>
          </a:ln>
        </p:spPr>
        <p:txBody>
          <a:bodyPr wrap="none" anchor="ctr"/>
          <a:lstStyle/>
          <a:p>
            <a:endParaRPr lang="en-US"/>
          </a:p>
        </p:txBody>
      </p:sp>
      <p:sp>
        <p:nvSpPr>
          <p:cNvPr id="60425" name="Rectangle 9"/>
          <p:cNvSpPr>
            <a:spLocks noChangeArrowheads="1"/>
          </p:cNvSpPr>
          <p:nvPr/>
        </p:nvSpPr>
        <p:spPr bwMode="auto">
          <a:xfrm>
            <a:off x="4956175" y="2738438"/>
            <a:ext cx="3879850" cy="2881312"/>
          </a:xfrm>
          <a:prstGeom prst="rect">
            <a:avLst/>
          </a:prstGeom>
          <a:noFill/>
          <a:ln w="12700" algn="ctr">
            <a:solidFill>
              <a:schemeClr val="tx1"/>
            </a:solidFill>
            <a:miter lim="800000"/>
            <a:headEnd/>
            <a:tailEnd/>
          </a:ln>
        </p:spPr>
        <p:txBody>
          <a:bodyPr wrap="none" anchor="ct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a:xfrm>
            <a:off x="0" y="190500"/>
            <a:ext cx="9144000" cy="876300"/>
          </a:xfrm>
        </p:spPr>
        <p:txBody>
          <a:bodyPr/>
          <a:lstStyle/>
          <a:p>
            <a:r>
              <a:rPr lang="en-US" sz="3200" b="1" dirty="0"/>
              <a:t>Exercise 3.3 – Decision Making and Saving Data</a:t>
            </a:r>
          </a:p>
        </p:txBody>
      </p:sp>
      <p:sp>
        <p:nvSpPr>
          <p:cNvPr id="824323" name="Rectangle 3"/>
          <p:cNvSpPr>
            <a:spLocks noChangeArrowheads="1"/>
          </p:cNvSpPr>
          <p:nvPr/>
        </p:nvSpPr>
        <p:spPr bwMode="auto">
          <a:xfrm>
            <a:off x="1154113" y="2814638"/>
            <a:ext cx="914400" cy="914400"/>
          </a:xfrm>
          <a:prstGeom prst="rect">
            <a:avLst/>
          </a:prstGeom>
          <a:noFill/>
          <a:ln w="12700" algn="ctr">
            <a:noFill/>
            <a:miter lim="800000"/>
            <a:headEnd/>
            <a:tailEnd/>
          </a:ln>
          <a:effectLst/>
        </p:spPr>
        <p:txBody>
          <a:bodyPr wrap="none" anchor="ctr"/>
          <a:lstStyle/>
          <a:p>
            <a:endParaRPr lang="en-US"/>
          </a:p>
        </p:txBody>
      </p:sp>
      <p:sp>
        <p:nvSpPr>
          <p:cNvPr id="824324" name="Rectangle 4"/>
          <p:cNvSpPr>
            <a:spLocks noChangeArrowheads="1"/>
          </p:cNvSpPr>
          <p:nvPr/>
        </p:nvSpPr>
        <p:spPr bwMode="auto">
          <a:xfrm>
            <a:off x="266700" y="1143000"/>
            <a:ext cx="8610600" cy="1635125"/>
          </a:xfrm>
          <a:prstGeom prst="rect">
            <a:avLst/>
          </a:prstGeom>
          <a:noFill/>
          <a:ln w="9525">
            <a:noFill/>
            <a:miter lim="800000"/>
            <a:headEnd/>
            <a:tailEnd/>
          </a:ln>
          <a:effectLst/>
        </p:spPr>
        <p:txBody>
          <a:bodyPr/>
          <a:lstStyle/>
          <a:p>
            <a:pPr marL="174625" indent="-174625" algn="l" eaLnBrk="1" hangingPunct="1">
              <a:spcBef>
                <a:spcPct val="20000"/>
              </a:spcBef>
              <a:buFontTx/>
              <a:buChar char="•"/>
            </a:pPr>
            <a:r>
              <a:rPr lang="en-US" b="0" dirty="0">
                <a:latin typeface="+mn-lt"/>
              </a:rPr>
              <a:t>Use a case structure to:</a:t>
            </a:r>
          </a:p>
          <a:p>
            <a:pPr marL="508000" lvl="1" indent="-217488" algn="l" eaLnBrk="1" hangingPunct="1">
              <a:spcBef>
                <a:spcPct val="20000"/>
              </a:spcBef>
              <a:buFontTx/>
              <a:buChar char="–"/>
            </a:pPr>
            <a:r>
              <a:rPr lang="en-US" sz="2000" b="0" dirty="0">
                <a:latin typeface="+mn-lt"/>
              </a:rPr>
              <a:t>Make a VI that saves data when a condition is met</a:t>
            </a:r>
          </a:p>
        </p:txBody>
      </p:sp>
      <p:sp>
        <p:nvSpPr>
          <p:cNvPr id="824325" name="Text Box 5"/>
          <p:cNvSpPr txBox="1">
            <a:spLocks noChangeArrowheads="1"/>
          </p:cNvSpPr>
          <p:nvPr/>
        </p:nvSpPr>
        <p:spPr bwMode="auto">
          <a:xfrm>
            <a:off x="385763" y="3275013"/>
            <a:ext cx="3271837" cy="701675"/>
          </a:xfrm>
          <a:prstGeom prst="rect">
            <a:avLst/>
          </a:prstGeom>
          <a:noFill/>
          <a:ln w="12700" algn="ctr">
            <a:noFill/>
            <a:miter lim="800000"/>
            <a:headEnd/>
            <a:tailEnd/>
          </a:ln>
          <a:effectLst/>
        </p:spPr>
        <p:txBody>
          <a:bodyPr wrap="square">
            <a:spAutoFit/>
          </a:bodyPr>
          <a:lstStyle/>
          <a:p>
            <a:pPr algn="l">
              <a:spcBef>
                <a:spcPct val="50000"/>
              </a:spcBef>
            </a:pPr>
            <a:r>
              <a:rPr lang="en-US" sz="2000" b="0" dirty="0">
                <a:latin typeface="+mn-lt"/>
              </a:rPr>
              <a:t>This exercise should take 15 minutes.</a:t>
            </a:r>
          </a:p>
        </p:txBody>
      </p:sp>
      <p:sp>
        <p:nvSpPr>
          <p:cNvPr id="824327" name="AutoShape 7"/>
          <p:cNvSpPr>
            <a:spLocks noChangeArrowheads="1"/>
          </p:cNvSpPr>
          <p:nvPr/>
        </p:nvSpPr>
        <p:spPr bwMode="auto">
          <a:xfrm>
            <a:off x="7262813" y="5638800"/>
            <a:ext cx="1881187"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dirty="0">
                <a:effectLst>
                  <a:outerShdw blurRad="38100" dist="38100" dir="2700000" algn="tl">
                    <a:srgbClr val="C0C0C0"/>
                  </a:outerShdw>
                </a:effectLst>
                <a:latin typeface="Times New Roman" pitchFamily="18" charset="0"/>
              </a:rPr>
              <a:t>Track A,B,C</a:t>
            </a:r>
          </a:p>
        </p:txBody>
      </p:sp>
      <p:pic>
        <p:nvPicPr>
          <p:cNvPr id="824329" name="Picture 9"/>
          <p:cNvPicPr>
            <a:picLocks noChangeAspect="1" noChangeArrowheads="1"/>
          </p:cNvPicPr>
          <p:nvPr/>
        </p:nvPicPr>
        <p:blipFill>
          <a:blip r:embed="rId3"/>
          <a:stretch>
            <a:fillRect/>
          </a:stretch>
        </p:blipFill>
        <p:spPr bwMode="auto">
          <a:xfrm>
            <a:off x="4000500" y="1943100"/>
            <a:ext cx="3657600" cy="3540125"/>
          </a:xfrm>
          <a:prstGeom prst="rect">
            <a:avLst/>
          </a:prstGeom>
          <a:noFill/>
          <a:ln w="12700" algn="ctr">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9472" name="Rectangle 16"/>
          <p:cNvSpPr>
            <a:spLocks noChangeArrowheads="1"/>
          </p:cNvSpPr>
          <p:nvPr/>
        </p:nvSpPr>
        <p:spPr bwMode="auto">
          <a:xfrm>
            <a:off x="0" y="190500"/>
            <a:ext cx="9144000" cy="876300"/>
          </a:xfrm>
          <a:prstGeom prst="rect">
            <a:avLst/>
          </a:prstGeom>
          <a:noFill/>
          <a:ln w="9525">
            <a:noFill/>
            <a:miter lim="800000"/>
            <a:headEnd/>
            <a:tailEnd/>
          </a:ln>
          <a:effectLst/>
        </p:spPr>
        <p:txBody>
          <a:bodyPr anchor="ctr"/>
          <a:lstStyle/>
          <a:p>
            <a:r>
              <a:rPr lang="en-US" sz="3200" dirty="0">
                <a:latin typeface="+mn-lt"/>
              </a:rPr>
              <a:t>File I/O Programming Model – Under the Hood</a:t>
            </a:r>
          </a:p>
        </p:txBody>
      </p:sp>
      <p:sp>
        <p:nvSpPr>
          <p:cNvPr id="659473" name="Rectangle 17"/>
          <p:cNvSpPr>
            <a:spLocks noChangeArrowheads="1"/>
          </p:cNvSpPr>
          <p:nvPr/>
        </p:nvSpPr>
        <p:spPr bwMode="auto">
          <a:xfrm>
            <a:off x="685800" y="1752600"/>
            <a:ext cx="8001000" cy="735013"/>
          </a:xfrm>
          <a:prstGeom prst="rect">
            <a:avLst/>
          </a:prstGeom>
          <a:noFill/>
          <a:ln w="9525">
            <a:noFill/>
            <a:miter lim="800000"/>
            <a:headEnd/>
            <a:tailEnd/>
          </a:ln>
          <a:effectLst/>
        </p:spPr>
        <p:txBody>
          <a:bodyPr>
            <a:spAutoFit/>
          </a:bodyPr>
          <a:lstStyle/>
          <a:p>
            <a:pPr lvl="1" algn="l">
              <a:lnSpc>
                <a:spcPct val="90000"/>
              </a:lnSpc>
              <a:spcBef>
                <a:spcPct val="30000"/>
              </a:spcBef>
              <a:buFontTx/>
              <a:buChar char="–"/>
            </a:pPr>
            <a:endParaRPr lang="en-US" sz="2000">
              <a:latin typeface="Arial" charset="0"/>
            </a:endParaRPr>
          </a:p>
          <a:p>
            <a:pPr algn="l">
              <a:spcBef>
                <a:spcPts val="500"/>
              </a:spcBef>
              <a:spcAft>
                <a:spcPts val="500"/>
              </a:spcAft>
            </a:pPr>
            <a:endParaRPr lang="en-US" sz="2000" b="0">
              <a:latin typeface="Arial" charset="0"/>
            </a:endParaRPr>
          </a:p>
        </p:txBody>
      </p:sp>
      <p:sp>
        <p:nvSpPr>
          <p:cNvPr id="659474" name="AutoShape 18"/>
          <p:cNvSpPr>
            <a:spLocks noChangeArrowheads="1"/>
          </p:cNvSpPr>
          <p:nvPr/>
        </p:nvSpPr>
        <p:spPr bwMode="auto">
          <a:xfrm>
            <a:off x="457200" y="1371600"/>
            <a:ext cx="1644650" cy="1325563"/>
          </a:xfrm>
          <a:prstGeom prst="flowChartProcess">
            <a:avLst/>
          </a:prstGeom>
          <a:solidFill>
            <a:schemeClr val="accent1"/>
          </a:solidFill>
          <a:ln w="28575">
            <a:solidFill>
              <a:schemeClr val="accent2"/>
            </a:solidFill>
            <a:miter lim="800000"/>
            <a:headEnd type="none" w="sm" len="sm"/>
            <a:tailEnd type="none" w="sm" len="sm"/>
          </a:ln>
          <a:effectLst/>
        </p:spPr>
        <p:txBody>
          <a:bodyPr wrap="none" anchor="ctr"/>
          <a:lstStyle/>
          <a:p>
            <a:r>
              <a:rPr lang="en-US">
                <a:solidFill>
                  <a:schemeClr val="bg1"/>
                </a:solidFill>
              </a:rPr>
              <a:t>Open/</a:t>
            </a:r>
            <a:br>
              <a:rPr lang="en-US">
                <a:solidFill>
                  <a:schemeClr val="bg1"/>
                </a:solidFill>
              </a:rPr>
            </a:br>
            <a:r>
              <a:rPr lang="en-US">
                <a:solidFill>
                  <a:schemeClr val="bg1"/>
                </a:solidFill>
              </a:rPr>
              <a:t>Create/</a:t>
            </a:r>
            <a:br>
              <a:rPr lang="en-US">
                <a:solidFill>
                  <a:schemeClr val="bg1"/>
                </a:solidFill>
              </a:rPr>
            </a:br>
            <a:r>
              <a:rPr lang="en-US">
                <a:solidFill>
                  <a:schemeClr val="bg1"/>
                </a:solidFill>
              </a:rPr>
              <a:t>Replace File</a:t>
            </a:r>
          </a:p>
        </p:txBody>
      </p:sp>
      <p:sp>
        <p:nvSpPr>
          <p:cNvPr id="659475" name="AutoShape 19"/>
          <p:cNvSpPr>
            <a:spLocks noChangeArrowheads="1"/>
          </p:cNvSpPr>
          <p:nvPr/>
        </p:nvSpPr>
        <p:spPr bwMode="auto">
          <a:xfrm>
            <a:off x="2667000" y="1371600"/>
            <a:ext cx="1644650" cy="1325563"/>
          </a:xfrm>
          <a:prstGeom prst="flowChartProcess">
            <a:avLst/>
          </a:prstGeom>
          <a:solidFill>
            <a:schemeClr val="accent1"/>
          </a:solidFill>
          <a:ln w="28575">
            <a:solidFill>
              <a:schemeClr val="accent2"/>
            </a:solidFill>
            <a:miter lim="800000"/>
            <a:headEnd type="none" w="sm" len="sm"/>
            <a:tailEnd type="none" w="sm" len="sm"/>
          </a:ln>
          <a:effectLst/>
        </p:spPr>
        <p:txBody>
          <a:bodyPr wrap="none" anchor="ctr"/>
          <a:lstStyle/>
          <a:p>
            <a:r>
              <a:rPr lang="en-US">
                <a:solidFill>
                  <a:schemeClr val="bg1"/>
                </a:solidFill>
              </a:rPr>
              <a:t>Read </a:t>
            </a:r>
          </a:p>
          <a:p>
            <a:r>
              <a:rPr lang="en-US">
                <a:solidFill>
                  <a:schemeClr val="bg1"/>
                </a:solidFill>
              </a:rPr>
              <a:t>and/or</a:t>
            </a:r>
            <a:br>
              <a:rPr lang="en-US">
                <a:solidFill>
                  <a:schemeClr val="bg1"/>
                </a:solidFill>
              </a:rPr>
            </a:br>
            <a:r>
              <a:rPr lang="en-US">
                <a:solidFill>
                  <a:schemeClr val="bg1"/>
                </a:solidFill>
              </a:rPr>
              <a:t>Write to File</a:t>
            </a:r>
          </a:p>
        </p:txBody>
      </p:sp>
      <p:sp>
        <p:nvSpPr>
          <p:cNvPr id="659476" name="AutoShape 20"/>
          <p:cNvSpPr>
            <a:spLocks noChangeArrowheads="1"/>
          </p:cNvSpPr>
          <p:nvPr/>
        </p:nvSpPr>
        <p:spPr bwMode="auto">
          <a:xfrm>
            <a:off x="5029200" y="1371600"/>
            <a:ext cx="1644650" cy="1325563"/>
          </a:xfrm>
          <a:prstGeom prst="flowChartProcess">
            <a:avLst/>
          </a:prstGeom>
          <a:solidFill>
            <a:schemeClr val="accent1"/>
          </a:solidFill>
          <a:ln w="28575">
            <a:solidFill>
              <a:schemeClr val="accent2"/>
            </a:solidFill>
            <a:miter lim="800000"/>
            <a:headEnd type="none" w="sm" len="sm"/>
            <a:tailEnd type="none" w="sm" len="sm"/>
          </a:ln>
          <a:effectLst/>
        </p:spPr>
        <p:txBody>
          <a:bodyPr wrap="none" anchor="ctr"/>
          <a:lstStyle/>
          <a:p>
            <a:r>
              <a:rPr lang="en-US">
                <a:solidFill>
                  <a:schemeClr val="bg1"/>
                </a:solidFill>
              </a:rPr>
              <a:t>Close </a:t>
            </a:r>
          </a:p>
          <a:p>
            <a:r>
              <a:rPr lang="en-US">
                <a:solidFill>
                  <a:schemeClr val="bg1"/>
                </a:solidFill>
              </a:rPr>
              <a:t>File</a:t>
            </a:r>
          </a:p>
        </p:txBody>
      </p:sp>
      <p:cxnSp>
        <p:nvCxnSpPr>
          <p:cNvPr id="659477" name="AutoShape 21"/>
          <p:cNvCxnSpPr>
            <a:cxnSpLocks noChangeShapeType="1"/>
            <a:stCxn id="659474" idx="3"/>
            <a:endCxn id="659475" idx="1"/>
          </p:cNvCxnSpPr>
          <p:nvPr/>
        </p:nvCxnSpPr>
        <p:spPr bwMode="auto">
          <a:xfrm>
            <a:off x="2116138" y="2035175"/>
            <a:ext cx="536575" cy="0"/>
          </a:xfrm>
          <a:prstGeom prst="straightConnector1">
            <a:avLst/>
          </a:prstGeom>
          <a:noFill/>
          <a:ln w="28575">
            <a:solidFill>
              <a:schemeClr val="accent2"/>
            </a:solidFill>
            <a:round/>
            <a:headEnd type="none" w="sm" len="sm"/>
            <a:tailEnd type="triangle" w="med" len="med"/>
          </a:ln>
          <a:effectLst/>
        </p:spPr>
      </p:cxnSp>
      <p:cxnSp>
        <p:nvCxnSpPr>
          <p:cNvPr id="659478" name="AutoShape 22"/>
          <p:cNvCxnSpPr>
            <a:cxnSpLocks noChangeShapeType="1"/>
            <a:stCxn id="659475" idx="3"/>
            <a:endCxn id="659476" idx="1"/>
          </p:cNvCxnSpPr>
          <p:nvPr/>
        </p:nvCxnSpPr>
        <p:spPr bwMode="auto">
          <a:xfrm>
            <a:off x="4325938" y="2035175"/>
            <a:ext cx="688975" cy="0"/>
          </a:xfrm>
          <a:prstGeom prst="straightConnector1">
            <a:avLst/>
          </a:prstGeom>
          <a:noFill/>
          <a:ln w="28575">
            <a:solidFill>
              <a:schemeClr val="accent2"/>
            </a:solidFill>
            <a:round/>
            <a:headEnd type="none" w="sm" len="sm"/>
            <a:tailEnd type="triangle" w="med" len="med"/>
          </a:ln>
          <a:effectLst/>
        </p:spPr>
      </p:cxnSp>
      <p:cxnSp>
        <p:nvCxnSpPr>
          <p:cNvPr id="659479" name="AutoShape 23"/>
          <p:cNvCxnSpPr>
            <a:cxnSpLocks noChangeShapeType="1"/>
            <a:stCxn id="659476" idx="3"/>
            <a:endCxn id="659480" idx="1"/>
          </p:cNvCxnSpPr>
          <p:nvPr/>
        </p:nvCxnSpPr>
        <p:spPr bwMode="auto">
          <a:xfrm>
            <a:off x="6688138" y="2035175"/>
            <a:ext cx="568325" cy="0"/>
          </a:xfrm>
          <a:prstGeom prst="straightConnector1">
            <a:avLst/>
          </a:prstGeom>
          <a:noFill/>
          <a:ln w="28575">
            <a:solidFill>
              <a:schemeClr val="accent2"/>
            </a:solidFill>
            <a:round/>
            <a:headEnd type="none" w="sm" len="sm"/>
            <a:tailEnd type="triangle" w="med" len="med"/>
          </a:ln>
          <a:effectLst/>
        </p:spPr>
      </p:cxnSp>
      <p:sp>
        <p:nvSpPr>
          <p:cNvPr id="659480" name="AutoShape 24"/>
          <p:cNvSpPr>
            <a:spLocks noChangeArrowheads="1"/>
          </p:cNvSpPr>
          <p:nvPr/>
        </p:nvSpPr>
        <p:spPr bwMode="auto">
          <a:xfrm>
            <a:off x="7270750" y="1371600"/>
            <a:ext cx="1644650" cy="1325563"/>
          </a:xfrm>
          <a:prstGeom prst="flowChartProcess">
            <a:avLst/>
          </a:prstGeom>
          <a:solidFill>
            <a:schemeClr val="accent1"/>
          </a:solidFill>
          <a:ln w="28575">
            <a:solidFill>
              <a:schemeClr val="accent2"/>
            </a:solidFill>
            <a:miter lim="800000"/>
            <a:headEnd type="none" w="sm" len="sm"/>
            <a:tailEnd type="none" w="sm" len="sm"/>
          </a:ln>
          <a:effectLst/>
        </p:spPr>
        <p:txBody>
          <a:bodyPr wrap="none" anchor="ctr"/>
          <a:lstStyle/>
          <a:p>
            <a:r>
              <a:rPr lang="en-US">
                <a:solidFill>
                  <a:schemeClr val="bg1"/>
                </a:solidFill>
              </a:rPr>
              <a:t>Check for</a:t>
            </a:r>
          </a:p>
          <a:p>
            <a:r>
              <a:rPr lang="en-US">
                <a:solidFill>
                  <a:schemeClr val="bg1"/>
                </a:solidFill>
              </a:rPr>
              <a:t>Errors</a:t>
            </a:r>
          </a:p>
        </p:txBody>
      </p:sp>
      <p:pic>
        <p:nvPicPr>
          <p:cNvPr id="659481" name="Picture 25" descr="open file LV 8"/>
          <p:cNvPicPr>
            <a:picLocks noChangeAspect="1" noChangeArrowheads="1"/>
          </p:cNvPicPr>
          <p:nvPr/>
        </p:nvPicPr>
        <p:blipFill>
          <a:blip r:embed="rId3"/>
          <a:srcRect/>
          <a:stretch>
            <a:fillRect/>
          </a:stretch>
        </p:blipFill>
        <p:spPr bwMode="auto">
          <a:xfrm>
            <a:off x="501650" y="3006725"/>
            <a:ext cx="2227263" cy="920750"/>
          </a:xfrm>
          <a:prstGeom prst="rect">
            <a:avLst/>
          </a:prstGeom>
          <a:noFill/>
        </p:spPr>
      </p:pic>
      <p:pic>
        <p:nvPicPr>
          <p:cNvPr id="659482" name="Picture 26" descr="read file LV 8"/>
          <p:cNvPicPr>
            <a:picLocks noChangeAspect="1" noChangeArrowheads="1"/>
          </p:cNvPicPr>
          <p:nvPr/>
        </p:nvPicPr>
        <p:blipFill>
          <a:blip r:embed="rId4"/>
          <a:srcRect/>
          <a:stretch>
            <a:fillRect/>
          </a:stretch>
        </p:blipFill>
        <p:spPr bwMode="auto">
          <a:xfrm>
            <a:off x="2690813" y="2968625"/>
            <a:ext cx="1957387" cy="1003300"/>
          </a:xfrm>
          <a:prstGeom prst="rect">
            <a:avLst/>
          </a:prstGeom>
          <a:noFill/>
        </p:spPr>
      </p:pic>
      <p:pic>
        <p:nvPicPr>
          <p:cNvPr id="659483" name="Picture 27" descr="write file LV 8"/>
          <p:cNvPicPr>
            <a:picLocks noChangeAspect="1" noChangeArrowheads="1"/>
          </p:cNvPicPr>
          <p:nvPr/>
        </p:nvPicPr>
        <p:blipFill>
          <a:blip r:embed="rId5"/>
          <a:srcRect/>
          <a:stretch>
            <a:fillRect/>
          </a:stretch>
        </p:blipFill>
        <p:spPr bwMode="auto">
          <a:xfrm>
            <a:off x="2728913" y="4159250"/>
            <a:ext cx="1804987" cy="1087438"/>
          </a:xfrm>
          <a:prstGeom prst="rect">
            <a:avLst/>
          </a:prstGeom>
          <a:noFill/>
        </p:spPr>
      </p:pic>
      <p:pic>
        <p:nvPicPr>
          <p:cNvPr id="659484" name="Picture 28" descr="close file LV 8"/>
          <p:cNvPicPr>
            <a:picLocks noChangeAspect="1" noChangeArrowheads="1"/>
          </p:cNvPicPr>
          <p:nvPr/>
        </p:nvPicPr>
        <p:blipFill>
          <a:blip r:embed="rId6"/>
          <a:srcRect/>
          <a:stretch>
            <a:fillRect/>
          </a:stretch>
        </p:blipFill>
        <p:spPr bwMode="auto">
          <a:xfrm>
            <a:off x="5262563" y="3006725"/>
            <a:ext cx="998537" cy="952500"/>
          </a:xfrm>
          <a:prstGeom prst="rect">
            <a:avLst/>
          </a:prstGeom>
          <a:noFill/>
        </p:spPr>
      </p:pic>
      <p:pic>
        <p:nvPicPr>
          <p:cNvPr id="659485" name="Picture 29" descr="error handler LV 8"/>
          <p:cNvPicPr>
            <a:picLocks noChangeAspect="1" noChangeArrowheads="1"/>
          </p:cNvPicPr>
          <p:nvPr/>
        </p:nvPicPr>
        <p:blipFill>
          <a:blip r:embed="rId7"/>
          <a:srcRect/>
          <a:stretch>
            <a:fillRect/>
          </a:stretch>
        </p:blipFill>
        <p:spPr bwMode="auto">
          <a:xfrm>
            <a:off x="7145338" y="3006725"/>
            <a:ext cx="1998662" cy="896938"/>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a:xfrm>
            <a:off x="0" y="190500"/>
            <a:ext cx="9144000" cy="838200"/>
          </a:xfrm>
        </p:spPr>
        <p:txBody>
          <a:bodyPr/>
          <a:lstStyle/>
          <a:p>
            <a:r>
              <a:rPr lang="en-US" sz="3200" b="1" dirty="0"/>
              <a:t>Section III–Presenting Your Results</a:t>
            </a:r>
          </a:p>
        </p:txBody>
      </p:sp>
      <p:sp>
        <p:nvSpPr>
          <p:cNvPr id="617475" name="Rectangle 3"/>
          <p:cNvSpPr>
            <a:spLocks noGrp="1" noChangeArrowheads="1"/>
          </p:cNvSpPr>
          <p:nvPr>
            <p:ph idx="1"/>
          </p:nvPr>
        </p:nvSpPr>
        <p:spPr>
          <a:xfrm>
            <a:off x="381000" y="1047750"/>
            <a:ext cx="8534400" cy="4878388"/>
          </a:xfrm>
        </p:spPr>
        <p:txBody>
          <a:bodyPr/>
          <a:lstStyle/>
          <a:p>
            <a:pPr>
              <a:buFontTx/>
              <a:buNone/>
            </a:pPr>
            <a:r>
              <a:rPr lang="en-US" dirty="0"/>
              <a:t>A. </a:t>
            </a:r>
            <a:r>
              <a:rPr lang="en-US" sz="2800" dirty="0"/>
              <a:t>Displaying Data on the Front Panel</a:t>
            </a:r>
          </a:p>
          <a:p>
            <a:pPr lvl="1">
              <a:buFontTx/>
              <a:buChar char="•"/>
            </a:pPr>
            <a:r>
              <a:rPr lang="en-US" sz="2000" dirty="0"/>
              <a:t>Controls and Indicators</a:t>
            </a:r>
          </a:p>
          <a:p>
            <a:pPr lvl="1">
              <a:buFontTx/>
              <a:buChar char="•"/>
            </a:pPr>
            <a:r>
              <a:rPr lang="en-US" sz="2000" dirty="0"/>
              <a:t>Graphs and Charts</a:t>
            </a:r>
          </a:p>
          <a:p>
            <a:pPr lvl="1">
              <a:buFontTx/>
              <a:buChar char="•"/>
            </a:pPr>
            <a:r>
              <a:rPr lang="en-US" sz="2000" dirty="0"/>
              <a:t>Loop Timing</a:t>
            </a:r>
          </a:p>
          <a:p>
            <a:pPr>
              <a:buFontTx/>
              <a:buNone/>
            </a:pPr>
            <a:r>
              <a:rPr lang="en-US" dirty="0"/>
              <a:t>B. </a:t>
            </a:r>
            <a:r>
              <a:rPr lang="en-US" sz="2800" dirty="0"/>
              <a:t>Signal Processing</a:t>
            </a:r>
          </a:p>
          <a:p>
            <a:pPr lvl="1">
              <a:buFontTx/>
              <a:buChar char="•"/>
            </a:pPr>
            <a:r>
              <a:rPr lang="en-US" sz="2000" dirty="0"/>
              <a:t>LabVIEW </a:t>
            </a:r>
            <a:r>
              <a:rPr lang="en-US" sz="2000" dirty="0" err="1"/>
              <a:t>MathScript</a:t>
            </a:r>
            <a:endParaRPr lang="en-US" sz="2000" dirty="0"/>
          </a:p>
          <a:p>
            <a:pPr lvl="1">
              <a:buFontTx/>
              <a:buChar char="•"/>
            </a:pPr>
            <a:r>
              <a:rPr lang="en-US" sz="2000" dirty="0"/>
              <a:t>Arrays</a:t>
            </a:r>
          </a:p>
          <a:p>
            <a:pPr lvl="1">
              <a:buFontTx/>
              <a:buChar char="•"/>
            </a:pPr>
            <a:r>
              <a:rPr lang="en-US" sz="2000" dirty="0"/>
              <a:t>Clusters</a:t>
            </a:r>
          </a:p>
          <a:p>
            <a:pPr lvl="1">
              <a:buFontTx/>
              <a:buChar char="•"/>
            </a:pPr>
            <a:r>
              <a:rPr lang="en-US" sz="2000" dirty="0"/>
              <a:t>Waveforms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135" name="Rectangle 39"/>
          <p:cNvSpPr>
            <a:spLocks noGrp="1" noChangeArrowheads="1"/>
          </p:cNvSpPr>
          <p:nvPr>
            <p:ph type="title"/>
          </p:nvPr>
        </p:nvSpPr>
        <p:spPr>
          <a:xfrm>
            <a:off x="0" y="190500"/>
            <a:ext cx="9144000" cy="990600"/>
          </a:xfrm>
          <a:noFill/>
          <a:ln/>
        </p:spPr>
        <p:txBody>
          <a:bodyPr/>
          <a:lstStyle/>
          <a:p>
            <a:r>
              <a:rPr lang="en-US" sz="3200" b="1" dirty="0"/>
              <a:t>What Types of Controls and Indicators Are Available?</a:t>
            </a:r>
          </a:p>
        </p:txBody>
      </p:sp>
      <p:sp>
        <p:nvSpPr>
          <p:cNvPr id="772136" name="Rectangle 40"/>
          <p:cNvSpPr>
            <a:spLocks noGrp="1" noChangeArrowheads="1"/>
          </p:cNvSpPr>
          <p:nvPr>
            <p:ph idx="1"/>
          </p:nvPr>
        </p:nvSpPr>
        <p:spPr>
          <a:xfrm>
            <a:off x="342900" y="1066800"/>
            <a:ext cx="5867400" cy="5106988"/>
          </a:xfrm>
          <a:noFill/>
          <a:ln/>
        </p:spPr>
        <p:txBody>
          <a:bodyPr/>
          <a:lstStyle/>
          <a:p>
            <a:pPr>
              <a:lnSpc>
                <a:spcPct val="80000"/>
              </a:lnSpc>
            </a:pPr>
            <a:r>
              <a:rPr lang="en-US" sz="2200" b="1" dirty="0"/>
              <a:t>Numeric Data</a:t>
            </a:r>
          </a:p>
          <a:p>
            <a:pPr lvl="1">
              <a:lnSpc>
                <a:spcPct val="80000"/>
              </a:lnSpc>
            </a:pPr>
            <a:r>
              <a:rPr lang="en-US" sz="1600" dirty="0"/>
              <a:t>Number Input and Display</a:t>
            </a:r>
          </a:p>
          <a:p>
            <a:pPr lvl="1">
              <a:lnSpc>
                <a:spcPct val="80000"/>
              </a:lnSpc>
            </a:pPr>
            <a:r>
              <a:rPr lang="en-US" sz="1600" dirty="0"/>
              <a:t>Analog Sliders, Dials, and Gauges</a:t>
            </a:r>
          </a:p>
          <a:p>
            <a:pPr>
              <a:lnSpc>
                <a:spcPct val="80000"/>
              </a:lnSpc>
            </a:pPr>
            <a:r>
              <a:rPr lang="en-US" sz="2200" b="1" dirty="0"/>
              <a:t>Boolean Data</a:t>
            </a:r>
          </a:p>
          <a:p>
            <a:pPr lvl="1">
              <a:lnSpc>
                <a:spcPct val="80000"/>
              </a:lnSpc>
            </a:pPr>
            <a:r>
              <a:rPr lang="en-US" sz="1600" dirty="0"/>
              <a:t>Buttons and LEDs</a:t>
            </a:r>
          </a:p>
          <a:p>
            <a:pPr>
              <a:lnSpc>
                <a:spcPct val="80000"/>
              </a:lnSpc>
            </a:pPr>
            <a:r>
              <a:rPr lang="en-US" sz="2200" b="1" dirty="0"/>
              <a:t>Array and Matrix Data</a:t>
            </a:r>
          </a:p>
          <a:p>
            <a:pPr lvl="1">
              <a:lnSpc>
                <a:spcPct val="80000"/>
              </a:lnSpc>
            </a:pPr>
            <a:r>
              <a:rPr lang="en-US" sz="1600" dirty="0"/>
              <a:t>Numeric Display</a:t>
            </a:r>
          </a:p>
          <a:p>
            <a:pPr lvl="1">
              <a:lnSpc>
                <a:spcPct val="80000"/>
              </a:lnSpc>
            </a:pPr>
            <a:r>
              <a:rPr lang="en-US" sz="1600" dirty="0"/>
              <a:t>Chart</a:t>
            </a:r>
          </a:p>
          <a:p>
            <a:pPr lvl="1">
              <a:lnSpc>
                <a:spcPct val="80000"/>
              </a:lnSpc>
            </a:pPr>
            <a:r>
              <a:rPr lang="en-US" sz="1600" dirty="0"/>
              <a:t>Graph</a:t>
            </a:r>
          </a:p>
          <a:p>
            <a:pPr lvl="1">
              <a:lnSpc>
                <a:spcPct val="80000"/>
              </a:lnSpc>
            </a:pPr>
            <a:r>
              <a:rPr lang="en-US" sz="1600" dirty="0"/>
              <a:t>XY Graph</a:t>
            </a:r>
          </a:p>
          <a:p>
            <a:pPr lvl="1">
              <a:lnSpc>
                <a:spcPct val="80000"/>
              </a:lnSpc>
            </a:pPr>
            <a:r>
              <a:rPr lang="en-US" sz="1600" dirty="0"/>
              <a:t>Intensity Graph</a:t>
            </a:r>
          </a:p>
          <a:p>
            <a:pPr lvl="1">
              <a:lnSpc>
                <a:spcPct val="80000"/>
              </a:lnSpc>
            </a:pPr>
            <a:r>
              <a:rPr lang="en-US" sz="1600" dirty="0"/>
              <a:t>3D Graph: Point, Surface, and Model</a:t>
            </a:r>
          </a:p>
          <a:p>
            <a:pPr>
              <a:lnSpc>
                <a:spcPct val="80000"/>
              </a:lnSpc>
            </a:pPr>
            <a:r>
              <a:rPr lang="en-US" sz="2200" b="1" dirty="0"/>
              <a:t>Decorations</a:t>
            </a:r>
          </a:p>
          <a:p>
            <a:pPr lvl="1">
              <a:lnSpc>
                <a:spcPct val="80000"/>
              </a:lnSpc>
            </a:pPr>
            <a:r>
              <a:rPr lang="en-US" sz="1600" dirty="0"/>
              <a:t>Tab Control</a:t>
            </a:r>
          </a:p>
          <a:p>
            <a:pPr lvl="1">
              <a:lnSpc>
                <a:spcPct val="80000"/>
              </a:lnSpc>
            </a:pPr>
            <a:r>
              <a:rPr lang="en-US" sz="1600" dirty="0"/>
              <a:t>Arrows</a:t>
            </a:r>
          </a:p>
          <a:p>
            <a:pPr>
              <a:lnSpc>
                <a:spcPct val="80000"/>
              </a:lnSpc>
            </a:pPr>
            <a:r>
              <a:rPr lang="en-US" sz="2200" b="1" dirty="0"/>
              <a:t>Other</a:t>
            </a:r>
          </a:p>
          <a:p>
            <a:pPr lvl="1">
              <a:lnSpc>
                <a:spcPct val="80000"/>
              </a:lnSpc>
            </a:pPr>
            <a:r>
              <a:rPr lang="en-US" sz="1600" dirty="0"/>
              <a:t>Strings and Text Boxes</a:t>
            </a:r>
          </a:p>
          <a:p>
            <a:pPr lvl="1">
              <a:lnSpc>
                <a:spcPct val="80000"/>
              </a:lnSpc>
            </a:pPr>
            <a:r>
              <a:rPr lang="en-US" sz="1600" dirty="0"/>
              <a:t>Picture/Image Display</a:t>
            </a:r>
          </a:p>
          <a:p>
            <a:pPr lvl="1">
              <a:lnSpc>
                <a:spcPct val="80000"/>
              </a:lnSpc>
            </a:pPr>
            <a:r>
              <a:rPr lang="en-US" sz="1600" dirty="0"/>
              <a:t>ActiveX Controls</a:t>
            </a:r>
          </a:p>
        </p:txBody>
      </p:sp>
      <p:sp>
        <p:nvSpPr>
          <p:cNvPr id="772137" name="Rectangle 41"/>
          <p:cNvSpPr>
            <a:spLocks noChangeArrowheads="1"/>
          </p:cNvSpPr>
          <p:nvPr/>
        </p:nvSpPr>
        <p:spPr bwMode="auto">
          <a:xfrm>
            <a:off x="5372100" y="1295400"/>
            <a:ext cx="3573414" cy="461665"/>
          </a:xfrm>
          <a:prstGeom prst="rect">
            <a:avLst/>
          </a:prstGeom>
          <a:noFill/>
          <a:ln w="12700" algn="ctr">
            <a:noFill/>
            <a:miter lim="800000"/>
            <a:headEnd/>
            <a:tailEnd/>
          </a:ln>
          <a:effectLst/>
        </p:spPr>
        <p:txBody>
          <a:bodyPr wrap="none">
            <a:spAutoFit/>
          </a:bodyPr>
          <a:lstStyle/>
          <a:p>
            <a:r>
              <a:rPr lang="en-US" b="0" dirty="0">
                <a:latin typeface="+mn-lt"/>
              </a:rPr>
              <a:t>Express Controls Palette</a:t>
            </a:r>
          </a:p>
        </p:txBody>
      </p:sp>
      <p:pic>
        <p:nvPicPr>
          <p:cNvPr id="772140" name="Picture 44" descr="express controls palette LV 8"/>
          <p:cNvPicPr>
            <a:picLocks noChangeAspect="1" noChangeArrowheads="1"/>
          </p:cNvPicPr>
          <p:nvPr/>
        </p:nvPicPr>
        <p:blipFill>
          <a:blip r:embed="rId3"/>
          <a:stretch>
            <a:fillRect/>
          </a:stretch>
        </p:blipFill>
        <p:spPr bwMode="auto">
          <a:xfrm>
            <a:off x="5829300" y="1752600"/>
            <a:ext cx="2642989" cy="3840163"/>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4" name="Rectangle 14"/>
          <p:cNvSpPr>
            <a:spLocks noGrp="1" noChangeArrowheads="1"/>
          </p:cNvSpPr>
          <p:nvPr>
            <p:ph type="title"/>
          </p:nvPr>
        </p:nvSpPr>
        <p:spPr>
          <a:xfrm>
            <a:off x="0" y="152400"/>
            <a:ext cx="9144000" cy="952500"/>
          </a:xfrm>
          <a:noFill/>
          <a:ln/>
        </p:spPr>
        <p:txBody>
          <a:bodyPr/>
          <a:lstStyle/>
          <a:p>
            <a:r>
              <a:rPr lang="en-US" sz="3200" b="1" dirty="0"/>
              <a:t>Charts – Add 1 Data Point at a Time with History</a:t>
            </a:r>
          </a:p>
        </p:txBody>
      </p:sp>
      <p:sp>
        <p:nvSpPr>
          <p:cNvPr id="409615" name="Rectangle 15"/>
          <p:cNvSpPr>
            <a:spLocks noGrp="1" noChangeArrowheads="1"/>
          </p:cNvSpPr>
          <p:nvPr>
            <p:ph type="body" sz="half" idx="1"/>
          </p:nvPr>
        </p:nvSpPr>
        <p:spPr>
          <a:xfrm>
            <a:off x="381000" y="1219200"/>
            <a:ext cx="6183312" cy="1306513"/>
          </a:xfrm>
          <a:noFill/>
          <a:ln/>
        </p:spPr>
        <p:txBody>
          <a:bodyPr/>
          <a:lstStyle/>
          <a:p>
            <a:pPr marL="0" indent="0">
              <a:lnSpc>
                <a:spcPct val="90000"/>
              </a:lnSpc>
              <a:buFontTx/>
              <a:buNone/>
            </a:pPr>
            <a:r>
              <a:rPr lang="en-US" sz="2400" b="1" dirty="0"/>
              <a:t>Waveform chart</a:t>
            </a:r>
            <a:r>
              <a:rPr lang="en-US" sz="2400" dirty="0"/>
              <a:t> – </a:t>
            </a:r>
            <a:r>
              <a:rPr lang="en-US" sz="2000" dirty="0"/>
              <a:t>special numeric indicator that can display a history of values</a:t>
            </a:r>
          </a:p>
          <a:p>
            <a:pPr marL="0" indent="0">
              <a:lnSpc>
                <a:spcPct val="90000"/>
              </a:lnSpc>
              <a:buFontTx/>
              <a:buNone/>
            </a:pPr>
            <a:endParaRPr lang="en-US" sz="1200" dirty="0"/>
          </a:p>
          <a:p>
            <a:pPr marL="114300" indent="-114300">
              <a:lnSpc>
                <a:spcPct val="80000"/>
              </a:lnSpc>
            </a:pPr>
            <a:r>
              <a:rPr lang="en-US" sz="2000" dirty="0"/>
              <a:t> Chart updates with each individual point it receives</a:t>
            </a:r>
          </a:p>
        </p:txBody>
      </p:sp>
      <p:graphicFrame>
        <p:nvGraphicFramePr>
          <p:cNvPr id="409616" name="Rectangle 16"/>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09618" name="Bitmap Image" r:id="rId4" imgW="0" imgH="0" progId="PBrush">
                  <p:embed/>
                </p:oleObj>
              </mc:Choice>
              <mc:Fallback>
                <p:oleObj name="Bitmap Image" r:id="rId4" imgW="0" imgH="0" progId="PBrush">
                  <p:embed/>
                  <p:pic>
                    <p:nvPicPr>
                      <p:cNvPr id="0" name="Rectangle 16"/>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09620" name="Picture 20" descr="express graphs palette LV 8"/>
          <p:cNvPicPr>
            <a:picLocks noChangeAspect="1" noChangeArrowheads="1"/>
          </p:cNvPicPr>
          <p:nvPr/>
        </p:nvPicPr>
        <p:blipFill>
          <a:blip r:embed="rId5"/>
          <a:stretch>
            <a:fillRect/>
          </a:stretch>
        </p:blipFill>
        <p:spPr bwMode="auto">
          <a:xfrm>
            <a:off x="6591300" y="1143000"/>
            <a:ext cx="1866900" cy="2133600"/>
          </a:xfrm>
          <a:prstGeom prst="rect">
            <a:avLst/>
          </a:prstGeom>
          <a:noFill/>
        </p:spPr>
      </p:pic>
      <p:pic>
        <p:nvPicPr>
          <p:cNvPr id="409622" name="Picture 22"/>
          <p:cNvPicPr>
            <a:picLocks noChangeAspect="1" noChangeArrowheads="1"/>
          </p:cNvPicPr>
          <p:nvPr/>
        </p:nvPicPr>
        <p:blipFill>
          <a:blip r:embed="rId6"/>
          <a:srcRect/>
          <a:stretch>
            <a:fillRect/>
          </a:stretch>
        </p:blipFill>
        <p:spPr bwMode="auto">
          <a:xfrm>
            <a:off x="114300" y="2819400"/>
            <a:ext cx="5173662" cy="3278188"/>
          </a:xfrm>
          <a:prstGeom prst="rect">
            <a:avLst/>
          </a:prstGeom>
          <a:noFill/>
          <a:ln w="12700" algn="ctr">
            <a:noFill/>
            <a:miter lim="800000"/>
            <a:headEnd/>
            <a:tailEnd/>
          </a:ln>
          <a:effectLst/>
        </p:spPr>
      </p:pic>
      <p:sp>
        <p:nvSpPr>
          <p:cNvPr id="409619" name="Rectangle 19"/>
          <p:cNvSpPr>
            <a:spLocks noChangeArrowheads="1"/>
          </p:cNvSpPr>
          <p:nvPr/>
        </p:nvSpPr>
        <p:spPr bwMode="auto">
          <a:xfrm>
            <a:off x="266700" y="2628900"/>
            <a:ext cx="5524500" cy="382588"/>
          </a:xfrm>
          <a:prstGeom prst="rect">
            <a:avLst/>
          </a:prstGeom>
          <a:noFill/>
          <a:ln w="9525">
            <a:noFill/>
            <a:miter lim="800000"/>
            <a:headEnd/>
            <a:tailEnd/>
          </a:ln>
          <a:effectLst/>
        </p:spPr>
        <p:txBody>
          <a:bodyPr/>
          <a:lstStyle/>
          <a:p>
            <a:pPr marL="114300" indent="-114300" algn="l" eaLnBrk="1" hangingPunct="1">
              <a:spcBef>
                <a:spcPct val="20000"/>
              </a:spcBef>
            </a:pPr>
            <a:r>
              <a:rPr lang="en-US" sz="2000" dirty="0" err="1">
                <a:latin typeface="+mn-lt"/>
              </a:rPr>
              <a:t>Controls»Express»Graph</a:t>
            </a:r>
            <a:r>
              <a:rPr lang="en-US" sz="2000" dirty="0">
                <a:latin typeface="+mn-lt"/>
              </a:rPr>
              <a:t> </a:t>
            </a:r>
            <a:r>
              <a:rPr lang="en-US" sz="2000" dirty="0" err="1">
                <a:latin typeface="+mn-lt"/>
              </a:rPr>
              <a:t>Indicators»Chart</a:t>
            </a:r>
            <a:endParaRPr lang="en-US" sz="2000" dirty="0">
              <a:latin typeface="+mn-lt"/>
            </a:endParaRPr>
          </a:p>
        </p:txBody>
      </p:sp>
      <p:pic>
        <p:nvPicPr>
          <p:cNvPr id="409623" name="Picture 23"/>
          <p:cNvPicPr>
            <a:picLocks noChangeAspect="1" noChangeArrowheads="1"/>
          </p:cNvPicPr>
          <p:nvPr/>
        </p:nvPicPr>
        <p:blipFill>
          <a:blip r:embed="rId7"/>
          <a:srcRect/>
          <a:stretch>
            <a:fillRect/>
          </a:stretch>
        </p:blipFill>
        <p:spPr bwMode="auto">
          <a:xfrm>
            <a:off x="5524500" y="3429000"/>
            <a:ext cx="3373437" cy="2484437"/>
          </a:xfrm>
          <a:prstGeom prst="rect">
            <a:avLst/>
          </a:prstGeom>
          <a:noFill/>
          <a:ln w="12700" algn="ctr">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4433" name="Rectangle 17"/>
          <p:cNvSpPr>
            <a:spLocks noGrp="1" noChangeArrowheads="1"/>
          </p:cNvSpPr>
          <p:nvPr>
            <p:ph type="title"/>
          </p:nvPr>
        </p:nvSpPr>
        <p:spPr>
          <a:xfrm>
            <a:off x="0" y="190500"/>
            <a:ext cx="8991600" cy="952500"/>
          </a:xfrm>
          <a:noFill/>
          <a:ln/>
        </p:spPr>
        <p:txBody>
          <a:bodyPr/>
          <a:lstStyle/>
          <a:p>
            <a:r>
              <a:rPr lang="en-US" sz="3200" b="1" dirty="0"/>
              <a:t>Graphs – Display Many Data Points at Once</a:t>
            </a:r>
          </a:p>
        </p:txBody>
      </p:sp>
      <p:sp>
        <p:nvSpPr>
          <p:cNvPr id="444434" name="Rectangle 18"/>
          <p:cNvSpPr>
            <a:spLocks noChangeArrowheads="1"/>
          </p:cNvSpPr>
          <p:nvPr/>
        </p:nvSpPr>
        <p:spPr bwMode="auto">
          <a:xfrm>
            <a:off x="385763" y="1163638"/>
            <a:ext cx="6107112" cy="1389062"/>
          </a:xfrm>
          <a:prstGeom prst="rect">
            <a:avLst/>
          </a:prstGeom>
          <a:noFill/>
          <a:ln w="9525">
            <a:noFill/>
            <a:miter lim="800000"/>
            <a:headEnd/>
            <a:tailEnd/>
          </a:ln>
          <a:effectLst/>
        </p:spPr>
        <p:txBody>
          <a:bodyPr/>
          <a:lstStyle/>
          <a:p>
            <a:pPr algn="l" eaLnBrk="1" hangingPunct="1">
              <a:lnSpc>
                <a:spcPct val="80000"/>
              </a:lnSpc>
              <a:spcBef>
                <a:spcPct val="20000"/>
              </a:spcBef>
            </a:pPr>
            <a:r>
              <a:rPr lang="en-US" dirty="0">
                <a:latin typeface="+mn-lt"/>
              </a:rPr>
              <a:t>Waveform graph</a:t>
            </a:r>
            <a:r>
              <a:rPr lang="en-US" b="0" dirty="0">
                <a:latin typeface="+mn-lt"/>
              </a:rPr>
              <a:t> </a:t>
            </a:r>
            <a:r>
              <a:rPr lang="en-US" sz="2000" b="0" dirty="0">
                <a:latin typeface="+mn-lt"/>
              </a:rPr>
              <a:t>– special numeric indicator that displays an array of data</a:t>
            </a:r>
          </a:p>
          <a:p>
            <a:pPr marL="114300" indent="-114300" algn="l" eaLnBrk="1" hangingPunct="1">
              <a:lnSpc>
                <a:spcPct val="80000"/>
              </a:lnSpc>
              <a:spcBef>
                <a:spcPct val="20000"/>
              </a:spcBef>
            </a:pPr>
            <a:r>
              <a:rPr lang="en-US" sz="2000" b="0" dirty="0">
                <a:latin typeface="+mn-lt"/>
              </a:rPr>
              <a:t> </a:t>
            </a:r>
          </a:p>
          <a:p>
            <a:pPr marL="114300" indent="-114300" algn="l" eaLnBrk="1" hangingPunct="1">
              <a:lnSpc>
                <a:spcPct val="80000"/>
              </a:lnSpc>
              <a:spcBef>
                <a:spcPct val="20000"/>
              </a:spcBef>
              <a:buFontTx/>
              <a:buChar char="•"/>
            </a:pPr>
            <a:r>
              <a:rPr lang="en-US" sz="2000" b="0" dirty="0">
                <a:latin typeface="+mn-lt"/>
              </a:rPr>
              <a:t> Graph updates after all points have been collected</a:t>
            </a:r>
          </a:p>
          <a:p>
            <a:pPr marL="114300" indent="-114300" algn="l" eaLnBrk="1" hangingPunct="1">
              <a:lnSpc>
                <a:spcPct val="80000"/>
              </a:lnSpc>
              <a:spcBef>
                <a:spcPct val="20000"/>
              </a:spcBef>
              <a:buFontTx/>
              <a:buChar char="•"/>
            </a:pPr>
            <a:r>
              <a:rPr lang="en-US" sz="2000" b="0" dirty="0">
                <a:latin typeface="+mn-lt"/>
              </a:rPr>
              <a:t> May be used in a loop if VI collects buffers of data</a:t>
            </a:r>
            <a:endParaRPr lang="en-US" sz="2000" dirty="0">
              <a:latin typeface="+mn-lt"/>
            </a:endParaRPr>
          </a:p>
        </p:txBody>
      </p:sp>
      <p:graphicFrame>
        <p:nvGraphicFramePr>
          <p:cNvPr id="444435" name="Rectangle 19"/>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44437" name="Bitmap Image" r:id="rId4" imgW="0" imgH="0" progId="PBrush">
                  <p:embed/>
                </p:oleObj>
              </mc:Choice>
              <mc:Fallback>
                <p:oleObj name="Bitmap Image" r:id="rId4" imgW="0" imgH="0" progId="PBrush">
                  <p:embed/>
                  <p:pic>
                    <p:nvPicPr>
                      <p:cNvPr id="0" name="Rectangle 19"/>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4436" name="Rectangle 20"/>
          <p:cNvSpPr>
            <a:spLocks noChangeArrowheads="1"/>
          </p:cNvSpPr>
          <p:nvPr/>
        </p:nvSpPr>
        <p:spPr bwMode="auto">
          <a:xfrm>
            <a:off x="304800" y="2895600"/>
            <a:ext cx="5181600" cy="382588"/>
          </a:xfrm>
          <a:prstGeom prst="rect">
            <a:avLst/>
          </a:prstGeom>
          <a:noFill/>
          <a:ln w="9525">
            <a:noFill/>
            <a:miter lim="800000"/>
            <a:headEnd/>
            <a:tailEnd/>
          </a:ln>
          <a:effectLst/>
        </p:spPr>
        <p:txBody>
          <a:bodyPr/>
          <a:lstStyle/>
          <a:p>
            <a:pPr marL="114300" indent="-114300" algn="l" eaLnBrk="1" hangingPunct="1">
              <a:spcBef>
                <a:spcPct val="20000"/>
              </a:spcBef>
            </a:pPr>
            <a:r>
              <a:rPr lang="en-US" sz="1900" dirty="0" err="1">
                <a:latin typeface="Arial" charset="0"/>
              </a:rPr>
              <a:t>Controls»Express»Graph</a:t>
            </a:r>
            <a:r>
              <a:rPr lang="en-US" sz="1900" dirty="0">
                <a:latin typeface="Arial" charset="0"/>
              </a:rPr>
              <a:t> </a:t>
            </a:r>
            <a:r>
              <a:rPr lang="en-US" sz="1900" dirty="0" err="1">
                <a:latin typeface="Arial" charset="0"/>
              </a:rPr>
              <a:t>Indicators»Graph</a:t>
            </a:r>
            <a:endParaRPr lang="en-US" sz="1900" dirty="0">
              <a:latin typeface="Arial" charset="0"/>
            </a:endParaRPr>
          </a:p>
        </p:txBody>
      </p:sp>
      <p:pic>
        <p:nvPicPr>
          <p:cNvPr id="444437" name="Picture 21" descr="express graphs palette LV 8"/>
          <p:cNvPicPr>
            <a:picLocks noChangeAspect="1" noChangeArrowheads="1"/>
          </p:cNvPicPr>
          <p:nvPr/>
        </p:nvPicPr>
        <p:blipFill>
          <a:blip r:embed="rId5"/>
          <a:srcRect/>
          <a:stretch>
            <a:fillRect/>
          </a:stretch>
        </p:blipFill>
        <p:spPr bwMode="auto">
          <a:xfrm>
            <a:off x="6607175" y="971550"/>
            <a:ext cx="2343150" cy="2058988"/>
          </a:xfrm>
          <a:prstGeom prst="rect">
            <a:avLst/>
          </a:prstGeom>
          <a:noFill/>
        </p:spPr>
      </p:pic>
      <p:pic>
        <p:nvPicPr>
          <p:cNvPr id="444441" name="Picture 25"/>
          <p:cNvPicPr>
            <a:picLocks noChangeAspect="1" noChangeArrowheads="1"/>
          </p:cNvPicPr>
          <p:nvPr/>
        </p:nvPicPr>
        <p:blipFill>
          <a:blip r:embed="rId6"/>
          <a:srcRect/>
          <a:stretch>
            <a:fillRect/>
          </a:stretch>
        </p:blipFill>
        <p:spPr bwMode="auto">
          <a:xfrm>
            <a:off x="342900" y="3276600"/>
            <a:ext cx="5184775" cy="2770188"/>
          </a:xfrm>
          <a:prstGeom prst="rect">
            <a:avLst/>
          </a:prstGeom>
          <a:noFill/>
          <a:ln w="12700" algn="ctr">
            <a:noFill/>
            <a:miter lim="800000"/>
            <a:headEnd/>
            <a:tailEnd/>
          </a:ln>
          <a:effectLst/>
        </p:spPr>
      </p:pic>
      <p:pic>
        <p:nvPicPr>
          <p:cNvPr id="444442" name="Picture 26"/>
          <p:cNvPicPr>
            <a:picLocks noChangeAspect="1" noChangeArrowheads="1"/>
          </p:cNvPicPr>
          <p:nvPr/>
        </p:nvPicPr>
        <p:blipFill>
          <a:blip r:embed="rId7"/>
          <a:srcRect/>
          <a:stretch>
            <a:fillRect/>
          </a:stretch>
        </p:blipFill>
        <p:spPr bwMode="auto">
          <a:xfrm>
            <a:off x="5724525" y="3352800"/>
            <a:ext cx="3171825" cy="2333625"/>
          </a:xfrm>
          <a:prstGeom prst="rect">
            <a:avLst/>
          </a:prstGeom>
          <a:noFill/>
          <a:ln w="12700" algn="ctr">
            <a:noFill/>
            <a:miter lim="800000"/>
            <a:headEnd/>
            <a:tailEnd/>
          </a:ln>
          <a:effectLst/>
        </p:spPr>
      </p:pic>
      <p:sp>
        <p:nvSpPr>
          <p:cNvPr id="444444" name="Oval 28"/>
          <p:cNvSpPr>
            <a:spLocks noChangeArrowheads="1"/>
          </p:cNvSpPr>
          <p:nvPr/>
        </p:nvSpPr>
        <p:spPr bwMode="auto">
          <a:xfrm>
            <a:off x="7451725" y="2008188"/>
            <a:ext cx="538163" cy="538162"/>
          </a:xfrm>
          <a:prstGeom prst="ellipse">
            <a:avLst/>
          </a:prstGeom>
          <a:noFill/>
          <a:ln w="38100" algn="ctr">
            <a:solidFill>
              <a:srgbClr val="FF0000"/>
            </a:solidFill>
            <a:round/>
            <a:headEnd/>
            <a:tailEnd/>
          </a:ln>
          <a:effectLst/>
        </p:spPr>
        <p:txBody>
          <a:bodyPr wrap="none" anchor="ct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9858" name="Rectangle 2"/>
          <p:cNvSpPr>
            <a:spLocks noChangeArrowheads="1"/>
          </p:cNvSpPr>
          <p:nvPr/>
        </p:nvSpPr>
        <p:spPr bwMode="auto">
          <a:xfrm>
            <a:off x="4508500" y="473075"/>
            <a:ext cx="127000" cy="528638"/>
          </a:xfrm>
          <a:prstGeom prst="rect">
            <a:avLst/>
          </a:prstGeom>
          <a:noFill/>
          <a:ln w="9525">
            <a:noFill/>
            <a:miter lim="800000"/>
            <a:headEnd/>
            <a:tailEnd/>
          </a:ln>
          <a:effectLst/>
        </p:spPr>
        <p:txBody>
          <a:bodyPr wrap="none" lIns="63500" tIns="25400" rIns="63500" bIns="25400">
            <a:spAutoFit/>
          </a:bodyPr>
          <a:lstStyle/>
          <a:p>
            <a:pPr algn="l" defTabSz="911225" eaLnBrk="1" hangingPunct="1">
              <a:lnSpc>
                <a:spcPct val="87000"/>
              </a:lnSpc>
            </a:pPr>
            <a:endParaRPr lang="en-US" sz="3600"/>
          </a:p>
        </p:txBody>
      </p:sp>
      <p:sp>
        <p:nvSpPr>
          <p:cNvPr id="889859" name="Rectangle 3"/>
          <p:cNvSpPr>
            <a:spLocks noChangeArrowheads="1"/>
          </p:cNvSpPr>
          <p:nvPr/>
        </p:nvSpPr>
        <p:spPr bwMode="auto">
          <a:xfrm>
            <a:off x="347663" y="1035050"/>
            <a:ext cx="3346450" cy="3260573"/>
          </a:xfrm>
          <a:prstGeom prst="rect">
            <a:avLst/>
          </a:prstGeom>
          <a:noFill/>
          <a:ln w="9525">
            <a:noFill/>
            <a:miter lim="800000"/>
            <a:headEnd/>
            <a:tailEnd/>
          </a:ln>
          <a:effectLst/>
        </p:spPr>
        <p:txBody>
          <a:bodyPr lIns="63500" tIns="25400" rIns="63500" bIns="25400">
            <a:spAutoFit/>
          </a:bodyPr>
          <a:lstStyle/>
          <a:p>
            <a:pPr marL="293688" indent="-293688" algn="l" defTabSz="911225">
              <a:lnSpc>
                <a:spcPct val="105000"/>
              </a:lnSpc>
              <a:buFontTx/>
              <a:buChar char="•"/>
            </a:pPr>
            <a:r>
              <a:rPr lang="en-US" sz="2000" b="0" dirty="0">
                <a:latin typeface="+mn-lt"/>
              </a:rPr>
              <a:t>Loops can accumulate arrays at their boundaries with auto-indexing</a:t>
            </a:r>
          </a:p>
          <a:p>
            <a:pPr marL="293688" indent="-293688" algn="l" defTabSz="911225">
              <a:lnSpc>
                <a:spcPct val="105000"/>
              </a:lnSpc>
              <a:buFontTx/>
              <a:buChar char="•"/>
            </a:pPr>
            <a:r>
              <a:rPr lang="en-US" sz="2000" b="0" dirty="0">
                <a:latin typeface="+mn-lt"/>
              </a:rPr>
              <a:t>For loops auto-index by default</a:t>
            </a:r>
          </a:p>
          <a:p>
            <a:pPr marL="293688" indent="-293688" algn="l" defTabSz="911225">
              <a:lnSpc>
                <a:spcPct val="105000"/>
              </a:lnSpc>
              <a:buFontTx/>
              <a:buChar char="•"/>
            </a:pPr>
            <a:r>
              <a:rPr lang="en-US" sz="2000" b="0" dirty="0">
                <a:latin typeface="+mn-lt"/>
              </a:rPr>
              <a:t>While loops output only the final value by default</a:t>
            </a:r>
          </a:p>
          <a:p>
            <a:pPr marL="293688" indent="-293688" algn="l" defTabSz="911225">
              <a:lnSpc>
                <a:spcPct val="105000"/>
              </a:lnSpc>
              <a:buFontTx/>
              <a:buChar char="•"/>
            </a:pPr>
            <a:r>
              <a:rPr lang="en-US" sz="2000" b="0" dirty="0">
                <a:latin typeface="+mn-lt"/>
              </a:rPr>
              <a:t>Right-click tunnel and enable/disable auto-indexing</a:t>
            </a:r>
          </a:p>
        </p:txBody>
      </p:sp>
      <p:sp>
        <p:nvSpPr>
          <p:cNvPr id="889860" name="Rectangle 4"/>
          <p:cNvSpPr>
            <a:spLocks noGrp="1" noChangeArrowheads="1"/>
          </p:cNvSpPr>
          <p:nvPr>
            <p:ph type="title" idx="4294967295"/>
          </p:nvPr>
        </p:nvSpPr>
        <p:spPr>
          <a:xfrm>
            <a:off x="0" y="190500"/>
            <a:ext cx="9144000" cy="800100"/>
          </a:xfrm>
        </p:spPr>
        <p:txBody>
          <a:bodyPr/>
          <a:lstStyle/>
          <a:p>
            <a:r>
              <a:rPr lang="en-US" sz="3200" b="1" dirty="0"/>
              <a:t>Building Arrays with Loops (Auto-Indexing)</a:t>
            </a:r>
          </a:p>
        </p:txBody>
      </p:sp>
      <p:graphicFrame>
        <p:nvGraphicFramePr>
          <p:cNvPr id="889861" name="Object 5"/>
          <p:cNvGraphicFramePr>
            <a:graphicFrameLocks noChangeAspect="1"/>
          </p:cNvGraphicFramePr>
          <p:nvPr/>
        </p:nvGraphicFramePr>
        <p:xfrm>
          <a:off x="4114800" y="1447800"/>
          <a:ext cx="4191000" cy="1835150"/>
        </p:xfrm>
        <a:graphic>
          <a:graphicData uri="http://schemas.openxmlformats.org/presentationml/2006/ole">
            <mc:AlternateContent xmlns:mc="http://schemas.openxmlformats.org/markup-compatibility/2006">
              <mc:Choice xmlns:v="urn:schemas-microsoft-com:vml" Requires="v">
                <p:oleObj spid="_x0000_s889865" name="Bitmap Image" r:id="rId4" imgW="2523810" imgH="1104762" progId="PBrush">
                  <p:embed/>
                </p:oleObj>
              </mc:Choice>
              <mc:Fallback>
                <p:oleObj name="Bitmap Image" r:id="rId4" imgW="2523810" imgH="1104762" progId="PBrush">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1447800"/>
                        <a:ext cx="4191000" cy="183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5E84B8"/>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89862" name="Object 6"/>
          <p:cNvGraphicFramePr>
            <a:graphicFrameLocks noChangeAspect="1"/>
          </p:cNvGraphicFramePr>
          <p:nvPr/>
        </p:nvGraphicFramePr>
        <p:xfrm>
          <a:off x="4038600" y="4000500"/>
          <a:ext cx="3810000" cy="1727200"/>
        </p:xfrm>
        <a:graphic>
          <a:graphicData uri="http://schemas.openxmlformats.org/presentationml/2006/ole">
            <mc:AlternateContent xmlns:mc="http://schemas.openxmlformats.org/markup-compatibility/2006">
              <mc:Choice xmlns:v="urn:schemas-microsoft-com:vml" Requires="v">
                <p:oleObj spid="_x0000_s889866" name="Bitmap Image" r:id="rId6" imgW="2352381" imgH="1066667" progId="PBrush">
                  <p:embed/>
                </p:oleObj>
              </mc:Choice>
              <mc:Fallback>
                <p:oleObj name="Bitmap Image" r:id="rId6" imgW="2352381" imgH="1066667" progId="PBrush">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4000500"/>
                        <a:ext cx="38100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5E84B8"/>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9863" name="Text Box 7"/>
          <p:cNvSpPr txBox="1">
            <a:spLocks noChangeArrowheads="1"/>
          </p:cNvSpPr>
          <p:nvPr/>
        </p:nvSpPr>
        <p:spPr bwMode="auto">
          <a:xfrm>
            <a:off x="6162675" y="1568450"/>
            <a:ext cx="1828800" cy="336550"/>
          </a:xfrm>
          <a:prstGeom prst="rect">
            <a:avLst/>
          </a:prstGeom>
          <a:noFill/>
          <a:ln w="9525" algn="ctr">
            <a:noFill/>
            <a:miter lim="800000"/>
            <a:headEnd type="none" w="sm" len="sm"/>
            <a:tailEnd type="none" w="sm" len="sm"/>
          </a:ln>
          <a:effectLst/>
        </p:spPr>
        <p:txBody>
          <a:bodyPr>
            <a:spAutoFit/>
            <a:flatTx/>
          </a:bodyPr>
          <a:lstStyle/>
          <a:p>
            <a:pPr algn="l">
              <a:spcBef>
                <a:spcPct val="50000"/>
              </a:spcBef>
            </a:pPr>
            <a:r>
              <a:rPr lang="en-US" sz="1600" b="0"/>
              <a:t>Wire becomes thicker</a:t>
            </a:r>
          </a:p>
        </p:txBody>
      </p:sp>
      <p:sp>
        <p:nvSpPr>
          <p:cNvPr id="889864" name="Text Box 8"/>
          <p:cNvSpPr txBox="1">
            <a:spLocks noChangeArrowheads="1"/>
          </p:cNvSpPr>
          <p:nvPr/>
        </p:nvSpPr>
        <p:spPr bwMode="auto">
          <a:xfrm>
            <a:off x="6076950" y="4095750"/>
            <a:ext cx="2362200" cy="336550"/>
          </a:xfrm>
          <a:prstGeom prst="rect">
            <a:avLst/>
          </a:prstGeom>
          <a:noFill/>
          <a:ln w="9525" algn="ctr">
            <a:noFill/>
            <a:miter lim="800000"/>
            <a:headEnd type="none" w="sm" len="sm"/>
            <a:tailEnd type="none" w="sm" len="sm"/>
          </a:ln>
          <a:effectLst/>
        </p:spPr>
        <p:txBody>
          <a:bodyPr>
            <a:spAutoFit/>
            <a:flatTx/>
          </a:bodyPr>
          <a:lstStyle/>
          <a:p>
            <a:pPr algn="l">
              <a:spcBef>
                <a:spcPct val="50000"/>
              </a:spcBef>
            </a:pPr>
            <a:r>
              <a:rPr lang="en-US" sz="1600" b="0"/>
              <a:t>Wire remains the same size</a:t>
            </a:r>
          </a:p>
        </p:txBody>
      </p:sp>
      <p:sp>
        <p:nvSpPr>
          <p:cNvPr id="889865" name="Text Box 9"/>
          <p:cNvSpPr txBox="1">
            <a:spLocks noChangeArrowheads="1"/>
          </p:cNvSpPr>
          <p:nvPr/>
        </p:nvSpPr>
        <p:spPr bwMode="auto">
          <a:xfrm>
            <a:off x="4267200" y="3570288"/>
            <a:ext cx="4610100" cy="461665"/>
          </a:xfrm>
          <a:prstGeom prst="rect">
            <a:avLst/>
          </a:prstGeom>
          <a:noFill/>
          <a:ln w="9525" algn="ctr">
            <a:noFill/>
            <a:miter lim="800000"/>
            <a:headEnd type="none" w="sm" len="sm"/>
            <a:tailEnd type="none" w="sm" len="sm"/>
          </a:ln>
          <a:effectLst/>
        </p:spPr>
        <p:txBody>
          <a:bodyPr wrap="square">
            <a:spAutoFit/>
            <a:flatTx/>
          </a:bodyPr>
          <a:lstStyle/>
          <a:p>
            <a:pPr algn="l">
              <a:spcBef>
                <a:spcPct val="50000"/>
              </a:spcBef>
            </a:pPr>
            <a:r>
              <a:rPr lang="en-US" dirty="0">
                <a:latin typeface="+mn-lt"/>
              </a:rPr>
              <a:t>Auto-Indexing Disabled</a:t>
            </a:r>
          </a:p>
        </p:txBody>
      </p:sp>
      <p:sp>
        <p:nvSpPr>
          <p:cNvPr id="889866" name="Text Box 10"/>
          <p:cNvSpPr txBox="1">
            <a:spLocks noChangeArrowheads="1"/>
          </p:cNvSpPr>
          <p:nvPr/>
        </p:nvSpPr>
        <p:spPr bwMode="auto">
          <a:xfrm>
            <a:off x="4305300" y="914400"/>
            <a:ext cx="4381500" cy="461665"/>
          </a:xfrm>
          <a:prstGeom prst="rect">
            <a:avLst/>
          </a:prstGeom>
          <a:noFill/>
          <a:ln w="9525" algn="ctr">
            <a:noFill/>
            <a:miter lim="800000"/>
            <a:headEnd type="none" w="sm" len="sm"/>
            <a:tailEnd type="none" w="sm" len="sm"/>
          </a:ln>
          <a:effectLst/>
        </p:spPr>
        <p:txBody>
          <a:bodyPr wrap="square">
            <a:spAutoFit/>
            <a:flatTx/>
          </a:bodyPr>
          <a:lstStyle/>
          <a:p>
            <a:pPr algn="l">
              <a:spcBef>
                <a:spcPct val="50000"/>
              </a:spcBef>
            </a:pPr>
            <a:r>
              <a:rPr lang="en-US" dirty="0">
                <a:latin typeface="+mn-lt"/>
              </a:rPr>
              <a:t>Auto-Indexing Enabled</a:t>
            </a:r>
          </a:p>
        </p:txBody>
      </p:sp>
      <p:sp>
        <p:nvSpPr>
          <p:cNvPr id="889867" name="Text Box 11"/>
          <p:cNvSpPr txBox="1">
            <a:spLocks noChangeArrowheads="1"/>
          </p:cNvSpPr>
          <p:nvPr/>
        </p:nvSpPr>
        <p:spPr bwMode="auto">
          <a:xfrm>
            <a:off x="6781800" y="5422900"/>
            <a:ext cx="2362200" cy="581025"/>
          </a:xfrm>
          <a:prstGeom prst="rect">
            <a:avLst/>
          </a:prstGeom>
          <a:noFill/>
          <a:ln w="9525" algn="ctr">
            <a:noFill/>
            <a:miter lim="800000"/>
            <a:headEnd type="none" w="sm" len="sm"/>
            <a:tailEnd type="none" w="sm" len="sm"/>
          </a:ln>
          <a:effectLst/>
        </p:spPr>
        <p:txBody>
          <a:bodyPr>
            <a:spAutoFit/>
            <a:flatTx/>
          </a:bodyPr>
          <a:lstStyle/>
          <a:p>
            <a:pPr algn="l">
              <a:spcBef>
                <a:spcPct val="50000"/>
              </a:spcBef>
            </a:pPr>
            <a:r>
              <a:rPr lang="en-US" sz="1600" b="0"/>
              <a:t>Only one value (last iteration) is passed out of the loop</a:t>
            </a:r>
          </a:p>
        </p:txBody>
      </p:sp>
      <p:sp>
        <p:nvSpPr>
          <p:cNvPr id="889868" name="Text Box 12"/>
          <p:cNvSpPr txBox="1">
            <a:spLocks noChangeArrowheads="1"/>
          </p:cNvSpPr>
          <p:nvPr/>
        </p:nvSpPr>
        <p:spPr bwMode="auto">
          <a:xfrm>
            <a:off x="6410325" y="2686050"/>
            <a:ext cx="1752600" cy="336550"/>
          </a:xfrm>
          <a:prstGeom prst="rect">
            <a:avLst/>
          </a:prstGeom>
          <a:noFill/>
          <a:ln w="9525" algn="ctr">
            <a:noFill/>
            <a:miter lim="800000"/>
            <a:headEnd type="none" w="sm" len="sm"/>
            <a:tailEnd type="none" w="sm" len="sm"/>
          </a:ln>
          <a:effectLst/>
        </p:spPr>
        <p:txBody>
          <a:bodyPr>
            <a:spAutoFit/>
            <a:flatTx/>
          </a:bodyPr>
          <a:lstStyle/>
          <a:p>
            <a:pPr algn="l">
              <a:spcBef>
                <a:spcPct val="50000"/>
              </a:spcBef>
            </a:pPr>
            <a:r>
              <a:rPr lang="en-US" sz="1600" b="0"/>
              <a:t>1D Array</a:t>
            </a:r>
          </a:p>
        </p:txBody>
      </p:sp>
      <p:sp>
        <p:nvSpPr>
          <p:cNvPr id="889869" name="Rectangle 13"/>
          <p:cNvSpPr>
            <a:spLocks noChangeArrowheads="1"/>
          </p:cNvSpPr>
          <p:nvPr/>
        </p:nvSpPr>
        <p:spPr bwMode="auto">
          <a:xfrm>
            <a:off x="6448425" y="5438775"/>
            <a:ext cx="304800" cy="304800"/>
          </a:xfrm>
          <a:prstGeom prst="rect">
            <a:avLst/>
          </a:prstGeom>
          <a:solidFill>
            <a:schemeClr val="bg1"/>
          </a:solidFill>
          <a:ln w="12700" algn="ctr">
            <a:solidFill>
              <a:schemeClr val="tx1"/>
            </a:solidFill>
            <a:miter lim="800000"/>
            <a:headEnd type="none" w="sm" len="sm"/>
            <a:tailEnd type="none" w="sm" len="sm"/>
          </a:ln>
          <a:effectLst/>
        </p:spPr>
        <p:txBody>
          <a:bodyPr wrap="none" anchor="ctr"/>
          <a:lstStyle/>
          <a:p>
            <a:endParaRPr lang="en-US"/>
          </a:p>
        </p:txBody>
      </p:sp>
      <p:sp>
        <p:nvSpPr>
          <p:cNvPr id="889870" name="Line 14"/>
          <p:cNvSpPr>
            <a:spLocks noChangeShapeType="1"/>
          </p:cNvSpPr>
          <p:nvPr/>
        </p:nvSpPr>
        <p:spPr bwMode="auto">
          <a:xfrm flipH="1" flipV="1">
            <a:off x="6019800" y="4889500"/>
            <a:ext cx="381000" cy="609600"/>
          </a:xfrm>
          <a:prstGeom prst="line">
            <a:avLst/>
          </a:prstGeom>
          <a:noFill/>
          <a:ln w="12700">
            <a:solidFill>
              <a:schemeClr val="tx1"/>
            </a:solidFill>
            <a:round/>
            <a:headEnd type="none" w="sm" len="sm"/>
            <a:tailEnd/>
          </a:ln>
          <a:effectLst/>
        </p:spPr>
        <p:txBody>
          <a:bodyPr wrap="none" anchor="ctr"/>
          <a:lstStyle/>
          <a:p>
            <a:endParaRPr lang="en-US"/>
          </a:p>
        </p:txBody>
      </p:sp>
      <p:sp>
        <p:nvSpPr>
          <p:cNvPr id="889871" name="Rectangle 15"/>
          <p:cNvSpPr>
            <a:spLocks noChangeArrowheads="1"/>
          </p:cNvSpPr>
          <p:nvPr/>
        </p:nvSpPr>
        <p:spPr bwMode="auto">
          <a:xfrm>
            <a:off x="6524625" y="3000375"/>
            <a:ext cx="304800" cy="304800"/>
          </a:xfrm>
          <a:prstGeom prst="rect">
            <a:avLst/>
          </a:prstGeom>
          <a:noFill/>
          <a:ln w="12700" algn="ctr">
            <a:solidFill>
              <a:schemeClr val="tx1"/>
            </a:solidFill>
            <a:miter lim="800000"/>
            <a:headEnd type="none" w="sm" len="sm"/>
            <a:tailEnd type="none" w="sm" len="sm"/>
          </a:ln>
          <a:effectLst/>
        </p:spPr>
        <p:txBody>
          <a:bodyPr wrap="none" anchor="ctr"/>
          <a:lstStyle/>
          <a:p>
            <a:endParaRPr lang="en-US"/>
          </a:p>
        </p:txBody>
      </p:sp>
      <p:sp>
        <p:nvSpPr>
          <p:cNvPr id="889872" name="Line 16"/>
          <p:cNvSpPr>
            <a:spLocks noChangeShapeType="1"/>
          </p:cNvSpPr>
          <p:nvPr/>
        </p:nvSpPr>
        <p:spPr bwMode="auto">
          <a:xfrm flipH="1" flipV="1">
            <a:off x="6096000" y="2362200"/>
            <a:ext cx="381000" cy="609600"/>
          </a:xfrm>
          <a:prstGeom prst="line">
            <a:avLst/>
          </a:prstGeom>
          <a:noFill/>
          <a:ln w="12700">
            <a:solidFill>
              <a:schemeClr val="tx1"/>
            </a:solidFill>
            <a:round/>
            <a:headEnd type="none" w="sm" len="sm"/>
            <a:tailEnd/>
          </a:ln>
          <a:effectLst/>
        </p:spPr>
        <p:txBody>
          <a:bodyPr wrap="none" anchor="ctr"/>
          <a:lstStyle/>
          <a:p>
            <a:endParaRPr lang="en-US"/>
          </a:p>
        </p:txBody>
      </p:sp>
      <p:sp>
        <p:nvSpPr>
          <p:cNvPr id="889873" name="Rectangle 17"/>
          <p:cNvSpPr>
            <a:spLocks noChangeArrowheads="1"/>
          </p:cNvSpPr>
          <p:nvPr/>
        </p:nvSpPr>
        <p:spPr bwMode="auto">
          <a:xfrm>
            <a:off x="6829425" y="3000375"/>
            <a:ext cx="304800" cy="304800"/>
          </a:xfrm>
          <a:prstGeom prst="rect">
            <a:avLst/>
          </a:prstGeom>
          <a:noFill/>
          <a:ln w="12700" algn="ctr">
            <a:solidFill>
              <a:schemeClr val="tx1"/>
            </a:solidFill>
            <a:miter lim="800000"/>
            <a:headEnd type="none" w="sm" len="sm"/>
            <a:tailEnd type="none" w="sm" len="sm"/>
          </a:ln>
          <a:effectLst/>
        </p:spPr>
        <p:txBody>
          <a:bodyPr wrap="none" anchor="ctr"/>
          <a:lstStyle/>
          <a:p>
            <a:endParaRPr lang="en-US"/>
          </a:p>
        </p:txBody>
      </p:sp>
      <p:sp>
        <p:nvSpPr>
          <p:cNvPr id="889874" name="Rectangle 18"/>
          <p:cNvSpPr>
            <a:spLocks noChangeArrowheads="1"/>
          </p:cNvSpPr>
          <p:nvPr/>
        </p:nvSpPr>
        <p:spPr bwMode="auto">
          <a:xfrm>
            <a:off x="7134225" y="3000375"/>
            <a:ext cx="304800" cy="304800"/>
          </a:xfrm>
          <a:prstGeom prst="rect">
            <a:avLst/>
          </a:prstGeom>
          <a:noFill/>
          <a:ln w="12700" algn="ctr">
            <a:solidFill>
              <a:schemeClr val="tx1"/>
            </a:solidFill>
            <a:miter lim="800000"/>
            <a:headEnd type="none" w="sm" len="sm"/>
            <a:tailEnd type="none" w="sm" len="sm"/>
          </a:ln>
          <a:effectLst/>
        </p:spPr>
        <p:txBody>
          <a:bodyPr wrap="none" anchor="ctr"/>
          <a:lstStyle/>
          <a:p>
            <a:endParaRPr lang="en-US"/>
          </a:p>
        </p:txBody>
      </p:sp>
      <p:sp>
        <p:nvSpPr>
          <p:cNvPr id="889875" name="Rectangle 19"/>
          <p:cNvSpPr>
            <a:spLocks noChangeArrowheads="1"/>
          </p:cNvSpPr>
          <p:nvPr/>
        </p:nvSpPr>
        <p:spPr bwMode="auto">
          <a:xfrm>
            <a:off x="7439025" y="3000375"/>
            <a:ext cx="304800" cy="304800"/>
          </a:xfrm>
          <a:prstGeom prst="rect">
            <a:avLst/>
          </a:prstGeom>
          <a:noFill/>
          <a:ln w="12700" algn="ctr">
            <a:solidFill>
              <a:schemeClr val="tx1"/>
            </a:solidFill>
            <a:miter lim="800000"/>
            <a:headEnd type="none" w="sm" len="sm"/>
            <a:tailEnd type="none" w="sm" len="sm"/>
          </a:ln>
          <a:effectLst/>
        </p:spPr>
        <p:txBody>
          <a:bodyPr wrap="none" anchor="ctr"/>
          <a:lstStyle/>
          <a:p>
            <a:endParaRPr lang="en-US"/>
          </a:p>
        </p:txBody>
      </p:sp>
      <p:sp>
        <p:nvSpPr>
          <p:cNvPr id="889876" name="Rectangle 20"/>
          <p:cNvSpPr>
            <a:spLocks noChangeArrowheads="1"/>
          </p:cNvSpPr>
          <p:nvPr/>
        </p:nvSpPr>
        <p:spPr bwMode="auto">
          <a:xfrm>
            <a:off x="7743825" y="3000375"/>
            <a:ext cx="304800" cy="304800"/>
          </a:xfrm>
          <a:prstGeom prst="rect">
            <a:avLst/>
          </a:prstGeom>
          <a:noFill/>
          <a:ln w="12700" algn="ctr">
            <a:solidFill>
              <a:schemeClr val="tx1"/>
            </a:solidFill>
            <a:miter lim="800000"/>
            <a:headEnd type="none" w="sm" len="sm"/>
            <a:tailEnd type="none" w="sm" len="sm"/>
          </a:ln>
          <a:effectLst/>
        </p:spPr>
        <p:txBody>
          <a:bodyPr wrap="none" anchor="ctr"/>
          <a:lstStyle/>
          <a:p>
            <a:endParaRPr lang="en-US"/>
          </a:p>
        </p:txBody>
      </p:sp>
      <p:sp>
        <p:nvSpPr>
          <p:cNvPr id="889877" name="Rectangle 21"/>
          <p:cNvSpPr>
            <a:spLocks noChangeArrowheads="1"/>
          </p:cNvSpPr>
          <p:nvPr/>
        </p:nvSpPr>
        <p:spPr bwMode="auto">
          <a:xfrm>
            <a:off x="8048625" y="3000375"/>
            <a:ext cx="304800" cy="304800"/>
          </a:xfrm>
          <a:prstGeom prst="rect">
            <a:avLst/>
          </a:prstGeom>
          <a:noFill/>
          <a:ln w="12700" algn="ctr">
            <a:solidFill>
              <a:schemeClr val="tx1"/>
            </a:solidFill>
            <a:miter lim="800000"/>
            <a:headEnd type="none" w="sm" len="sm"/>
            <a:tailEnd type="none" w="sm" len="sm"/>
          </a:ln>
          <a:effectLst/>
        </p:spPr>
        <p:txBody>
          <a:bodyPr wrap="none" anchor="ctr"/>
          <a:lstStyle/>
          <a:p>
            <a:endParaRPr lang="en-US"/>
          </a:p>
        </p:txBody>
      </p:sp>
      <p:sp>
        <p:nvSpPr>
          <p:cNvPr id="889878" name="Text Box 22"/>
          <p:cNvSpPr txBox="1">
            <a:spLocks noChangeArrowheads="1"/>
          </p:cNvSpPr>
          <p:nvPr/>
        </p:nvSpPr>
        <p:spPr bwMode="auto">
          <a:xfrm>
            <a:off x="6515100" y="2971800"/>
            <a:ext cx="2133600" cy="336550"/>
          </a:xfrm>
          <a:prstGeom prst="rect">
            <a:avLst/>
          </a:prstGeom>
          <a:noFill/>
          <a:ln w="9525" algn="ctr">
            <a:noFill/>
            <a:miter lim="800000"/>
            <a:headEnd type="none" w="sm" len="sm"/>
            <a:tailEnd type="none" w="sm" len="sm"/>
          </a:ln>
          <a:effectLst/>
        </p:spPr>
        <p:txBody>
          <a:bodyPr>
            <a:spAutoFit/>
            <a:flatTx/>
          </a:bodyPr>
          <a:lstStyle/>
          <a:p>
            <a:pPr algn="l">
              <a:spcBef>
                <a:spcPct val="50000"/>
              </a:spcBef>
            </a:pPr>
            <a:r>
              <a:rPr lang="en-US" sz="1600" b="0" dirty="0"/>
              <a:t>0     1      2    3     4    5</a:t>
            </a:r>
          </a:p>
        </p:txBody>
      </p:sp>
      <p:sp>
        <p:nvSpPr>
          <p:cNvPr id="889879" name="Line 23"/>
          <p:cNvSpPr>
            <a:spLocks noChangeShapeType="1"/>
          </p:cNvSpPr>
          <p:nvPr/>
        </p:nvSpPr>
        <p:spPr bwMode="auto">
          <a:xfrm flipH="1" flipV="1">
            <a:off x="6248400" y="4403725"/>
            <a:ext cx="0" cy="381000"/>
          </a:xfrm>
          <a:prstGeom prst="line">
            <a:avLst/>
          </a:prstGeom>
          <a:noFill/>
          <a:ln w="12700">
            <a:solidFill>
              <a:schemeClr val="tx1"/>
            </a:solidFill>
            <a:round/>
            <a:headEnd type="triangle" w="med" len="med"/>
            <a:tailEnd/>
          </a:ln>
          <a:effectLst/>
        </p:spPr>
        <p:txBody>
          <a:bodyPr wrap="none" anchor="ctr"/>
          <a:lstStyle/>
          <a:p>
            <a:endParaRPr lang="en-US"/>
          </a:p>
        </p:txBody>
      </p:sp>
      <p:sp>
        <p:nvSpPr>
          <p:cNvPr id="889880" name="Line 24"/>
          <p:cNvSpPr>
            <a:spLocks noChangeShapeType="1"/>
          </p:cNvSpPr>
          <p:nvPr/>
        </p:nvSpPr>
        <p:spPr bwMode="auto">
          <a:xfrm flipH="1" flipV="1">
            <a:off x="6324600" y="1857375"/>
            <a:ext cx="0" cy="381000"/>
          </a:xfrm>
          <a:prstGeom prst="line">
            <a:avLst/>
          </a:prstGeom>
          <a:noFill/>
          <a:ln w="12700">
            <a:solidFill>
              <a:schemeClr val="tx1"/>
            </a:solidFill>
            <a:round/>
            <a:headEnd type="triangle" w="med" len="med"/>
            <a:tailEnd/>
          </a:ln>
          <a:effectLst/>
        </p:spPr>
        <p:txBody>
          <a:bodyPr wrap="none" anchor="ctr"/>
          <a:lstStyle/>
          <a:p>
            <a:endParaRPr lang="en-US"/>
          </a:p>
        </p:txBody>
      </p:sp>
      <p:sp>
        <p:nvSpPr>
          <p:cNvPr id="889881" name="Text Box 25"/>
          <p:cNvSpPr txBox="1">
            <a:spLocks noChangeArrowheads="1"/>
          </p:cNvSpPr>
          <p:nvPr/>
        </p:nvSpPr>
        <p:spPr bwMode="auto">
          <a:xfrm>
            <a:off x="6438900" y="5410200"/>
            <a:ext cx="377825" cy="336550"/>
          </a:xfrm>
          <a:prstGeom prst="rect">
            <a:avLst/>
          </a:prstGeom>
          <a:noFill/>
          <a:ln w="9525" algn="ctr">
            <a:noFill/>
            <a:miter lim="800000"/>
            <a:headEnd type="none" w="sm" len="sm"/>
            <a:tailEnd type="none" w="sm" len="sm"/>
          </a:ln>
          <a:effectLst/>
        </p:spPr>
        <p:txBody>
          <a:bodyPr>
            <a:spAutoFit/>
            <a:flatTx/>
          </a:bodyPr>
          <a:lstStyle/>
          <a:p>
            <a:pPr algn="l">
              <a:spcBef>
                <a:spcPct val="50000"/>
              </a:spcBef>
            </a:pPr>
            <a:r>
              <a:rPr lang="en-US" sz="1600" b="0" dirty="0"/>
              <a:t>5</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a:xfrm>
            <a:off x="0" y="190500"/>
            <a:ext cx="9144000" cy="914400"/>
          </a:xfrm>
        </p:spPr>
        <p:txBody>
          <a:bodyPr/>
          <a:lstStyle/>
          <a:p>
            <a:r>
              <a:rPr lang="en-US" sz="3200" b="1" dirty="0"/>
              <a:t>Creating an Array (Step 1 of 2)</a:t>
            </a:r>
          </a:p>
        </p:txBody>
      </p:sp>
      <p:sp>
        <p:nvSpPr>
          <p:cNvPr id="419843" name="Rectangle 3"/>
          <p:cNvSpPr>
            <a:spLocks noGrp="1" noChangeArrowheads="1"/>
          </p:cNvSpPr>
          <p:nvPr>
            <p:ph type="body" sz="half" idx="1"/>
          </p:nvPr>
        </p:nvSpPr>
        <p:spPr>
          <a:xfrm>
            <a:off x="381000" y="1047750"/>
            <a:ext cx="8763000" cy="1498600"/>
          </a:xfrm>
        </p:spPr>
        <p:txBody>
          <a:bodyPr/>
          <a:lstStyle/>
          <a:p>
            <a:pPr marL="0" indent="0">
              <a:buFontTx/>
              <a:buNone/>
            </a:pPr>
            <a:r>
              <a:rPr lang="en-US" sz="2400" dirty="0"/>
              <a:t>From the </a:t>
            </a:r>
            <a:r>
              <a:rPr lang="en-US" sz="2400" b="1" dirty="0" err="1"/>
              <a:t>Controls»Modern»Array</a:t>
            </a:r>
            <a:r>
              <a:rPr lang="en-US" sz="2400" b="1" dirty="0"/>
              <a:t>, Matrix, and Cluster</a:t>
            </a:r>
            <a:r>
              <a:rPr lang="en-US" sz="2400" dirty="0"/>
              <a:t> </a:t>
            </a:r>
            <a:r>
              <a:rPr lang="en-US" sz="2400" dirty="0" err="1"/>
              <a:t>subpalette</a:t>
            </a:r>
            <a:r>
              <a:rPr lang="en-US" sz="2400" dirty="0"/>
              <a:t>, select the </a:t>
            </a:r>
            <a:r>
              <a:rPr lang="en-US" sz="2400" b="1" dirty="0"/>
              <a:t>Array </a:t>
            </a:r>
            <a:r>
              <a:rPr lang="en-US" sz="2400" dirty="0"/>
              <a:t>icon.</a:t>
            </a:r>
          </a:p>
        </p:txBody>
      </p:sp>
      <p:sp>
        <p:nvSpPr>
          <p:cNvPr id="419845" name="Rectangle 5"/>
          <p:cNvSpPr>
            <a:spLocks noChangeArrowheads="1"/>
          </p:cNvSpPr>
          <p:nvPr/>
        </p:nvSpPr>
        <p:spPr bwMode="auto">
          <a:xfrm>
            <a:off x="5448300" y="3733800"/>
            <a:ext cx="3200400" cy="304800"/>
          </a:xfrm>
          <a:prstGeom prst="rect">
            <a:avLst/>
          </a:prstGeom>
          <a:noFill/>
          <a:ln w="9525">
            <a:noFill/>
            <a:miter lim="800000"/>
            <a:headEnd/>
            <a:tailEnd/>
          </a:ln>
          <a:effectLst/>
        </p:spPr>
        <p:txBody>
          <a:bodyPr/>
          <a:lstStyle/>
          <a:p>
            <a:pPr marL="174625" indent="-174625" algn="l" eaLnBrk="1" hangingPunct="1">
              <a:lnSpc>
                <a:spcPct val="90000"/>
              </a:lnSpc>
              <a:spcBef>
                <a:spcPct val="20000"/>
              </a:spcBef>
            </a:pPr>
            <a:r>
              <a:rPr lang="en-US" sz="2000" b="0" dirty="0">
                <a:latin typeface="+mn-lt"/>
              </a:rPr>
              <a:t>Drop it on the front panel.</a:t>
            </a:r>
          </a:p>
        </p:txBody>
      </p:sp>
      <p:pic>
        <p:nvPicPr>
          <p:cNvPr id="419853" name="Picture 13" descr="array FP palette LV 8"/>
          <p:cNvPicPr>
            <a:picLocks noChangeAspect="1" noChangeArrowheads="1"/>
          </p:cNvPicPr>
          <p:nvPr/>
        </p:nvPicPr>
        <p:blipFill>
          <a:blip r:embed="rId3"/>
          <a:stretch>
            <a:fillRect/>
          </a:stretch>
        </p:blipFill>
        <p:spPr bwMode="auto">
          <a:xfrm>
            <a:off x="1264475" y="2084388"/>
            <a:ext cx="2719325" cy="3609975"/>
          </a:xfrm>
          <a:prstGeom prst="rect">
            <a:avLst/>
          </a:prstGeom>
          <a:noFill/>
        </p:spPr>
      </p:pic>
      <p:pic>
        <p:nvPicPr>
          <p:cNvPr id="419854" name="Picture 14"/>
          <p:cNvPicPr>
            <a:picLocks noChangeAspect="1" noChangeArrowheads="1"/>
          </p:cNvPicPr>
          <p:nvPr/>
        </p:nvPicPr>
        <p:blipFill>
          <a:blip r:embed="rId4"/>
          <a:srcRect/>
          <a:stretch>
            <a:fillRect/>
          </a:stretch>
        </p:blipFill>
        <p:spPr bwMode="auto">
          <a:xfrm>
            <a:off x="5992813" y="4059238"/>
            <a:ext cx="2211387" cy="1635125"/>
          </a:xfrm>
          <a:prstGeom prst="rect">
            <a:avLst/>
          </a:prstGeom>
          <a:noFill/>
        </p:spPr>
      </p:pic>
      <p:sp>
        <p:nvSpPr>
          <p:cNvPr id="419847" name="Line 7"/>
          <p:cNvSpPr>
            <a:spLocks noChangeShapeType="1"/>
          </p:cNvSpPr>
          <p:nvPr/>
        </p:nvSpPr>
        <p:spPr bwMode="auto">
          <a:xfrm flipH="1">
            <a:off x="2019298" y="1828800"/>
            <a:ext cx="1600201" cy="1257301"/>
          </a:xfrm>
          <a:prstGeom prst="line">
            <a:avLst/>
          </a:prstGeom>
          <a:noFill/>
          <a:ln w="38100">
            <a:solidFill>
              <a:schemeClr val="tx1"/>
            </a:solidFill>
            <a:round/>
            <a:headEnd type="none" w="sm" len="sm"/>
            <a:tailEnd type="triangle" w="lg" len="med"/>
          </a:ln>
          <a:effectLst/>
        </p:spPr>
        <p:txBody>
          <a:bodyPr/>
          <a:lstStyle/>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a:xfrm>
            <a:off x="0" y="190500"/>
            <a:ext cx="9144000" cy="990600"/>
          </a:xfrm>
        </p:spPr>
        <p:txBody>
          <a:bodyPr/>
          <a:lstStyle/>
          <a:p>
            <a:r>
              <a:rPr lang="en-US" sz="3200" b="1" dirty="0"/>
              <a:t>Create an Array (Step 2 of 2)</a:t>
            </a:r>
          </a:p>
        </p:txBody>
      </p:sp>
      <p:sp>
        <p:nvSpPr>
          <p:cNvPr id="421891" name="Rectangle 3"/>
          <p:cNvSpPr>
            <a:spLocks noGrp="1" noChangeArrowheads="1"/>
          </p:cNvSpPr>
          <p:nvPr>
            <p:ph type="body" sz="half" idx="1"/>
          </p:nvPr>
        </p:nvSpPr>
        <p:spPr>
          <a:xfrm>
            <a:off x="381000" y="1009650"/>
            <a:ext cx="8763000" cy="4476750"/>
          </a:xfrm>
        </p:spPr>
        <p:txBody>
          <a:bodyPr/>
          <a:lstStyle/>
          <a:p>
            <a:pPr marL="533400" indent="-533400">
              <a:buFontTx/>
              <a:buAutoNum type="arabicPeriod"/>
            </a:pPr>
            <a:r>
              <a:rPr lang="en-US" sz="2400" dirty="0"/>
              <a:t>Place an array shell.</a:t>
            </a:r>
          </a:p>
          <a:p>
            <a:pPr marL="533400" indent="-533400">
              <a:buFontTx/>
              <a:buAutoNum type="arabicPeriod"/>
            </a:pPr>
            <a:r>
              <a:rPr lang="en-US" sz="2400" dirty="0"/>
              <a:t>Insert data type into the shell (i.e. numeric control).</a:t>
            </a:r>
          </a:p>
        </p:txBody>
      </p:sp>
      <p:graphicFrame>
        <p:nvGraphicFramePr>
          <p:cNvPr id="421899" name="Object 11"/>
          <p:cNvGraphicFramePr>
            <a:graphicFrameLocks noGrp="1" noChangeAspect="1"/>
          </p:cNvGraphicFramePr>
          <p:nvPr>
            <p:ph sz="quarter" idx="2"/>
          </p:nvPr>
        </p:nvGraphicFramePr>
        <p:xfrm>
          <a:off x="6167438" y="3619500"/>
          <a:ext cx="1304925" cy="666750"/>
        </p:xfrm>
        <a:graphic>
          <a:graphicData uri="http://schemas.openxmlformats.org/presentationml/2006/ole">
            <mc:AlternateContent xmlns:mc="http://schemas.openxmlformats.org/markup-compatibility/2006">
              <mc:Choice xmlns:v="urn:schemas-microsoft-com:vml" Requires="v">
                <p:oleObj spid="_x0000_s421901" name="Bitmap Image" r:id="rId4" imgW="1305107" imgH="666667" progId="PBrush">
                  <p:embed/>
                </p:oleObj>
              </mc:Choice>
              <mc:Fallback>
                <p:oleObj name="Bitmap Image" r:id="rId4" imgW="1305107" imgH="666667" progId="PBrush">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438" y="3619500"/>
                        <a:ext cx="1304925" cy="6667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1908" name="AutoShape 20"/>
          <p:cNvSpPr>
            <a:spLocks noChangeArrowheads="1"/>
          </p:cNvSpPr>
          <p:nvPr/>
        </p:nvSpPr>
        <p:spPr bwMode="auto">
          <a:xfrm>
            <a:off x="723900" y="2590800"/>
            <a:ext cx="576262" cy="2535238"/>
          </a:xfrm>
          <a:prstGeom prst="curvedRightArrow">
            <a:avLst>
              <a:gd name="adj1" fmla="val 77887"/>
              <a:gd name="adj2" fmla="val 175978"/>
              <a:gd name="adj3" fmla="val 30301"/>
            </a:avLst>
          </a:prstGeom>
          <a:solidFill>
            <a:srgbClr val="FF3300"/>
          </a:solidFill>
          <a:ln w="12700">
            <a:noFill/>
            <a:miter lim="800000"/>
            <a:headEnd/>
            <a:tailEnd/>
          </a:ln>
          <a:effectLst/>
        </p:spPr>
        <p:txBody>
          <a:bodyPr wrap="none" anchor="ctr"/>
          <a:lstStyle/>
          <a:p>
            <a:endParaRPr lang="en-US"/>
          </a:p>
        </p:txBody>
      </p:sp>
      <p:pic>
        <p:nvPicPr>
          <p:cNvPr id="421910" name="Picture 22"/>
          <p:cNvPicPr>
            <a:picLocks noChangeAspect="1" noChangeArrowheads="1"/>
          </p:cNvPicPr>
          <p:nvPr/>
        </p:nvPicPr>
        <p:blipFill>
          <a:blip r:embed="rId6"/>
          <a:srcRect/>
          <a:stretch>
            <a:fillRect/>
          </a:stretch>
        </p:blipFill>
        <p:spPr bwMode="auto">
          <a:xfrm>
            <a:off x="2151063" y="5349875"/>
            <a:ext cx="5524500" cy="533400"/>
          </a:xfrm>
          <a:prstGeom prst="rect">
            <a:avLst/>
          </a:prstGeom>
          <a:noFill/>
          <a:ln w="12700" algn="ctr">
            <a:noFill/>
            <a:miter lim="800000"/>
            <a:headEnd/>
            <a:tailEnd/>
          </a:ln>
          <a:effectLst/>
        </p:spPr>
      </p:pic>
      <p:sp>
        <p:nvSpPr>
          <p:cNvPr id="421911" name="AutoShape 23"/>
          <p:cNvSpPr>
            <a:spLocks noChangeArrowheads="1"/>
          </p:cNvSpPr>
          <p:nvPr/>
        </p:nvSpPr>
        <p:spPr bwMode="auto">
          <a:xfrm rot="8154007">
            <a:off x="6106796" y="4687535"/>
            <a:ext cx="690562" cy="344487"/>
          </a:xfrm>
          <a:prstGeom prst="rightArrow">
            <a:avLst>
              <a:gd name="adj1" fmla="val 50000"/>
              <a:gd name="adj2" fmla="val 50115"/>
            </a:avLst>
          </a:prstGeom>
          <a:solidFill>
            <a:srgbClr val="FF3300"/>
          </a:solidFill>
          <a:ln w="12700" algn="ctr">
            <a:noFill/>
            <a:miter lim="800000"/>
            <a:headEnd/>
            <a:tailEnd/>
          </a:ln>
          <a:effectLst/>
        </p:spPr>
        <p:txBody>
          <a:bodyPr wrap="none" anchor="ctr"/>
          <a:lstStyle/>
          <a:p>
            <a:endParaRPr lang="en-US"/>
          </a:p>
        </p:txBody>
      </p:sp>
      <p:pic>
        <p:nvPicPr>
          <p:cNvPr id="421913" name="Picture 25" descr="numeric array LV 8"/>
          <p:cNvPicPr>
            <a:picLocks noChangeAspect="1" noChangeArrowheads="1"/>
          </p:cNvPicPr>
          <p:nvPr/>
        </p:nvPicPr>
        <p:blipFill>
          <a:blip r:embed="rId7"/>
          <a:stretch>
            <a:fillRect/>
          </a:stretch>
        </p:blipFill>
        <p:spPr bwMode="auto">
          <a:xfrm>
            <a:off x="1409700" y="2095500"/>
            <a:ext cx="2948753" cy="3090862"/>
          </a:xfrm>
          <a:prstGeom prst="rect">
            <a:avLst/>
          </a:prstGeom>
          <a:noFill/>
        </p:spPr>
      </p:pic>
      <p:sp>
        <p:nvSpPr>
          <p:cNvPr id="421909" name="AutoShape 21"/>
          <p:cNvSpPr>
            <a:spLocks noChangeArrowheads="1"/>
          </p:cNvSpPr>
          <p:nvPr/>
        </p:nvSpPr>
        <p:spPr bwMode="auto">
          <a:xfrm>
            <a:off x="4495800" y="3810000"/>
            <a:ext cx="1497013" cy="344487"/>
          </a:xfrm>
          <a:prstGeom prst="rightArrow">
            <a:avLst>
              <a:gd name="adj1" fmla="val 50000"/>
              <a:gd name="adj2" fmla="val 108641"/>
            </a:avLst>
          </a:prstGeom>
          <a:solidFill>
            <a:srgbClr val="FF3300"/>
          </a:solidFill>
          <a:ln w="12700" algn="ctr">
            <a:noFill/>
            <a:miter lim="800000"/>
            <a:headEnd/>
            <a:tailEnd/>
          </a:ln>
          <a:effectLst/>
        </p:spPr>
        <p:txBody>
          <a:bodyPr wrap="none" anchor="ctr"/>
          <a:lstStyle/>
          <a:p>
            <a:endParaRPr lang="en-US"/>
          </a:p>
        </p:txBody>
      </p:sp>
      <p:sp>
        <p:nvSpPr>
          <p:cNvPr id="421914" name="AutoShape 26"/>
          <p:cNvSpPr>
            <a:spLocks noChangeArrowheads="1"/>
          </p:cNvSpPr>
          <p:nvPr/>
        </p:nvSpPr>
        <p:spPr bwMode="auto">
          <a:xfrm rot="16200000">
            <a:off x="2923382" y="3820318"/>
            <a:ext cx="498475" cy="2459038"/>
          </a:xfrm>
          <a:prstGeom prst="curvedRightArrow">
            <a:avLst>
              <a:gd name="adj1" fmla="val 83977"/>
              <a:gd name="adj2" fmla="val 194059"/>
              <a:gd name="adj3" fmla="val 29167"/>
            </a:avLst>
          </a:prstGeom>
          <a:solidFill>
            <a:srgbClr val="FF3300"/>
          </a:solidFill>
          <a:ln w="12700">
            <a:noFill/>
            <a:miter lim="800000"/>
            <a:headEnd/>
            <a:tailEnd/>
          </a:ln>
          <a:effectLst/>
        </p:spPr>
        <p:txBody>
          <a:bodyPr wrap="none" anchor="ct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Rectangle 2"/>
          <p:cNvSpPr>
            <a:spLocks noChangeArrowheads="1"/>
          </p:cNvSpPr>
          <p:nvPr/>
        </p:nvSpPr>
        <p:spPr bwMode="auto">
          <a:xfrm>
            <a:off x="0" y="190500"/>
            <a:ext cx="9144000" cy="984885"/>
          </a:xfrm>
          <a:prstGeom prst="rect">
            <a:avLst/>
          </a:prstGeom>
          <a:noFill/>
          <a:ln w="9525">
            <a:noFill/>
            <a:miter lim="800000"/>
            <a:headEnd/>
            <a:tailEnd/>
          </a:ln>
          <a:effectLst/>
        </p:spPr>
        <p:txBody>
          <a:bodyPr wrap="square" lIns="0" tIns="0" rIns="0" bIns="0" anchor="ctr">
            <a:spAutoFit/>
          </a:bodyPr>
          <a:lstStyle/>
          <a:p>
            <a:pPr eaLnBrk="1" hangingPunct="1"/>
            <a:r>
              <a:rPr lang="en-US" sz="3200" dirty="0">
                <a:latin typeface="+mj-lt"/>
              </a:rPr>
              <a:t>The NI Approach – Integrated Hardware Platforms</a:t>
            </a:r>
          </a:p>
        </p:txBody>
      </p:sp>
      <p:grpSp>
        <p:nvGrpSpPr>
          <p:cNvPr id="861187" name="Group 3"/>
          <p:cNvGrpSpPr>
            <a:grpSpLocks/>
          </p:cNvGrpSpPr>
          <p:nvPr/>
        </p:nvGrpSpPr>
        <p:grpSpPr bwMode="auto">
          <a:xfrm>
            <a:off x="455613" y="925513"/>
            <a:ext cx="8318500" cy="5132387"/>
            <a:chOff x="287" y="495"/>
            <a:chExt cx="5240" cy="3233"/>
          </a:xfrm>
        </p:grpSpPr>
        <p:pic>
          <p:nvPicPr>
            <p:cNvPr id="861188" name="Picture 4"/>
            <p:cNvPicPr>
              <a:picLocks noChangeAspect="1" noChangeArrowheads="1"/>
            </p:cNvPicPr>
            <p:nvPr/>
          </p:nvPicPr>
          <p:blipFill>
            <a:blip r:embed="rId3"/>
            <a:srcRect/>
            <a:stretch>
              <a:fillRect/>
            </a:stretch>
          </p:blipFill>
          <p:spPr bwMode="auto">
            <a:xfrm>
              <a:off x="287" y="495"/>
              <a:ext cx="5240" cy="3233"/>
            </a:xfrm>
            <a:prstGeom prst="rect">
              <a:avLst/>
            </a:prstGeom>
            <a:noFill/>
          </p:spPr>
        </p:pic>
        <p:sp>
          <p:nvSpPr>
            <p:cNvPr id="861189" name="Text Box 5"/>
            <p:cNvSpPr txBox="1">
              <a:spLocks noChangeArrowheads="1"/>
            </p:cNvSpPr>
            <p:nvPr/>
          </p:nvSpPr>
          <p:spPr bwMode="auto">
            <a:xfrm>
              <a:off x="308" y="2265"/>
              <a:ext cx="407" cy="196"/>
            </a:xfrm>
            <a:prstGeom prst="rect">
              <a:avLst/>
            </a:prstGeom>
            <a:noFill/>
            <a:ln w="9525">
              <a:noFill/>
              <a:miter lim="800000"/>
              <a:headEnd type="none" w="sm" len="sm"/>
              <a:tailEnd type="none" w="sm" len="sm"/>
            </a:ln>
            <a:effectLst/>
          </p:spPr>
          <p:txBody>
            <a:bodyPr wrap="none" anchor="ctr">
              <a:spAutoFit/>
              <a:flatTx/>
            </a:bodyPr>
            <a:lstStyle/>
            <a:p>
              <a:pPr algn="l">
                <a:lnSpc>
                  <a:spcPct val="90000"/>
                </a:lnSpc>
              </a:pPr>
              <a:r>
                <a:rPr lang="en-US" sz="800"/>
                <a:t>High-Speed</a:t>
              </a:r>
            </a:p>
            <a:p>
              <a:pPr algn="l">
                <a:lnSpc>
                  <a:spcPct val="90000"/>
                </a:lnSpc>
              </a:pPr>
              <a:r>
                <a:rPr lang="en-US" sz="800"/>
                <a:t>Digitizers</a:t>
              </a:r>
            </a:p>
          </p:txBody>
        </p:sp>
        <p:sp>
          <p:nvSpPr>
            <p:cNvPr id="861190" name="Text Box 6"/>
            <p:cNvSpPr txBox="1">
              <a:spLocks noChangeArrowheads="1"/>
            </p:cNvSpPr>
            <p:nvPr/>
          </p:nvSpPr>
          <p:spPr bwMode="auto">
            <a:xfrm>
              <a:off x="644" y="2271"/>
              <a:ext cx="630" cy="182"/>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High-Resolution</a:t>
              </a:r>
            </a:p>
            <a:p>
              <a:pPr algn="l">
                <a:lnSpc>
                  <a:spcPct val="80000"/>
                </a:lnSpc>
              </a:pPr>
              <a:r>
                <a:rPr lang="en-US" sz="800"/>
                <a:t>Digitizers and DMMs</a:t>
              </a:r>
            </a:p>
          </p:txBody>
        </p:sp>
        <p:sp>
          <p:nvSpPr>
            <p:cNvPr id="861191" name="Text Box 7"/>
            <p:cNvSpPr txBox="1">
              <a:spLocks noChangeArrowheads="1"/>
            </p:cNvSpPr>
            <p:nvPr/>
          </p:nvSpPr>
          <p:spPr bwMode="auto">
            <a:xfrm>
              <a:off x="1215" y="2274"/>
              <a:ext cx="530" cy="182"/>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Multifunction </a:t>
              </a:r>
            </a:p>
            <a:p>
              <a:pPr algn="l">
                <a:lnSpc>
                  <a:spcPct val="80000"/>
                </a:lnSpc>
              </a:pPr>
              <a:r>
                <a:rPr lang="en-US" sz="800"/>
                <a:t>Data Acquisition</a:t>
              </a:r>
            </a:p>
          </p:txBody>
        </p:sp>
        <p:sp>
          <p:nvSpPr>
            <p:cNvPr id="861192" name="Text Box 8"/>
            <p:cNvSpPr txBox="1">
              <a:spLocks noChangeArrowheads="1"/>
            </p:cNvSpPr>
            <p:nvPr/>
          </p:nvSpPr>
          <p:spPr bwMode="auto">
            <a:xfrm>
              <a:off x="1680" y="2274"/>
              <a:ext cx="575" cy="182"/>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Dynamic</a:t>
              </a:r>
            </a:p>
            <a:p>
              <a:pPr algn="l">
                <a:lnSpc>
                  <a:spcPct val="80000"/>
                </a:lnSpc>
              </a:pPr>
              <a:r>
                <a:rPr lang="en-US" sz="800"/>
                <a:t>Signal Acquisition</a:t>
              </a:r>
            </a:p>
          </p:txBody>
        </p:sp>
        <p:sp>
          <p:nvSpPr>
            <p:cNvPr id="861193" name="Text Box 9"/>
            <p:cNvSpPr txBox="1">
              <a:spLocks noChangeArrowheads="1"/>
            </p:cNvSpPr>
            <p:nvPr/>
          </p:nvSpPr>
          <p:spPr bwMode="auto">
            <a:xfrm>
              <a:off x="2733" y="2280"/>
              <a:ext cx="363" cy="120"/>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Digital I/O</a:t>
              </a:r>
            </a:p>
          </p:txBody>
        </p:sp>
        <p:sp>
          <p:nvSpPr>
            <p:cNvPr id="861194" name="Text Box 10"/>
            <p:cNvSpPr txBox="1">
              <a:spLocks noChangeArrowheads="1"/>
            </p:cNvSpPr>
            <p:nvPr/>
          </p:nvSpPr>
          <p:spPr bwMode="auto">
            <a:xfrm>
              <a:off x="2201" y="2274"/>
              <a:ext cx="386" cy="182"/>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Instrument</a:t>
              </a:r>
            </a:p>
            <a:p>
              <a:pPr algn="l">
                <a:lnSpc>
                  <a:spcPct val="80000"/>
                </a:lnSpc>
              </a:pPr>
              <a:r>
                <a:rPr lang="en-US" sz="800"/>
                <a:t>Control</a:t>
              </a:r>
            </a:p>
          </p:txBody>
        </p:sp>
        <p:sp>
          <p:nvSpPr>
            <p:cNvPr id="861195" name="Text Box 11"/>
            <p:cNvSpPr txBox="1">
              <a:spLocks noChangeArrowheads="1"/>
            </p:cNvSpPr>
            <p:nvPr/>
          </p:nvSpPr>
          <p:spPr bwMode="auto">
            <a:xfrm>
              <a:off x="3125" y="2269"/>
              <a:ext cx="331" cy="182"/>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Counter/</a:t>
              </a:r>
            </a:p>
            <a:p>
              <a:pPr algn="l">
                <a:lnSpc>
                  <a:spcPct val="80000"/>
                </a:lnSpc>
              </a:pPr>
              <a:r>
                <a:rPr lang="en-US" sz="800"/>
                <a:t>Timers</a:t>
              </a:r>
            </a:p>
          </p:txBody>
        </p:sp>
        <p:sp>
          <p:nvSpPr>
            <p:cNvPr id="861196" name="Text Box 12"/>
            <p:cNvSpPr txBox="1">
              <a:spLocks noChangeArrowheads="1"/>
            </p:cNvSpPr>
            <p:nvPr/>
          </p:nvSpPr>
          <p:spPr bwMode="auto">
            <a:xfrm>
              <a:off x="3486" y="2274"/>
              <a:ext cx="326" cy="182"/>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Machine</a:t>
              </a:r>
            </a:p>
            <a:p>
              <a:pPr algn="l">
                <a:lnSpc>
                  <a:spcPct val="80000"/>
                </a:lnSpc>
              </a:pPr>
              <a:r>
                <a:rPr lang="en-US" sz="800"/>
                <a:t>Vision</a:t>
              </a:r>
            </a:p>
          </p:txBody>
        </p:sp>
        <p:sp>
          <p:nvSpPr>
            <p:cNvPr id="861197" name="Text Box 13"/>
            <p:cNvSpPr txBox="1">
              <a:spLocks noChangeArrowheads="1"/>
            </p:cNvSpPr>
            <p:nvPr/>
          </p:nvSpPr>
          <p:spPr bwMode="auto">
            <a:xfrm>
              <a:off x="3969" y="2274"/>
              <a:ext cx="303" cy="182"/>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Motion </a:t>
              </a:r>
            </a:p>
            <a:p>
              <a:pPr algn="l">
                <a:lnSpc>
                  <a:spcPct val="80000"/>
                </a:lnSpc>
              </a:pPr>
              <a:r>
                <a:rPr lang="en-US" sz="800"/>
                <a:t>Control</a:t>
              </a:r>
            </a:p>
          </p:txBody>
        </p:sp>
        <p:sp>
          <p:nvSpPr>
            <p:cNvPr id="861198" name="Text Box 14"/>
            <p:cNvSpPr txBox="1">
              <a:spLocks noChangeArrowheads="1"/>
            </p:cNvSpPr>
            <p:nvPr/>
          </p:nvSpPr>
          <p:spPr bwMode="auto">
            <a:xfrm>
              <a:off x="4270" y="2269"/>
              <a:ext cx="586" cy="182"/>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Distributed I/O and</a:t>
              </a:r>
            </a:p>
            <a:p>
              <a:pPr algn="l">
                <a:lnSpc>
                  <a:spcPct val="80000"/>
                </a:lnSpc>
              </a:pPr>
              <a:r>
                <a:rPr lang="en-US" sz="800"/>
                <a:t>Embedded Control</a:t>
              </a:r>
            </a:p>
          </p:txBody>
        </p:sp>
        <p:sp>
          <p:nvSpPr>
            <p:cNvPr id="861199" name="Text Box 15"/>
            <p:cNvSpPr txBox="1">
              <a:spLocks noChangeArrowheads="1"/>
            </p:cNvSpPr>
            <p:nvPr/>
          </p:nvSpPr>
          <p:spPr bwMode="auto">
            <a:xfrm>
              <a:off x="4176" y="1124"/>
              <a:ext cx="378" cy="120"/>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Laptop PC</a:t>
              </a:r>
            </a:p>
          </p:txBody>
        </p:sp>
        <p:sp>
          <p:nvSpPr>
            <p:cNvPr id="861200" name="Text Box 16"/>
            <p:cNvSpPr txBox="1">
              <a:spLocks noChangeArrowheads="1"/>
            </p:cNvSpPr>
            <p:nvPr/>
          </p:nvSpPr>
          <p:spPr bwMode="auto">
            <a:xfrm>
              <a:off x="4927" y="1125"/>
              <a:ext cx="227" cy="120"/>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PDA</a:t>
              </a:r>
            </a:p>
          </p:txBody>
        </p:sp>
        <p:sp>
          <p:nvSpPr>
            <p:cNvPr id="861201" name="Text Box 17"/>
            <p:cNvSpPr txBox="1">
              <a:spLocks noChangeArrowheads="1"/>
            </p:cNvSpPr>
            <p:nvPr/>
          </p:nvSpPr>
          <p:spPr bwMode="auto">
            <a:xfrm>
              <a:off x="3170" y="1126"/>
              <a:ext cx="410" cy="120"/>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Desktop PC</a:t>
              </a:r>
            </a:p>
          </p:txBody>
        </p:sp>
        <p:sp>
          <p:nvSpPr>
            <p:cNvPr id="861202" name="Text Box 18"/>
            <p:cNvSpPr txBox="1">
              <a:spLocks noChangeArrowheads="1"/>
            </p:cNvSpPr>
            <p:nvPr/>
          </p:nvSpPr>
          <p:spPr bwMode="auto">
            <a:xfrm>
              <a:off x="2004" y="1125"/>
              <a:ext cx="830" cy="120"/>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PXI Modular Instrumentation</a:t>
              </a:r>
            </a:p>
          </p:txBody>
        </p:sp>
        <p:sp>
          <p:nvSpPr>
            <p:cNvPr id="861203" name="Text Box 19"/>
            <p:cNvSpPr txBox="1">
              <a:spLocks noChangeArrowheads="1"/>
            </p:cNvSpPr>
            <p:nvPr/>
          </p:nvSpPr>
          <p:spPr bwMode="auto">
            <a:xfrm>
              <a:off x="720" y="2890"/>
              <a:ext cx="613" cy="182"/>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Signal Conditioning</a:t>
              </a:r>
            </a:p>
            <a:p>
              <a:pPr algn="l">
                <a:lnSpc>
                  <a:spcPct val="80000"/>
                </a:lnSpc>
              </a:pPr>
              <a:r>
                <a:rPr lang="en-US" sz="800"/>
                <a:t>and Switching</a:t>
              </a:r>
            </a:p>
          </p:txBody>
        </p:sp>
        <p:sp>
          <p:nvSpPr>
            <p:cNvPr id="861204" name="Text Box 20"/>
            <p:cNvSpPr txBox="1">
              <a:spLocks noChangeArrowheads="1"/>
            </p:cNvSpPr>
            <p:nvPr/>
          </p:nvSpPr>
          <p:spPr bwMode="auto">
            <a:xfrm>
              <a:off x="694" y="3408"/>
              <a:ext cx="506" cy="120"/>
            </a:xfrm>
            <a:prstGeom prst="rect">
              <a:avLst/>
            </a:prstGeom>
            <a:noFill/>
            <a:ln w="9525">
              <a:noFill/>
              <a:miter lim="800000"/>
              <a:headEnd type="none" w="sm" len="sm"/>
              <a:tailEnd type="none" w="sm" len="sm"/>
            </a:ln>
            <a:effectLst/>
          </p:spPr>
          <p:txBody>
            <a:bodyPr wrap="none" anchor="ctr">
              <a:spAutoFit/>
              <a:flatTx/>
            </a:bodyPr>
            <a:lstStyle/>
            <a:p>
              <a:pPr algn="l">
                <a:lnSpc>
                  <a:spcPct val="80000"/>
                </a:lnSpc>
              </a:pPr>
              <a:r>
                <a:rPr lang="en-US" sz="800"/>
                <a:t>Unit Under Test</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a:xfrm>
            <a:off x="0" y="190500"/>
            <a:ext cx="9144000" cy="876300"/>
          </a:xfrm>
        </p:spPr>
        <p:txBody>
          <a:bodyPr/>
          <a:lstStyle/>
          <a:p>
            <a:r>
              <a:rPr lang="en-US" sz="3200" b="1" dirty="0"/>
              <a:t>How Do I Time a Loop?</a:t>
            </a:r>
            <a:endParaRPr lang="en-US" sz="3200" b="1" u="sng" dirty="0"/>
          </a:p>
        </p:txBody>
      </p:sp>
      <p:sp>
        <p:nvSpPr>
          <p:cNvPr id="655363" name="Rectangle 3"/>
          <p:cNvSpPr>
            <a:spLocks noGrp="1" noChangeArrowheads="1"/>
          </p:cNvSpPr>
          <p:nvPr>
            <p:ph type="body" sz="half" idx="1"/>
          </p:nvPr>
        </p:nvSpPr>
        <p:spPr>
          <a:xfrm>
            <a:off x="381000" y="1009650"/>
            <a:ext cx="8415338" cy="2265363"/>
          </a:xfrm>
        </p:spPr>
        <p:txBody>
          <a:bodyPr/>
          <a:lstStyle/>
          <a:p>
            <a:pPr marL="228600" indent="-228600">
              <a:lnSpc>
                <a:spcPct val="90000"/>
              </a:lnSpc>
              <a:buFontTx/>
              <a:buNone/>
            </a:pPr>
            <a:r>
              <a:rPr lang="en-US" sz="2800" dirty="0">
                <a:latin typeface="Arial" charset="0"/>
              </a:rPr>
              <a:t>1</a:t>
            </a:r>
            <a:r>
              <a:rPr lang="en-US" sz="2800" dirty="0"/>
              <a:t>. Loop Time Delay</a:t>
            </a:r>
          </a:p>
          <a:p>
            <a:pPr marL="458788" lvl="1">
              <a:lnSpc>
                <a:spcPct val="90000"/>
              </a:lnSpc>
              <a:buFontTx/>
              <a:buChar char="•"/>
            </a:pPr>
            <a:r>
              <a:rPr lang="en-US" sz="2000" dirty="0"/>
              <a:t>Configure the Time Delay Express VI for seconds to wait each iteration of the loop (works on for and while loops).</a:t>
            </a:r>
          </a:p>
          <a:p>
            <a:pPr marL="228600" indent="-228600">
              <a:lnSpc>
                <a:spcPct val="90000"/>
              </a:lnSpc>
              <a:buFontTx/>
              <a:buNone/>
            </a:pPr>
            <a:r>
              <a:rPr lang="en-US" sz="2800" dirty="0"/>
              <a:t>2. Timed Loops</a:t>
            </a:r>
          </a:p>
          <a:p>
            <a:pPr marL="457200" indent="-457200">
              <a:lnSpc>
                <a:spcPct val="90000"/>
              </a:lnSpc>
            </a:pPr>
            <a:r>
              <a:rPr lang="en-US" sz="2000" dirty="0"/>
              <a:t>Configure special timed while loop for desired </a:t>
            </a:r>
            <a:r>
              <a:rPr lang="en-US" sz="2000" i="1" dirty="0" err="1"/>
              <a:t>dt</a:t>
            </a:r>
            <a:r>
              <a:rPr lang="en-US" sz="2000" i="1" dirty="0"/>
              <a:t>.</a:t>
            </a:r>
          </a:p>
          <a:p>
            <a:pPr marL="228600" indent="-228600">
              <a:lnSpc>
                <a:spcPct val="90000"/>
              </a:lnSpc>
              <a:buFontTx/>
              <a:buNone/>
            </a:pPr>
            <a:endParaRPr lang="en-US" sz="2400" dirty="0">
              <a:latin typeface="Arial" charset="0"/>
            </a:endParaRPr>
          </a:p>
        </p:txBody>
      </p:sp>
      <p:pic>
        <p:nvPicPr>
          <p:cNvPr id="655364" name="Picture 4"/>
          <p:cNvPicPr>
            <a:picLocks noChangeAspect="1" noChangeArrowheads="1"/>
          </p:cNvPicPr>
          <p:nvPr/>
        </p:nvPicPr>
        <p:blipFill>
          <a:blip r:embed="rId3"/>
          <a:srcRect/>
          <a:stretch>
            <a:fillRect/>
          </a:stretch>
        </p:blipFill>
        <p:spPr bwMode="auto">
          <a:xfrm>
            <a:off x="665163" y="3236913"/>
            <a:ext cx="2409825" cy="2419350"/>
          </a:xfrm>
          <a:prstGeom prst="rect">
            <a:avLst/>
          </a:prstGeom>
          <a:noFill/>
          <a:ln w="12700" algn="ctr">
            <a:noFill/>
            <a:miter lim="800000"/>
            <a:headEnd/>
            <a:tailEnd/>
          </a:ln>
          <a:effectLst/>
        </p:spPr>
      </p:pic>
      <p:pic>
        <p:nvPicPr>
          <p:cNvPr id="655365" name="Picture 5"/>
          <p:cNvPicPr>
            <a:picLocks noChangeAspect="1" noChangeArrowheads="1"/>
          </p:cNvPicPr>
          <p:nvPr/>
        </p:nvPicPr>
        <p:blipFill>
          <a:blip r:embed="rId4"/>
          <a:srcRect/>
          <a:stretch>
            <a:fillRect/>
          </a:stretch>
        </p:blipFill>
        <p:spPr bwMode="auto">
          <a:xfrm>
            <a:off x="4033838" y="3313113"/>
            <a:ext cx="4456112" cy="2324100"/>
          </a:xfrm>
          <a:prstGeom prst="rect">
            <a:avLst/>
          </a:prstGeom>
          <a:noFill/>
          <a:ln w="12700" algn="ctr">
            <a:noFill/>
            <a:miter lim="800000"/>
            <a:headEnd/>
            <a:tailEnd/>
          </a:ln>
          <a:effectLst/>
        </p:spPr>
      </p:pic>
      <p:sp>
        <p:nvSpPr>
          <p:cNvPr id="655366" name="Rectangle 6"/>
          <p:cNvSpPr>
            <a:spLocks noChangeArrowheads="1"/>
          </p:cNvSpPr>
          <p:nvPr/>
        </p:nvSpPr>
        <p:spPr bwMode="auto">
          <a:xfrm>
            <a:off x="5530850" y="5538788"/>
            <a:ext cx="1525588" cy="396875"/>
          </a:xfrm>
          <a:prstGeom prst="rect">
            <a:avLst/>
          </a:prstGeom>
          <a:noFill/>
          <a:ln w="12700" algn="ctr">
            <a:noFill/>
            <a:miter lim="800000"/>
            <a:headEnd/>
            <a:tailEnd/>
          </a:ln>
          <a:effectLst/>
        </p:spPr>
        <p:txBody>
          <a:bodyPr wrap="none">
            <a:spAutoFit/>
          </a:bodyPr>
          <a:lstStyle/>
          <a:p>
            <a:r>
              <a:rPr lang="en-US" sz="2000" b="0" dirty="0">
                <a:latin typeface="+mn-lt"/>
              </a:rPr>
              <a:t>Timed Loop</a:t>
            </a:r>
          </a:p>
        </p:txBody>
      </p:sp>
      <p:sp>
        <p:nvSpPr>
          <p:cNvPr id="655367" name="Rectangle 7"/>
          <p:cNvSpPr>
            <a:spLocks noChangeArrowheads="1"/>
          </p:cNvSpPr>
          <p:nvPr/>
        </p:nvSpPr>
        <p:spPr bwMode="auto">
          <a:xfrm>
            <a:off x="1220788" y="5538788"/>
            <a:ext cx="1470025" cy="396875"/>
          </a:xfrm>
          <a:prstGeom prst="rect">
            <a:avLst/>
          </a:prstGeom>
          <a:noFill/>
          <a:ln w="12700" algn="ctr">
            <a:noFill/>
            <a:miter lim="800000"/>
            <a:headEnd/>
            <a:tailEnd/>
          </a:ln>
          <a:effectLst/>
        </p:spPr>
        <p:txBody>
          <a:bodyPr wrap="none">
            <a:spAutoFit/>
          </a:bodyPr>
          <a:lstStyle/>
          <a:p>
            <a:r>
              <a:rPr lang="en-US" sz="2000" b="0" dirty="0">
                <a:latin typeface="+mn-lt"/>
              </a:rPr>
              <a:t>Time Delay</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1026" name="Rectangle 2"/>
          <p:cNvSpPr>
            <a:spLocks noGrp="1" noChangeArrowheads="1"/>
          </p:cNvSpPr>
          <p:nvPr>
            <p:ph type="title"/>
          </p:nvPr>
        </p:nvSpPr>
        <p:spPr>
          <a:xfrm>
            <a:off x="0" y="190500"/>
            <a:ext cx="9144000" cy="895350"/>
          </a:xfrm>
        </p:spPr>
        <p:txBody>
          <a:bodyPr/>
          <a:lstStyle/>
          <a:p>
            <a:r>
              <a:rPr lang="en-US" sz="3200" b="1" dirty="0"/>
              <a:t>Control and Indicator Properties</a:t>
            </a:r>
          </a:p>
        </p:txBody>
      </p:sp>
      <p:sp>
        <p:nvSpPr>
          <p:cNvPr id="641027" name="Rectangle 3"/>
          <p:cNvSpPr>
            <a:spLocks noGrp="1" noChangeArrowheads="1"/>
          </p:cNvSpPr>
          <p:nvPr>
            <p:ph type="body" sz="half" idx="1"/>
          </p:nvPr>
        </p:nvSpPr>
        <p:spPr>
          <a:xfrm>
            <a:off x="347663" y="971550"/>
            <a:ext cx="8607425" cy="4629150"/>
          </a:xfrm>
        </p:spPr>
        <p:txBody>
          <a:bodyPr/>
          <a:lstStyle/>
          <a:p>
            <a:r>
              <a:rPr lang="en-US" sz="2400" dirty="0"/>
              <a:t>Properties are characteristics or qualities about an object</a:t>
            </a:r>
          </a:p>
          <a:p>
            <a:r>
              <a:rPr lang="en-US" sz="2400" dirty="0"/>
              <a:t>Properties can be found by right-clicking on a control or indicator</a:t>
            </a:r>
          </a:p>
          <a:p>
            <a:pPr lvl="1">
              <a:buFontTx/>
              <a:buChar char="•"/>
            </a:pPr>
            <a:r>
              <a:rPr lang="en-US" sz="2400" dirty="0"/>
              <a:t>Properties include:</a:t>
            </a:r>
          </a:p>
          <a:p>
            <a:pPr lvl="2">
              <a:buFont typeface="Arial Narrow" pitchFamily="34" charset="0"/>
              <a:buChar char="–"/>
            </a:pPr>
            <a:r>
              <a:rPr lang="en-US" sz="2000" dirty="0"/>
              <a:t>Size</a:t>
            </a:r>
          </a:p>
          <a:p>
            <a:pPr lvl="2">
              <a:buFont typeface="Arial Narrow" pitchFamily="34" charset="0"/>
              <a:buChar char="–"/>
            </a:pPr>
            <a:r>
              <a:rPr lang="en-US" sz="2000" dirty="0"/>
              <a:t>Color</a:t>
            </a:r>
          </a:p>
          <a:p>
            <a:pPr lvl="2">
              <a:buFont typeface="Arial Narrow" pitchFamily="34" charset="0"/>
              <a:buChar char="–"/>
            </a:pPr>
            <a:r>
              <a:rPr lang="en-US" sz="2000" dirty="0"/>
              <a:t>Plot style</a:t>
            </a:r>
          </a:p>
          <a:p>
            <a:pPr lvl="2">
              <a:buFont typeface="Arial Narrow" pitchFamily="34" charset="0"/>
              <a:buChar char="–"/>
            </a:pPr>
            <a:r>
              <a:rPr lang="en-US" sz="2000" dirty="0"/>
              <a:t>Plot color</a:t>
            </a:r>
          </a:p>
          <a:p>
            <a:pPr lvl="1">
              <a:buFontTx/>
              <a:buChar char="•"/>
            </a:pPr>
            <a:r>
              <a:rPr lang="en-US" sz="2400" dirty="0"/>
              <a:t>Features include:</a:t>
            </a:r>
          </a:p>
          <a:p>
            <a:pPr lvl="2">
              <a:buFont typeface="Arial Narrow" pitchFamily="34" charset="0"/>
              <a:buChar char="–"/>
            </a:pPr>
            <a:r>
              <a:rPr lang="en-US" sz="2000" dirty="0"/>
              <a:t>Cursors</a:t>
            </a:r>
          </a:p>
          <a:p>
            <a:pPr lvl="2">
              <a:buFont typeface="Arial Narrow" pitchFamily="34" charset="0"/>
              <a:buChar char="–"/>
            </a:pPr>
            <a:r>
              <a:rPr lang="en-US" sz="2000" dirty="0"/>
              <a:t>Scaling</a:t>
            </a:r>
          </a:p>
        </p:txBody>
      </p:sp>
      <p:pic>
        <p:nvPicPr>
          <p:cNvPr id="641032" name="Picture 8" descr="graph properties LV 8"/>
          <p:cNvPicPr>
            <a:picLocks noChangeAspect="1" noChangeArrowheads="1"/>
          </p:cNvPicPr>
          <p:nvPr/>
        </p:nvPicPr>
        <p:blipFill>
          <a:blip r:embed="rId3"/>
          <a:stretch>
            <a:fillRect/>
          </a:stretch>
        </p:blipFill>
        <p:spPr bwMode="auto">
          <a:xfrm>
            <a:off x="4687888" y="1961977"/>
            <a:ext cx="4148137" cy="3800820"/>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a:xfrm>
            <a:off x="0" y="190500"/>
            <a:ext cx="9144000" cy="914400"/>
          </a:xfrm>
        </p:spPr>
        <p:txBody>
          <a:bodyPr/>
          <a:lstStyle/>
          <a:p>
            <a:r>
              <a:rPr lang="en-US" sz="3200" b="1" dirty="0"/>
              <a:t>Exercise 4.1 – Manual Analysis</a:t>
            </a:r>
          </a:p>
        </p:txBody>
      </p:sp>
      <p:sp>
        <p:nvSpPr>
          <p:cNvPr id="826371" name="AutoShape 3"/>
          <p:cNvSpPr>
            <a:spLocks noChangeArrowheads="1"/>
          </p:cNvSpPr>
          <p:nvPr/>
        </p:nvSpPr>
        <p:spPr bwMode="auto">
          <a:xfrm>
            <a:off x="7186613" y="5638800"/>
            <a:ext cx="1957387"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a:effectLst>
                  <a:outerShdw blurRad="38100" dist="38100" dir="2700000" algn="tl">
                    <a:srgbClr val="C0C0C0"/>
                  </a:outerShdw>
                </a:effectLst>
                <a:latin typeface="Times New Roman" pitchFamily="18" charset="0"/>
              </a:rPr>
              <a:t>Track A,B,&amp;C</a:t>
            </a:r>
          </a:p>
        </p:txBody>
      </p:sp>
      <p:sp>
        <p:nvSpPr>
          <p:cNvPr id="826372" name="Rectangle 4"/>
          <p:cNvSpPr>
            <a:spLocks noChangeArrowheads="1"/>
          </p:cNvSpPr>
          <p:nvPr/>
        </p:nvSpPr>
        <p:spPr bwMode="auto">
          <a:xfrm>
            <a:off x="266700" y="1447800"/>
            <a:ext cx="8610600" cy="1635125"/>
          </a:xfrm>
          <a:prstGeom prst="rect">
            <a:avLst/>
          </a:prstGeom>
          <a:noFill/>
          <a:ln w="9525">
            <a:noFill/>
            <a:miter lim="800000"/>
            <a:headEnd/>
            <a:tailEnd/>
          </a:ln>
          <a:effectLst/>
        </p:spPr>
        <p:txBody>
          <a:bodyPr/>
          <a:lstStyle/>
          <a:p>
            <a:pPr marL="174625" indent="-174625" algn="l" eaLnBrk="1" hangingPunct="1">
              <a:spcBef>
                <a:spcPct val="20000"/>
              </a:spcBef>
              <a:buFontTx/>
              <a:buChar char="•"/>
            </a:pPr>
            <a:r>
              <a:rPr lang="en-US" b="0" dirty="0">
                <a:latin typeface="+mn-lt"/>
              </a:rPr>
              <a:t>Use the cursor legend on a graph to:</a:t>
            </a:r>
          </a:p>
          <a:p>
            <a:pPr marL="508000" lvl="1" indent="-217488" algn="l" eaLnBrk="1" hangingPunct="1">
              <a:spcBef>
                <a:spcPct val="20000"/>
              </a:spcBef>
              <a:buFontTx/>
              <a:buChar char="–"/>
            </a:pPr>
            <a:r>
              <a:rPr lang="en-US" sz="2000" b="0" dirty="0">
                <a:latin typeface="+mn-lt"/>
              </a:rPr>
              <a:t>Verify your frequency and amplitude measurements</a:t>
            </a:r>
          </a:p>
        </p:txBody>
      </p:sp>
      <p:sp>
        <p:nvSpPr>
          <p:cNvPr id="826373" name="Text Box 5"/>
          <p:cNvSpPr txBox="1">
            <a:spLocks noChangeArrowheads="1"/>
          </p:cNvSpPr>
          <p:nvPr/>
        </p:nvSpPr>
        <p:spPr bwMode="auto">
          <a:xfrm>
            <a:off x="269875" y="3275013"/>
            <a:ext cx="3197225" cy="701675"/>
          </a:xfrm>
          <a:prstGeom prst="rect">
            <a:avLst/>
          </a:prstGeom>
          <a:noFill/>
          <a:ln w="12700" algn="ctr">
            <a:noFill/>
            <a:miter lim="800000"/>
            <a:headEnd/>
            <a:tailEnd/>
          </a:ln>
          <a:effectLst/>
        </p:spPr>
        <p:txBody>
          <a:bodyPr wrap="square">
            <a:spAutoFit/>
          </a:bodyPr>
          <a:lstStyle/>
          <a:p>
            <a:pPr algn="l">
              <a:spcBef>
                <a:spcPct val="50000"/>
              </a:spcBef>
            </a:pPr>
            <a:r>
              <a:rPr lang="en-US" sz="2000" b="0" dirty="0">
                <a:latin typeface="+mn-lt"/>
              </a:rPr>
              <a:t>This exercise should take 15 minutes.</a:t>
            </a:r>
          </a:p>
        </p:txBody>
      </p:sp>
      <p:pic>
        <p:nvPicPr>
          <p:cNvPr id="826376" name="Picture 8"/>
          <p:cNvPicPr>
            <a:picLocks noChangeAspect="1" noChangeArrowheads="1"/>
          </p:cNvPicPr>
          <p:nvPr/>
        </p:nvPicPr>
        <p:blipFill>
          <a:blip r:embed="rId3"/>
          <a:stretch>
            <a:fillRect/>
          </a:stretch>
        </p:blipFill>
        <p:spPr bwMode="auto">
          <a:xfrm>
            <a:off x="3467100" y="2400300"/>
            <a:ext cx="5224462" cy="2654000"/>
          </a:xfrm>
          <a:prstGeom prst="rect">
            <a:avLst/>
          </a:prstGeom>
          <a:noFill/>
          <a:ln w="12700" algn="ctr">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0" y="190500"/>
            <a:ext cx="9144000" cy="914400"/>
          </a:xfrm>
        </p:spPr>
        <p:txBody>
          <a:bodyPr/>
          <a:lstStyle/>
          <a:p>
            <a:pPr eaLnBrk="1" hangingPunct="1"/>
            <a:r>
              <a:rPr lang="en-US" sz="3200" b="1" dirty="0"/>
              <a:t>Textual Math in LabVIEW</a:t>
            </a:r>
          </a:p>
        </p:txBody>
      </p:sp>
      <p:sp>
        <p:nvSpPr>
          <p:cNvPr id="70659" name="Rectangle 3"/>
          <p:cNvSpPr>
            <a:spLocks noGrp="1" noChangeArrowheads="1"/>
          </p:cNvSpPr>
          <p:nvPr>
            <p:ph type="body" sz="half" idx="1"/>
          </p:nvPr>
        </p:nvSpPr>
        <p:spPr>
          <a:xfrm>
            <a:off x="385763" y="1009650"/>
            <a:ext cx="8448675" cy="4532313"/>
          </a:xfrm>
        </p:spPr>
        <p:txBody>
          <a:bodyPr/>
          <a:lstStyle/>
          <a:p>
            <a:pPr eaLnBrk="1" hangingPunct="1"/>
            <a:r>
              <a:rPr lang="en-US" sz="2400" dirty="0"/>
              <a:t>Integrate existing scripts with LabVIEW for faster development</a:t>
            </a:r>
          </a:p>
          <a:p>
            <a:pPr eaLnBrk="1" hangingPunct="1"/>
            <a:r>
              <a:rPr lang="en-US" sz="2400" dirty="0"/>
              <a:t>Use Interactive, easy-to-use, hands-on learning environment</a:t>
            </a:r>
          </a:p>
          <a:p>
            <a:pPr eaLnBrk="1" hangingPunct="1"/>
            <a:r>
              <a:rPr lang="en-US" sz="2400" dirty="0"/>
              <a:t>Develop algorithms, explore mathematical concepts, and analyze results using a single environment</a:t>
            </a:r>
          </a:p>
          <a:p>
            <a:pPr eaLnBrk="1" hangingPunct="1"/>
            <a:r>
              <a:rPr lang="en-US" sz="2400" dirty="0"/>
              <a:t>Freedom to Choose the most effective syntax, whether graphical or textual within one VI</a:t>
            </a:r>
          </a:p>
          <a:p>
            <a:pPr eaLnBrk="1" hangingPunct="1"/>
            <a:endParaRPr lang="en-US" sz="2800" dirty="0"/>
          </a:p>
        </p:txBody>
      </p:sp>
      <p:sp>
        <p:nvSpPr>
          <p:cNvPr id="70661" name="Rectangle 5"/>
          <p:cNvSpPr>
            <a:spLocks noChangeArrowheads="1"/>
          </p:cNvSpPr>
          <p:nvPr/>
        </p:nvSpPr>
        <p:spPr bwMode="auto">
          <a:xfrm>
            <a:off x="2382838" y="6583363"/>
            <a:ext cx="3530600" cy="274637"/>
          </a:xfrm>
          <a:prstGeom prst="rect">
            <a:avLst/>
          </a:prstGeom>
          <a:noFill/>
          <a:ln w="12700" algn="ctr">
            <a:noFill/>
            <a:miter lim="800000"/>
            <a:headEnd/>
            <a:tailEnd/>
          </a:ln>
        </p:spPr>
        <p:txBody>
          <a:bodyPr wrap="none">
            <a:spAutoFit/>
          </a:bodyPr>
          <a:lstStyle/>
          <a:p>
            <a:r>
              <a:rPr lang="en-US" sz="1200" b="0" i="1"/>
              <a:t>MATLAB </a:t>
            </a:r>
            <a:r>
              <a:rPr lang="en-US" sz="1200" b="0" baseline="30000"/>
              <a:t>®</a:t>
            </a:r>
            <a:r>
              <a:rPr lang="en-US" sz="1200" b="0" i="1"/>
              <a:t> is a registered trademark of The MathWorks, Inc.</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0" y="190500"/>
            <a:ext cx="9144000" cy="1066800"/>
          </a:xfrm>
        </p:spPr>
        <p:txBody>
          <a:bodyPr/>
          <a:lstStyle/>
          <a:p>
            <a:pPr eaLnBrk="1" hangingPunct="1"/>
            <a:r>
              <a:rPr lang="en-US" sz="3200" b="1" dirty="0"/>
              <a:t>Math with the LabVIEW </a:t>
            </a:r>
            <a:r>
              <a:rPr lang="en-US" sz="3200" b="1" dirty="0" err="1"/>
              <a:t>MathScript</a:t>
            </a:r>
            <a:r>
              <a:rPr lang="en-US" sz="3200" b="1" dirty="0"/>
              <a:t> Node</a:t>
            </a:r>
          </a:p>
        </p:txBody>
      </p:sp>
      <p:sp>
        <p:nvSpPr>
          <p:cNvPr id="71683" name="Rectangle 3"/>
          <p:cNvSpPr>
            <a:spLocks noGrp="1" noChangeArrowheads="1"/>
          </p:cNvSpPr>
          <p:nvPr>
            <p:ph type="body" sz="half" idx="1"/>
          </p:nvPr>
        </p:nvSpPr>
        <p:spPr>
          <a:xfrm>
            <a:off x="381000" y="1009650"/>
            <a:ext cx="8763000" cy="2573338"/>
          </a:xfrm>
        </p:spPr>
        <p:txBody>
          <a:bodyPr/>
          <a:lstStyle/>
          <a:p>
            <a:pPr eaLnBrk="1" hangingPunct="1"/>
            <a:r>
              <a:rPr lang="en-US" sz="2400" dirty="0"/>
              <a:t>Implement equations and algorithms textually</a:t>
            </a:r>
          </a:p>
          <a:p>
            <a:pPr eaLnBrk="1" hangingPunct="1"/>
            <a:r>
              <a:rPr lang="en-US" sz="2400" dirty="0"/>
              <a:t>Input and output variables created at the border</a:t>
            </a:r>
          </a:p>
          <a:p>
            <a:pPr eaLnBrk="1" hangingPunct="1"/>
            <a:r>
              <a:rPr lang="en-US" sz="2400" dirty="0"/>
              <a:t>Generally compatible with popular .m file script language</a:t>
            </a:r>
          </a:p>
          <a:p>
            <a:pPr eaLnBrk="1" hangingPunct="1"/>
            <a:r>
              <a:rPr lang="en-US" sz="2400" dirty="0"/>
              <a:t>Terminate statements with a semicolon to disable immediate output</a:t>
            </a:r>
          </a:p>
        </p:txBody>
      </p:sp>
      <p:sp>
        <p:nvSpPr>
          <p:cNvPr id="71684" name="Rectangle 4"/>
          <p:cNvSpPr>
            <a:spLocks noChangeArrowheads="1"/>
          </p:cNvSpPr>
          <p:nvPr/>
        </p:nvSpPr>
        <p:spPr bwMode="auto">
          <a:xfrm>
            <a:off x="309563" y="5426075"/>
            <a:ext cx="8639866" cy="400110"/>
          </a:xfrm>
          <a:prstGeom prst="rect">
            <a:avLst/>
          </a:prstGeom>
          <a:noFill/>
          <a:ln w="12700" algn="ctr">
            <a:noFill/>
            <a:miter lim="800000"/>
            <a:headEnd/>
            <a:tailEnd/>
          </a:ln>
        </p:spPr>
        <p:txBody>
          <a:bodyPr wrap="none">
            <a:spAutoFit/>
          </a:bodyPr>
          <a:lstStyle/>
          <a:p>
            <a:pPr eaLnBrk="1" hangingPunct="1"/>
            <a:r>
              <a:rPr lang="en-US" sz="2000" b="0" dirty="0">
                <a:latin typeface="+mn-lt"/>
              </a:rPr>
              <a:t>Prototype your equations in the interactive LabVIEW </a:t>
            </a:r>
            <a:r>
              <a:rPr lang="en-US" sz="2000" dirty="0" err="1">
                <a:latin typeface="+mn-lt"/>
              </a:rPr>
              <a:t>MathScript</a:t>
            </a:r>
            <a:r>
              <a:rPr lang="en-US" sz="2000" dirty="0">
                <a:latin typeface="+mn-lt"/>
              </a:rPr>
              <a:t> Window</a:t>
            </a:r>
            <a:r>
              <a:rPr lang="en-US" sz="2000" b="0" dirty="0">
                <a:latin typeface="+mn-lt"/>
              </a:rPr>
              <a:t>.</a:t>
            </a:r>
            <a:endParaRPr lang="en-US" sz="2000" dirty="0">
              <a:latin typeface="+mn-lt"/>
            </a:endParaRPr>
          </a:p>
        </p:txBody>
      </p:sp>
      <p:pic>
        <p:nvPicPr>
          <p:cNvPr id="71685" name="Picture 5"/>
          <p:cNvPicPr>
            <a:picLocks noChangeAspect="1" noChangeArrowheads="1"/>
          </p:cNvPicPr>
          <p:nvPr/>
        </p:nvPicPr>
        <p:blipFill>
          <a:blip r:embed="rId3"/>
          <a:srcRect/>
          <a:stretch>
            <a:fillRect/>
          </a:stretch>
        </p:blipFill>
        <p:spPr bwMode="auto">
          <a:xfrm>
            <a:off x="4687888" y="3044825"/>
            <a:ext cx="3857625" cy="2314575"/>
          </a:xfrm>
          <a:prstGeom prst="rect">
            <a:avLst/>
          </a:prstGeom>
          <a:noFill/>
          <a:ln w="12700" algn="ctr">
            <a:noFill/>
            <a:miter lim="800000"/>
            <a:headEnd/>
            <a:tailEnd/>
          </a:ln>
        </p:spPr>
      </p:pic>
      <p:pic>
        <p:nvPicPr>
          <p:cNvPr id="71686" name="Picture 6"/>
          <p:cNvPicPr>
            <a:picLocks noChangeAspect="1" noChangeArrowheads="1"/>
          </p:cNvPicPr>
          <p:nvPr/>
        </p:nvPicPr>
        <p:blipFill>
          <a:blip r:embed="rId4"/>
          <a:srcRect/>
          <a:stretch>
            <a:fillRect/>
          </a:stretch>
        </p:blipFill>
        <p:spPr bwMode="auto">
          <a:xfrm>
            <a:off x="423863" y="3160713"/>
            <a:ext cx="4186237" cy="1444625"/>
          </a:xfrm>
          <a:prstGeom prst="rect">
            <a:avLst/>
          </a:prstGeom>
          <a:noFill/>
          <a:ln w="12700" algn="ctr">
            <a:noFill/>
            <a:miter lim="800000"/>
            <a:headEnd/>
            <a:tailEnd/>
          </a:ln>
        </p:spPr>
      </p:pic>
      <p:sp>
        <p:nvSpPr>
          <p:cNvPr id="71687" name="Rectangle 7"/>
          <p:cNvSpPr>
            <a:spLocks noChangeArrowheads="1"/>
          </p:cNvSpPr>
          <p:nvPr/>
        </p:nvSpPr>
        <p:spPr bwMode="auto">
          <a:xfrm>
            <a:off x="884238" y="4530725"/>
            <a:ext cx="3448380" cy="707886"/>
          </a:xfrm>
          <a:prstGeom prst="rect">
            <a:avLst/>
          </a:prstGeom>
          <a:noFill/>
          <a:ln w="12700" algn="ctr">
            <a:noFill/>
            <a:miter lim="800000"/>
            <a:headEnd/>
            <a:tailEnd/>
          </a:ln>
        </p:spPr>
        <p:txBody>
          <a:bodyPr wrap="none">
            <a:spAutoFit/>
          </a:bodyPr>
          <a:lstStyle/>
          <a:p>
            <a:r>
              <a:rPr lang="en-US" sz="2000" dirty="0">
                <a:latin typeface="+mn-lt"/>
              </a:rPr>
              <a:t>(</a:t>
            </a:r>
            <a:r>
              <a:rPr lang="en-US" sz="2000" dirty="0" err="1">
                <a:latin typeface="+mn-lt"/>
              </a:rPr>
              <a:t>Functions»Programming</a:t>
            </a:r>
            <a:r>
              <a:rPr lang="en-US" sz="2000" dirty="0">
                <a:latin typeface="+mn-lt"/>
              </a:rPr>
              <a:t>»</a:t>
            </a:r>
            <a:br>
              <a:rPr lang="en-US" sz="2000" dirty="0">
                <a:latin typeface="+mn-lt"/>
              </a:rPr>
            </a:br>
            <a:r>
              <a:rPr lang="en-US" sz="2000" dirty="0" err="1">
                <a:latin typeface="+mn-lt"/>
              </a:rPr>
              <a:t>Structures»MathScript</a:t>
            </a:r>
            <a:r>
              <a:rPr lang="en-US" sz="2000" dirty="0">
                <a:latin typeface="+mn-lt"/>
              </a:rPr>
              <a: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0" y="190500"/>
            <a:ext cx="9144000" cy="914400"/>
          </a:xfrm>
        </p:spPr>
        <p:txBody>
          <a:bodyPr/>
          <a:lstStyle/>
          <a:p>
            <a:pPr eaLnBrk="1" hangingPunct="1"/>
            <a:r>
              <a:rPr lang="en-US" sz="3200" b="1" dirty="0"/>
              <a:t>The Interactive LabVIEW </a:t>
            </a:r>
            <a:r>
              <a:rPr lang="en-US" sz="3200" b="1" dirty="0" err="1"/>
              <a:t>MathScript</a:t>
            </a:r>
            <a:r>
              <a:rPr lang="en-US" sz="3200" b="1" dirty="0"/>
              <a:t> Window</a:t>
            </a:r>
          </a:p>
        </p:txBody>
      </p:sp>
      <p:sp>
        <p:nvSpPr>
          <p:cNvPr id="72707" name="Rectangle 3"/>
          <p:cNvSpPr>
            <a:spLocks noGrp="1" noChangeArrowheads="1"/>
          </p:cNvSpPr>
          <p:nvPr>
            <p:ph type="body" sz="half" idx="1"/>
          </p:nvPr>
        </p:nvSpPr>
        <p:spPr>
          <a:xfrm>
            <a:off x="385763" y="1009650"/>
            <a:ext cx="6951662" cy="1190625"/>
          </a:xfrm>
        </p:spPr>
        <p:txBody>
          <a:bodyPr/>
          <a:lstStyle/>
          <a:p>
            <a:pPr marL="57150" indent="-57150" eaLnBrk="1" hangingPunct="1"/>
            <a:r>
              <a:rPr lang="en-US" sz="2400" dirty="0"/>
              <a:t>Rapidly develop and test algorithms </a:t>
            </a:r>
          </a:p>
        </p:txBody>
      </p:sp>
      <p:sp>
        <p:nvSpPr>
          <p:cNvPr id="72708" name="Rectangle 4"/>
          <p:cNvSpPr>
            <a:spLocks noChangeArrowheads="1"/>
          </p:cNvSpPr>
          <p:nvPr/>
        </p:nvSpPr>
        <p:spPr bwMode="auto">
          <a:xfrm>
            <a:off x="4229100" y="5448300"/>
            <a:ext cx="4800600" cy="400110"/>
          </a:xfrm>
          <a:prstGeom prst="rect">
            <a:avLst/>
          </a:prstGeom>
          <a:noFill/>
          <a:ln w="12700" algn="ctr">
            <a:noFill/>
            <a:miter lim="800000"/>
            <a:headEnd/>
            <a:tailEnd/>
          </a:ln>
        </p:spPr>
        <p:txBody>
          <a:bodyPr wrap="square">
            <a:spAutoFit/>
          </a:bodyPr>
          <a:lstStyle/>
          <a:p>
            <a:pPr algn="l" eaLnBrk="1" hangingPunct="1"/>
            <a:r>
              <a:rPr lang="en-US" sz="2000" dirty="0">
                <a:latin typeface="+mn-lt"/>
              </a:rPr>
              <a:t>(</a:t>
            </a:r>
            <a:r>
              <a:rPr lang="en-US" sz="2000" dirty="0" err="1">
                <a:latin typeface="+mn-lt"/>
              </a:rPr>
              <a:t>LabVIEW»Tools»MathScript</a:t>
            </a:r>
            <a:r>
              <a:rPr lang="en-US" sz="2000" dirty="0">
                <a:latin typeface="+mn-lt"/>
              </a:rPr>
              <a:t> Window)</a:t>
            </a:r>
          </a:p>
        </p:txBody>
      </p:sp>
      <p:pic>
        <p:nvPicPr>
          <p:cNvPr id="72709" name="Picture 5"/>
          <p:cNvPicPr>
            <a:picLocks noChangeAspect="1" noChangeArrowheads="1"/>
          </p:cNvPicPr>
          <p:nvPr/>
        </p:nvPicPr>
        <p:blipFill>
          <a:blip r:embed="rId3"/>
          <a:srcRect/>
          <a:stretch>
            <a:fillRect/>
          </a:stretch>
        </p:blipFill>
        <p:spPr bwMode="auto">
          <a:xfrm>
            <a:off x="4341813" y="1700213"/>
            <a:ext cx="4646612" cy="3776662"/>
          </a:xfrm>
          <a:prstGeom prst="rect">
            <a:avLst/>
          </a:prstGeom>
          <a:noFill/>
          <a:ln w="12700" algn="ctr">
            <a:noFill/>
            <a:miter lim="800000"/>
            <a:headEnd/>
            <a:tailEnd/>
          </a:ln>
        </p:spPr>
      </p:pic>
      <p:sp>
        <p:nvSpPr>
          <p:cNvPr id="72710" name="Rectangle 6"/>
          <p:cNvSpPr>
            <a:spLocks noChangeArrowheads="1"/>
          </p:cNvSpPr>
          <p:nvPr/>
        </p:nvSpPr>
        <p:spPr bwMode="auto">
          <a:xfrm>
            <a:off x="4724400" y="2967038"/>
            <a:ext cx="1304925" cy="882650"/>
          </a:xfrm>
          <a:prstGeom prst="rect">
            <a:avLst/>
          </a:prstGeom>
          <a:solidFill>
            <a:schemeClr val="bg1">
              <a:alpha val="59999"/>
            </a:schemeClr>
          </a:solidFill>
          <a:ln w="9525">
            <a:noFill/>
            <a:miter lim="800000"/>
            <a:headEnd/>
            <a:tailEnd/>
          </a:ln>
        </p:spPr>
        <p:txBody>
          <a:bodyPr/>
          <a:lstStyle/>
          <a:p>
            <a:pPr marL="342900" indent="-342900" eaLnBrk="1" hangingPunct="1"/>
            <a:r>
              <a:rPr lang="en-US"/>
              <a:t>Output</a:t>
            </a:r>
          </a:p>
          <a:p>
            <a:pPr marL="342900" indent="-342900" eaLnBrk="1" hangingPunct="1"/>
            <a:r>
              <a:rPr lang="en-US"/>
              <a:t>Window</a:t>
            </a:r>
          </a:p>
        </p:txBody>
      </p:sp>
      <p:sp>
        <p:nvSpPr>
          <p:cNvPr id="72711" name="Rectangle 7"/>
          <p:cNvSpPr>
            <a:spLocks noChangeArrowheads="1"/>
          </p:cNvSpPr>
          <p:nvPr/>
        </p:nvSpPr>
        <p:spPr bwMode="auto">
          <a:xfrm>
            <a:off x="6877050" y="2738438"/>
            <a:ext cx="1574800" cy="844550"/>
          </a:xfrm>
          <a:prstGeom prst="rect">
            <a:avLst/>
          </a:prstGeom>
          <a:noFill/>
          <a:ln w="9525">
            <a:noFill/>
            <a:miter lim="800000"/>
            <a:headEnd/>
            <a:tailEnd/>
          </a:ln>
        </p:spPr>
        <p:txBody>
          <a:bodyPr/>
          <a:lstStyle/>
          <a:p>
            <a:pPr marL="342900" indent="-342900" eaLnBrk="1" hangingPunct="1"/>
            <a:r>
              <a:rPr lang="en-US"/>
              <a:t>Variable</a:t>
            </a:r>
          </a:p>
          <a:p>
            <a:pPr marL="342900" indent="-342900" eaLnBrk="1" hangingPunct="1"/>
            <a:r>
              <a:rPr lang="en-US"/>
              <a:t>Workspace</a:t>
            </a:r>
          </a:p>
        </p:txBody>
      </p:sp>
      <p:sp>
        <p:nvSpPr>
          <p:cNvPr id="72712" name="Rectangle 8"/>
          <p:cNvSpPr>
            <a:spLocks noChangeArrowheads="1"/>
          </p:cNvSpPr>
          <p:nvPr/>
        </p:nvSpPr>
        <p:spPr bwMode="auto">
          <a:xfrm>
            <a:off x="7105650" y="4195763"/>
            <a:ext cx="1536700" cy="577850"/>
          </a:xfrm>
          <a:prstGeom prst="rect">
            <a:avLst/>
          </a:prstGeom>
          <a:solidFill>
            <a:schemeClr val="bg1">
              <a:alpha val="59999"/>
            </a:schemeClr>
          </a:solidFill>
          <a:ln w="9525">
            <a:noFill/>
            <a:miter lim="800000"/>
            <a:headEnd/>
            <a:tailEnd/>
          </a:ln>
        </p:spPr>
        <p:txBody>
          <a:bodyPr lIns="45720" rIns="45720"/>
          <a:lstStyle/>
          <a:p>
            <a:pPr marL="342900" indent="-342900" eaLnBrk="1" hangingPunct="1"/>
            <a:r>
              <a:rPr lang="en-US" sz="1600"/>
              <a:t>View/Modify</a:t>
            </a:r>
          </a:p>
          <a:p>
            <a:pPr marL="342900" indent="-342900" eaLnBrk="1" hangingPunct="1"/>
            <a:r>
              <a:rPr lang="en-US" sz="1600"/>
              <a:t>Variable Contents</a:t>
            </a:r>
          </a:p>
        </p:txBody>
      </p:sp>
      <p:sp>
        <p:nvSpPr>
          <p:cNvPr id="72713" name="Rectangle 9"/>
          <p:cNvSpPr>
            <a:spLocks noChangeArrowheads="1"/>
          </p:cNvSpPr>
          <p:nvPr/>
        </p:nvSpPr>
        <p:spPr bwMode="auto">
          <a:xfrm>
            <a:off x="4533900" y="4887913"/>
            <a:ext cx="1843088" cy="344487"/>
          </a:xfrm>
          <a:prstGeom prst="rect">
            <a:avLst/>
          </a:prstGeom>
          <a:noFill/>
          <a:ln w="9525">
            <a:noFill/>
            <a:miter lim="800000"/>
            <a:headEnd/>
            <a:tailEnd/>
          </a:ln>
        </p:spPr>
        <p:txBody>
          <a:bodyPr/>
          <a:lstStyle/>
          <a:p>
            <a:pPr marL="342900" indent="-342900" eaLnBrk="1" hangingPunct="1"/>
            <a:r>
              <a:rPr lang="en-US" sz="2000"/>
              <a:t>User Commands</a:t>
            </a:r>
          </a:p>
        </p:txBody>
      </p:sp>
      <p:grpSp>
        <p:nvGrpSpPr>
          <p:cNvPr id="2" name="Group 11"/>
          <p:cNvGrpSpPr>
            <a:grpSpLocks noChangeAspect="1"/>
          </p:cNvGrpSpPr>
          <p:nvPr/>
        </p:nvGrpSpPr>
        <p:grpSpPr bwMode="auto">
          <a:xfrm>
            <a:off x="328613" y="4419600"/>
            <a:ext cx="4025900" cy="1390650"/>
            <a:chOff x="267" y="2716"/>
            <a:chExt cx="2310" cy="798"/>
          </a:xfrm>
        </p:grpSpPr>
        <p:pic>
          <p:nvPicPr>
            <p:cNvPr id="72717" name="Picture 12"/>
            <p:cNvPicPr>
              <a:picLocks noChangeAspect="1" noChangeArrowheads="1"/>
            </p:cNvPicPr>
            <p:nvPr/>
          </p:nvPicPr>
          <p:blipFill>
            <a:blip r:embed="rId4"/>
            <a:srcRect/>
            <a:stretch>
              <a:fillRect/>
            </a:stretch>
          </p:blipFill>
          <p:spPr bwMode="auto">
            <a:xfrm>
              <a:off x="267" y="2716"/>
              <a:ext cx="2310" cy="798"/>
            </a:xfrm>
            <a:prstGeom prst="rect">
              <a:avLst/>
            </a:prstGeom>
            <a:noFill/>
            <a:ln w="12700" algn="ctr">
              <a:noFill/>
              <a:miter lim="800000"/>
              <a:headEnd/>
              <a:tailEnd/>
            </a:ln>
          </p:spPr>
        </p:pic>
        <p:sp>
          <p:nvSpPr>
            <p:cNvPr id="72718" name="Rectangle 13"/>
            <p:cNvSpPr>
              <a:spLocks noChangeArrowheads="1"/>
            </p:cNvSpPr>
            <p:nvPr/>
          </p:nvSpPr>
          <p:spPr bwMode="auto">
            <a:xfrm>
              <a:off x="824" y="3128"/>
              <a:ext cx="976" cy="265"/>
            </a:xfrm>
            <a:prstGeom prst="rect">
              <a:avLst/>
            </a:prstGeom>
            <a:noFill/>
            <a:ln w="12700" algn="ctr">
              <a:noFill/>
              <a:miter lim="800000"/>
              <a:headEnd/>
              <a:tailEnd/>
            </a:ln>
          </p:spPr>
          <p:txBody>
            <a:bodyPr wrap="none">
              <a:spAutoFit/>
            </a:bodyPr>
            <a:lstStyle/>
            <a:p>
              <a:r>
                <a:rPr lang="en-US" dirty="0"/>
                <a:t>.m file Script</a:t>
              </a:r>
            </a:p>
          </p:txBody>
        </p:sp>
      </p:grpSp>
      <p:sp>
        <p:nvSpPr>
          <p:cNvPr id="72715" name="Rectangle 14"/>
          <p:cNvSpPr>
            <a:spLocks noChangeArrowheads="1"/>
          </p:cNvSpPr>
          <p:nvPr/>
        </p:nvSpPr>
        <p:spPr bwMode="auto">
          <a:xfrm>
            <a:off x="385763" y="1508125"/>
            <a:ext cx="3917950" cy="2765425"/>
          </a:xfrm>
          <a:prstGeom prst="rect">
            <a:avLst/>
          </a:prstGeom>
          <a:noFill/>
          <a:ln w="9525">
            <a:noFill/>
            <a:miter lim="800000"/>
            <a:headEnd/>
            <a:tailEnd/>
          </a:ln>
        </p:spPr>
        <p:txBody>
          <a:bodyPr/>
          <a:lstStyle/>
          <a:p>
            <a:pPr marL="174625" indent="-174625" algn="l" eaLnBrk="1" hangingPunct="1">
              <a:spcBef>
                <a:spcPct val="20000"/>
              </a:spcBef>
              <a:buFontTx/>
              <a:buChar char="•"/>
            </a:pPr>
            <a:r>
              <a:rPr lang="en-US" b="0" dirty="0">
                <a:latin typeface="+mn-lt"/>
              </a:rPr>
              <a:t>Share scripts and variables with the node</a:t>
            </a:r>
          </a:p>
          <a:p>
            <a:pPr marL="174625" indent="-174625" algn="l" eaLnBrk="1" hangingPunct="1">
              <a:spcBef>
                <a:spcPct val="20000"/>
              </a:spcBef>
              <a:buFontTx/>
              <a:buChar char="•"/>
            </a:pPr>
            <a:r>
              <a:rPr lang="en-US" b="0" dirty="0">
                <a:latin typeface="+mn-lt"/>
              </a:rPr>
              <a:t>View/modify variable content in 1D, 2D, and 3D</a:t>
            </a:r>
          </a:p>
        </p:txBody>
      </p:sp>
      <p:cxnSp>
        <p:nvCxnSpPr>
          <p:cNvPr id="72716" name="AutoShape 10"/>
          <p:cNvCxnSpPr>
            <a:cxnSpLocks noChangeShapeType="1"/>
          </p:cNvCxnSpPr>
          <p:nvPr/>
        </p:nvCxnSpPr>
        <p:spPr bwMode="auto">
          <a:xfrm flipV="1">
            <a:off x="3113088" y="3851275"/>
            <a:ext cx="1112837" cy="614363"/>
          </a:xfrm>
          <a:prstGeom prst="straightConnector1">
            <a:avLst/>
          </a:prstGeom>
          <a:noFill/>
          <a:ln w="50800">
            <a:solidFill>
              <a:srgbClr val="FF3300"/>
            </a:solidFill>
            <a:round/>
            <a:headEnd type="triangle" w="lg" len="lg"/>
            <a:tailEnd type="triangle" w="lg" len="lg"/>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0" y="190500"/>
            <a:ext cx="9144000" cy="876300"/>
          </a:xfrm>
        </p:spPr>
        <p:txBody>
          <a:bodyPr/>
          <a:lstStyle/>
          <a:p>
            <a:pPr eaLnBrk="1" hangingPunct="1"/>
            <a:r>
              <a:rPr lang="en-US" sz="3200" b="1" dirty="0"/>
              <a:t>Exercise 3.2 – Using </a:t>
            </a:r>
            <a:r>
              <a:rPr lang="en-US" sz="3200" b="1" dirty="0" err="1"/>
              <a:t>MathScript</a:t>
            </a:r>
            <a:endParaRPr lang="en-US" sz="3200" b="1" dirty="0"/>
          </a:p>
        </p:txBody>
      </p:sp>
      <p:sp>
        <p:nvSpPr>
          <p:cNvPr id="73731" name="Rectangle 3"/>
          <p:cNvSpPr>
            <a:spLocks noGrp="1" noChangeArrowheads="1"/>
          </p:cNvSpPr>
          <p:nvPr>
            <p:ph idx="1"/>
          </p:nvPr>
        </p:nvSpPr>
        <p:spPr>
          <a:xfrm>
            <a:off x="190500" y="990600"/>
            <a:ext cx="8153400" cy="1257300"/>
          </a:xfrm>
        </p:spPr>
        <p:txBody>
          <a:bodyPr/>
          <a:lstStyle/>
          <a:p>
            <a:pPr marL="0" indent="0" eaLnBrk="1" hangingPunct="1">
              <a:lnSpc>
                <a:spcPct val="90000"/>
              </a:lnSpc>
              <a:buFontTx/>
              <a:buNone/>
            </a:pPr>
            <a:r>
              <a:rPr lang="en-US" sz="2400" dirty="0"/>
              <a:t>Use the </a:t>
            </a:r>
            <a:r>
              <a:rPr lang="en-US" sz="2400" dirty="0" err="1"/>
              <a:t>MathScript</a:t>
            </a:r>
            <a:r>
              <a:rPr lang="en-US" sz="2400" dirty="0"/>
              <a:t> Node and Interactive Window to process the acquired signal (logarithmic decay) in the </a:t>
            </a:r>
            <a:r>
              <a:rPr lang="en-US" sz="2400" dirty="0" err="1"/>
              <a:t>MathScript</a:t>
            </a:r>
            <a:r>
              <a:rPr lang="en-US" sz="2400" dirty="0"/>
              <a:t> and save the script.</a:t>
            </a:r>
          </a:p>
        </p:txBody>
      </p:sp>
      <p:sp>
        <p:nvSpPr>
          <p:cNvPr id="928772" name="AutoShape 4"/>
          <p:cNvSpPr>
            <a:spLocks noChangeArrowheads="1"/>
          </p:cNvSpPr>
          <p:nvPr/>
        </p:nvSpPr>
        <p:spPr bwMode="auto">
          <a:xfrm>
            <a:off x="7186613" y="5638800"/>
            <a:ext cx="1957387"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pPr>
              <a:defRPr/>
            </a:pPr>
            <a:r>
              <a:rPr lang="en-US" b="0" dirty="0">
                <a:effectLst>
                  <a:outerShdw blurRad="38100" dist="38100" dir="2700000" algn="tl">
                    <a:srgbClr val="C0C0C0"/>
                  </a:outerShdw>
                </a:effectLst>
                <a:latin typeface="Times New Roman" pitchFamily="18" charset="0"/>
              </a:rPr>
              <a:t>Track A,B,&amp;C</a:t>
            </a:r>
          </a:p>
        </p:txBody>
      </p:sp>
      <p:pic>
        <p:nvPicPr>
          <p:cNvPr id="73733" name="Picture 5"/>
          <p:cNvPicPr>
            <a:picLocks noChangeAspect="1" noChangeArrowheads="1"/>
          </p:cNvPicPr>
          <p:nvPr/>
        </p:nvPicPr>
        <p:blipFill>
          <a:blip r:embed="rId3"/>
          <a:srcRect/>
          <a:stretch>
            <a:fillRect/>
          </a:stretch>
        </p:blipFill>
        <p:spPr bwMode="auto">
          <a:xfrm>
            <a:off x="2895600" y="2019300"/>
            <a:ext cx="4995333" cy="3556000"/>
          </a:xfrm>
          <a:prstGeom prst="rect">
            <a:avLst/>
          </a:prstGeom>
          <a:noFill/>
          <a:ln w="12700" algn="ctr">
            <a:noFill/>
            <a:miter lim="800000"/>
            <a:headEnd/>
            <a:tailEnd/>
          </a:ln>
        </p:spPr>
      </p:pic>
      <p:sp>
        <p:nvSpPr>
          <p:cNvPr id="73734" name="Text Box 6"/>
          <p:cNvSpPr txBox="1">
            <a:spLocks noChangeArrowheads="1"/>
          </p:cNvSpPr>
          <p:nvPr/>
        </p:nvSpPr>
        <p:spPr bwMode="auto">
          <a:xfrm>
            <a:off x="269875" y="3275013"/>
            <a:ext cx="2879725" cy="701675"/>
          </a:xfrm>
          <a:prstGeom prst="rect">
            <a:avLst/>
          </a:prstGeom>
          <a:noFill/>
          <a:ln w="12700" algn="ctr">
            <a:noFill/>
            <a:miter lim="800000"/>
            <a:headEnd/>
            <a:tailEnd/>
          </a:ln>
        </p:spPr>
        <p:txBody>
          <a:bodyPr>
            <a:spAutoFit/>
          </a:bodyPr>
          <a:lstStyle/>
          <a:p>
            <a:pPr algn="l">
              <a:spcBef>
                <a:spcPct val="50000"/>
              </a:spcBef>
            </a:pPr>
            <a:r>
              <a:rPr lang="en-US" sz="2000" b="0" dirty="0">
                <a:latin typeface="+mn-lt"/>
              </a:rPr>
              <a:t>This exercise should take 25 minutes.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0" y="190500"/>
            <a:ext cx="9144000" cy="1371600"/>
          </a:xfrm>
        </p:spPr>
        <p:txBody>
          <a:bodyPr/>
          <a:lstStyle/>
          <a:p>
            <a:pPr algn="l"/>
            <a:r>
              <a:rPr lang="en-US" sz="3200" b="1" dirty="0"/>
              <a:t>Do Not Delete</a:t>
            </a:r>
            <a:br>
              <a:rPr lang="en-US" sz="3200" b="1" dirty="0"/>
            </a:br>
            <a:r>
              <a:rPr lang="en-US" sz="3200" b="1" dirty="0"/>
              <a:t>Exercise Instructions</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0" y="190500"/>
            <a:ext cx="9144000" cy="1371600"/>
          </a:xfrm>
        </p:spPr>
        <p:txBody>
          <a:bodyPr/>
          <a:lstStyle/>
          <a:p>
            <a:pPr algn="l"/>
            <a:r>
              <a:rPr lang="en-US" sz="3200" b="1" dirty="0"/>
              <a:t>Do Not Delete</a:t>
            </a:r>
            <a:br>
              <a:rPr lang="en-US" sz="3200" b="1" dirty="0"/>
            </a:br>
            <a:r>
              <a:rPr lang="en-US" sz="3200" b="1" dirty="0"/>
              <a:t>Exercise Instructions</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2"/>
          <p:cNvSpPr>
            <a:spLocks noGrp="1" noChangeArrowheads="1"/>
          </p:cNvSpPr>
          <p:nvPr>
            <p:ph type="title"/>
          </p:nvPr>
        </p:nvSpPr>
        <p:spPr>
          <a:xfrm>
            <a:off x="0" y="190500"/>
            <a:ext cx="9144000" cy="1028700"/>
          </a:xfrm>
        </p:spPr>
        <p:txBody>
          <a:bodyPr/>
          <a:lstStyle/>
          <a:p>
            <a:r>
              <a:rPr lang="en-US" sz="3200" b="1" dirty="0"/>
              <a:t>Exercise 5 – Apply What You Have Learned</a:t>
            </a:r>
            <a:endParaRPr lang="en-US" sz="3200" dirty="0"/>
          </a:p>
        </p:txBody>
      </p:sp>
      <p:sp>
        <p:nvSpPr>
          <p:cNvPr id="891907" name="AutoShape 3"/>
          <p:cNvSpPr>
            <a:spLocks noChangeArrowheads="1"/>
          </p:cNvSpPr>
          <p:nvPr/>
        </p:nvSpPr>
        <p:spPr bwMode="auto">
          <a:xfrm>
            <a:off x="7262813" y="5638800"/>
            <a:ext cx="1881187" cy="538162"/>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b="0">
                <a:effectLst>
                  <a:outerShdw blurRad="38100" dist="38100" dir="2700000" algn="tl">
                    <a:srgbClr val="C0C0C0"/>
                  </a:outerShdw>
                </a:effectLst>
                <a:latin typeface="Times New Roman" pitchFamily="18" charset="0"/>
              </a:rPr>
              <a:t>Track A,B,&amp;C</a:t>
            </a:r>
          </a:p>
        </p:txBody>
      </p:sp>
      <p:sp>
        <p:nvSpPr>
          <p:cNvPr id="891908" name="Text Box 4"/>
          <p:cNvSpPr txBox="1">
            <a:spLocks noChangeArrowheads="1"/>
          </p:cNvSpPr>
          <p:nvPr/>
        </p:nvSpPr>
        <p:spPr bwMode="auto">
          <a:xfrm>
            <a:off x="228600" y="1905000"/>
            <a:ext cx="3917950" cy="707886"/>
          </a:xfrm>
          <a:prstGeom prst="rect">
            <a:avLst/>
          </a:prstGeom>
          <a:noFill/>
          <a:ln w="12700" algn="ctr">
            <a:noFill/>
            <a:miter lim="800000"/>
            <a:headEnd/>
            <a:tailEnd/>
          </a:ln>
          <a:effectLst/>
        </p:spPr>
        <p:txBody>
          <a:bodyPr>
            <a:spAutoFit/>
          </a:bodyPr>
          <a:lstStyle/>
          <a:p>
            <a:pPr algn="l">
              <a:spcBef>
                <a:spcPct val="50000"/>
              </a:spcBef>
            </a:pPr>
            <a:r>
              <a:rPr lang="en-US" sz="2000" b="0" dirty="0">
                <a:latin typeface="+mn-lt"/>
              </a:rPr>
              <a:t>This exercise should take 20 minutes.</a:t>
            </a:r>
          </a:p>
        </p:txBody>
      </p:sp>
      <p:pic>
        <p:nvPicPr>
          <p:cNvPr id="7" name="Picture 6" descr="5_simulated_running.png"/>
          <p:cNvPicPr>
            <a:picLocks noChangeAspect="1"/>
          </p:cNvPicPr>
          <p:nvPr/>
        </p:nvPicPr>
        <p:blipFill>
          <a:blip r:embed="rId3"/>
          <a:stretch>
            <a:fillRect/>
          </a:stretch>
        </p:blipFill>
        <p:spPr>
          <a:xfrm>
            <a:off x="4267200" y="1181100"/>
            <a:ext cx="4038600" cy="4267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9954" name="Rectangle 2"/>
          <p:cNvSpPr>
            <a:spLocks noGrp="1" noChangeArrowheads="1"/>
          </p:cNvSpPr>
          <p:nvPr>
            <p:ph type="title"/>
          </p:nvPr>
        </p:nvSpPr>
        <p:spPr>
          <a:xfrm>
            <a:off x="0" y="190500"/>
            <a:ext cx="9144000" cy="762000"/>
          </a:xfrm>
        </p:spPr>
        <p:txBody>
          <a:bodyPr/>
          <a:lstStyle/>
          <a:p>
            <a:r>
              <a:rPr lang="en-US" sz="3200" b="1" dirty="0"/>
              <a:t>Section I – </a:t>
            </a:r>
            <a:r>
              <a:rPr lang="en-US" sz="3200" b="1" dirty="0" err="1"/>
              <a:t>LabVIEW</a:t>
            </a:r>
            <a:r>
              <a:rPr lang="en-US" sz="3200" b="1" dirty="0"/>
              <a:t> Environment</a:t>
            </a:r>
          </a:p>
        </p:txBody>
      </p:sp>
      <p:sp>
        <p:nvSpPr>
          <p:cNvPr id="509955" name="Rectangle 3"/>
          <p:cNvSpPr>
            <a:spLocks noGrp="1" noChangeArrowheads="1"/>
          </p:cNvSpPr>
          <p:nvPr>
            <p:ph idx="1"/>
          </p:nvPr>
        </p:nvSpPr>
        <p:spPr>
          <a:xfrm>
            <a:off x="381000" y="855663"/>
            <a:ext cx="8534400" cy="4916487"/>
          </a:xfrm>
        </p:spPr>
        <p:txBody>
          <a:bodyPr/>
          <a:lstStyle/>
          <a:p>
            <a:pPr>
              <a:lnSpc>
                <a:spcPct val="90000"/>
              </a:lnSpc>
              <a:buFontTx/>
              <a:buNone/>
            </a:pPr>
            <a:r>
              <a:rPr lang="en-US" sz="2400" dirty="0"/>
              <a:t>A. Getting Data into Your Computer</a:t>
            </a:r>
          </a:p>
          <a:p>
            <a:pPr lvl="1">
              <a:lnSpc>
                <a:spcPct val="90000"/>
              </a:lnSpc>
              <a:buFontTx/>
              <a:buChar char="•"/>
            </a:pPr>
            <a:r>
              <a:rPr lang="en-US" sz="2000" dirty="0"/>
              <a:t>Data Acquisition Devices</a:t>
            </a:r>
          </a:p>
          <a:p>
            <a:pPr lvl="2">
              <a:lnSpc>
                <a:spcPct val="90000"/>
              </a:lnSpc>
              <a:buFont typeface="Arial Narrow" pitchFamily="34" charset="0"/>
              <a:buChar char="–"/>
            </a:pPr>
            <a:r>
              <a:rPr lang="en-US" sz="1800" dirty="0"/>
              <a:t>NI-</a:t>
            </a:r>
            <a:r>
              <a:rPr lang="en-US" sz="1800" dirty="0" err="1"/>
              <a:t>DAQmx</a:t>
            </a:r>
            <a:endParaRPr lang="en-US" sz="1800" dirty="0"/>
          </a:p>
          <a:p>
            <a:pPr lvl="2">
              <a:lnSpc>
                <a:spcPct val="90000"/>
              </a:lnSpc>
              <a:buFont typeface="Arial Narrow" pitchFamily="34" charset="0"/>
              <a:buChar char="–"/>
            </a:pPr>
            <a:r>
              <a:rPr lang="en-US" sz="1800" dirty="0"/>
              <a:t>Simulated data acquisition</a:t>
            </a:r>
          </a:p>
          <a:p>
            <a:pPr lvl="2">
              <a:lnSpc>
                <a:spcPct val="90000"/>
              </a:lnSpc>
              <a:buFont typeface="Arial Narrow" pitchFamily="34" charset="0"/>
              <a:buChar char="–"/>
            </a:pPr>
            <a:r>
              <a:rPr lang="en-US" sz="1800" dirty="0"/>
              <a:t>Sound card</a:t>
            </a:r>
          </a:p>
          <a:p>
            <a:pPr>
              <a:lnSpc>
                <a:spcPct val="90000"/>
              </a:lnSpc>
              <a:buFontTx/>
              <a:buNone/>
            </a:pPr>
            <a:r>
              <a:rPr lang="en-US" sz="2400" dirty="0"/>
              <a:t>B. </a:t>
            </a:r>
            <a:r>
              <a:rPr lang="en-US" sz="2400" dirty="0" err="1"/>
              <a:t>LabVIEW</a:t>
            </a:r>
            <a:r>
              <a:rPr lang="en-US" sz="2400" dirty="0"/>
              <a:t> Environment</a:t>
            </a:r>
          </a:p>
          <a:p>
            <a:pPr lvl="1">
              <a:lnSpc>
                <a:spcPct val="90000"/>
              </a:lnSpc>
              <a:buFontTx/>
              <a:buChar char="•"/>
            </a:pPr>
            <a:r>
              <a:rPr lang="en-US" sz="2000" dirty="0"/>
              <a:t>Front Panel/Block Diagram</a:t>
            </a:r>
          </a:p>
          <a:p>
            <a:pPr lvl="1">
              <a:lnSpc>
                <a:spcPct val="90000"/>
              </a:lnSpc>
              <a:buFontTx/>
              <a:buChar char="•"/>
            </a:pPr>
            <a:r>
              <a:rPr lang="en-US" sz="2000" dirty="0"/>
              <a:t>Toolbar/Tools Palette</a:t>
            </a:r>
          </a:p>
          <a:p>
            <a:pPr>
              <a:lnSpc>
                <a:spcPct val="90000"/>
              </a:lnSpc>
              <a:buFontTx/>
              <a:buNone/>
            </a:pPr>
            <a:r>
              <a:rPr lang="en-US" sz="2400" dirty="0"/>
              <a:t>C. Components of a </a:t>
            </a:r>
            <a:r>
              <a:rPr lang="en-US" sz="2400" dirty="0" err="1"/>
              <a:t>LabVIEW</a:t>
            </a:r>
            <a:r>
              <a:rPr lang="en-US" sz="2400" dirty="0"/>
              <a:t> Application</a:t>
            </a:r>
          </a:p>
          <a:p>
            <a:pPr lvl="1">
              <a:lnSpc>
                <a:spcPct val="90000"/>
              </a:lnSpc>
              <a:buFontTx/>
              <a:buChar char="•"/>
            </a:pPr>
            <a:r>
              <a:rPr lang="en-US" sz="2000" dirty="0"/>
              <a:t>Creating a VI</a:t>
            </a:r>
          </a:p>
          <a:p>
            <a:pPr lvl="1">
              <a:lnSpc>
                <a:spcPct val="90000"/>
              </a:lnSpc>
              <a:buFontTx/>
              <a:buChar char="•"/>
            </a:pPr>
            <a:r>
              <a:rPr lang="en-US" sz="2000" dirty="0"/>
              <a:t>Dataflow Execution</a:t>
            </a:r>
          </a:p>
          <a:p>
            <a:pPr>
              <a:lnSpc>
                <a:spcPct val="90000"/>
              </a:lnSpc>
              <a:buFontTx/>
              <a:buNone/>
            </a:pPr>
            <a:r>
              <a:rPr lang="en-US" sz="2400" dirty="0"/>
              <a:t>D. Additional Help</a:t>
            </a:r>
          </a:p>
          <a:p>
            <a:pPr lvl="1">
              <a:lnSpc>
                <a:spcPct val="90000"/>
              </a:lnSpc>
              <a:buFontTx/>
              <a:buChar char="•"/>
            </a:pPr>
            <a:r>
              <a:rPr lang="en-US" sz="2000" dirty="0"/>
              <a:t>Finding Functions</a:t>
            </a:r>
          </a:p>
          <a:p>
            <a:pPr lvl="1">
              <a:lnSpc>
                <a:spcPct val="90000"/>
              </a:lnSpc>
              <a:buFontTx/>
              <a:buChar char="•"/>
            </a:pPr>
            <a:r>
              <a:rPr lang="en-US" sz="2000" dirty="0"/>
              <a:t>Tips for Working in </a:t>
            </a:r>
            <a:r>
              <a:rPr lang="en-US" sz="2000" dirty="0" err="1"/>
              <a:t>LabVIEW</a:t>
            </a:r>
            <a:endParaRPr lang="en-US" sz="20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a:xfrm>
            <a:off x="0" y="190500"/>
            <a:ext cx="9144000" cy="990600"/>
          </a:xfrm>
        </p:spPr>
        <p:txBody>
          <a:bodyPr/>
          <a:lstStyle/>
          <a:p>
            <a:r>
              <a:rPr lang="en-US" sz="3200" b="1" dirty="0"/>
              <a:t>Section IV – Advanced Data flow Topics (Optional)</a:t>
            </a:r>
          </a:p>
        </p:txBody>
      </p:sp>
      <p:sp>
        <p:nvSpPr>
          <p:cNvPr id="417795" name="Rectangle 3"/>
          <p:cNvSpPr>
            <a:spLocks noGrp="1" noChangeArrowheads="1"/>
          </p:cNvSpPr>
          <p:nvPr>
            <p:ph type="body" sz="half" idx="1"/>
          </p:nvPr>
        </p:nvSpPr>
        <p:spPr>
          <a:xfrm>
            <a:off x="381000" y="1371600"/>
            <a:ext cx="8185150" cy="4743450"/>
          </a:xfrm>
        </p:spPr>
        <p:txBody>
          <a:bodyPr/>
          <a:lstStyle/>
          <a:p>
            <a:pPr>
              <a:lnSpc>
                <a:spcPct val="90000"/>
              </a:lnSpc>
              <a:buFontTx/>
              <a:buNone/>
            </a:pPr>
            <a:r>
              <a:rPr lang="en-US" sz="2800" dirty="0"/>
              <a:t>A. Additional Data Types</a:t>
            </a:r>
          </a:p>
          <a:p>
            <a:pPr lvl="1">
              <a:lnSpc>
                <a:spcPct val="90000"/>
              </a:lnSpc>
              <a:buFontTx/>
              <a:buChar char="•"/>
            </a:pPr>
            <a:r>
              <a:rPr lang="en-US" sz="2000" dirty="0"/>
              <a:t>Cluster</a:t>
            </a:r>
          </a:p>
          <a:p>
            <a:pPr>
              <a:lnSpc>
                <a:spcPct val="90000"/>
              </a:lnSpc>
              <a:buFontTx/>
              <a:buNone/>
            </a:pPr>
            <a:endParaRPr lang="en-US" sz="2800" dirty="0"/>
          </a:p>
          <a:p>
            <a:pPr>
              <a:lnSpc>
                <a:spcPct val="90000"/>
              </a:lnSpc>
              <a:buFontTx/>
              <a:buNone/>
            </a:pPr>
            <a:r>
              <a:rPr lang="en-US" sz="2800" dirty="0"/>
              <a:t>B. Data flow Constructs</a:t>
            </a:r>
          </a:p>
          <a:p>
            <a:pPr lvl="1">
              <a:lnSpc>
                <a:spcPct val="90000"/>
              </a:lnSpc>
              <a:buFontTx/>
              <a:buChar char="•"/>
            </a:pPr>
            <a:r>
              <a:rPr lang="en-US" sz="2000" dirty="0"/>
              <a:t>Shift Register</a:t>
            </a:r>
          </a:p>
          <a:p>
            <a:pPr lvl="1">
              <a:lnSpc>
                <a:spcPct val="90000"/>
              </a:lnSpc>
              <a:buFontTx/>
              <a:buChar char="•"/>
            </a:pPr>
            <a:r>
              <a:rPr lang="en-US" sz="2000" dirty="0"/>
              <a:t>Local Variables</a:t>
            </a:r>
          </a:p>
          <a:p>
            <a:pPr>
              <a:lnSpc>
                <a:spcPct val="90000"/>
              </a:lnSpc>
            </a:pPr>
            <a:endParaRPr lang="en-US" sz="2800" dirty="0"/>
          </a:p>
          <a:p>
            <a:pPr>
              <a:lnSpc>
                <a:spcPct val="90000"/>
              </a:lnSpc>
              <a:buFontTx/>
              <a:buNone/>
            </a:pPr>
            <a:r>
              <a:rPr lang="en-US" sz="2800" dirty="0"/>
              <a:t>C. Large Application Development</a:t>
            </a:r>
          </a:p>
          <a:p>
            <a:pPr lvl="1">
              <a:lnSpc>
                <a:spcPct val="90000"/>
              </a:lnSpc>
              <a:buFontTx/>
              <a:buChar char="•"/>
            </a:pPr>
            <a:r>
              <a:rPr lang="en-US" sz="2000" dirty="0"/>
              <a:t>Navigator Window</a:t>
            </a:r>
          </a:p>
          <a:p>
            <a:pPr lvl="1">
              <a:lnSpc>
                <a:spcPct val="90000"/>
              </a:lnSpc>
              <a:buFontTx/>
              <a:buChar char="•"/>
            </a:pPr>
            <a:r>
              <a:rPr lang="en-US" sz="2000" dirty="0"/>
              <a:t>LabVIEW Projects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xfrm>
            <a:off x="0" y="190500"/>
            <a:ext cx="9144000" cy="838200"/>
          </a:xfrm>
        </p:spPr>
        <p:txBody>
          <a:bodyPr/>
          <a:lstStyle/>
          <a:p>
            <a:r>
              <a:rPr lang="en-US" sz="3200" b="1" dirty="0"/>
              <a:t>Introduction to Clusters</a:t>
            </a:r>
          </a:p>
        </p:txBody>
      </p:sp>
      <p:sp>
        <p:nvSpPr>
          <p:cNvPr id="452611" name="Rectangle 3"/>
          <p:cNvSpPr>
            <a:spLocks noGrp="1" noChangeArrowheads="1"/>
          </p:cNvSpPr>
          <p:nvPr>
            <p:ph idx="1"/>
          </p:nvPr>
        </p:nvSpPr>
        <p:spPr>
          <a:xfrm>
            <a:off x="685800" y="1028700"/>
            <a:ext cx="7772400" cy="4114800"/>
          </a:xfrm>
        </p:spPr>
        <p:txBody>
          <a:bodyPr/>
          <a:lstStyle/>
          <a:p>
            <a:pPr>
              <a:spcAft>
                <a:spcPct val="10000"/>
              </a:spcAft>
              <a:buClr>
                <a:schemeClr val="tx1"/>
              </a:buClr>
            </a:pPr>
            <a:r>
              <a:rPr lang="en-US" sz="2400" dirty="0"/>
              <a:t>Data structure that groups data together</a:t>
            </a:r>
          </a:p>
          <a:p>
            <a:pPr>
              <a:spcAft>
                <a:spcPct val="10000"/>
              </a:spcAft>
              <a:buClr>
                <a:schemeClr val="tx1"/>
              </a:buClr>
            </a:pPr>
            <a:r>
              <a:rPr lang="en-US" sz="2400" dirty="0"/>
              <a:t>Data may be of different types</a:t>
            </a:r>
          </a:p>
          <a:p>
            <a:pPr>
              <a:spcAft>
                <a:spcPct val="10000"/>
              </a:spcAft>
              <a:buClr>
                <a:schemeClr val="tx1"/>
              </a:buClr>
            </a:pPr>
            <a:r>
              <a:rPr lang="en-US" sz="2400" dirty="0"/>
              <a:t>Analogous to </a:t>
            </a:r>
            <a:r>
              <a:rPr lang="en-US" sz="2400" i="1" dirty="0" err="1"/>
              <a:t>struct</a:t>
            </a:r>
            <a:r>
              <a:rPr lang="en-US" sz="2400" dirty="0"/>
              <a:t> in ANSI C</a:t>
            </a:r>
          </a:p>
          <a:p>
            <a:pPr>
              <a:spcAft>
                <a:spcPct val="10000"/>
              </a:spcAft>
              <a:buClr>
                <a:schemeClr val="tx1"/>
              </a:buClr>
            </a:pPr>
            <a:r>
              <a:rPr lang="en-US" sz="2400" dirty="0"/>
              <a:t>Elements must be either all controls or all indicators</a:t>
            </a:r>
          </a:p>
          <a:p>
            <a:pPr>
              <a:spcAft>
                <a:spcPct val="10000"/>
              </a:spcAft>
              <a:buClr>
                <a:schemeClr val="tx1"/>
              </a:buClr>
            </a:pPr>
            <a:r>
              <a:rPr lang="en-US" sz="2400" dirty="0"/>
              <a:t>Thought of as wires bundled into a cable</a:t>
            </a:r>
            <a:r>
              <a:rPr lang="en-US" sz="2400" b="1" dirty="0"/>
              <a:t> </a:t>
            </a:r>
          </a:p>
          <a:p>
            <a:pPr>
              <a:spcAft>
                <a:spcPct val="10000"/>
              </a:spcAft>
              <a:buClr>
                <a:schemeClr val="tx1"/>
              </a:buClr>
            </a:pPr>
            <a:r>
              <a:rPr lang="en-US" sz="2400" b="1" dirty="0"/>
              <a:t>Order is important</a:t>
            </a:r>
          </a:p>
        </p:txBody>
      </p:sp>
      <p:grpSp>
        <p:nvGrpSpPr>
          <p:cNvPr id="452612" name="Group 4"/>
          <p:cNvGrpSpPr>
            <a:grpSpLocks/>
          </p:cNvGrpSpPr>
          <p:nvPr/>
        </p:nvGrpSpPr>
        <p:grpSpPr bwMode="auto">
          <a:xfrm>
            <a:off x="2171700" y="4305300"/>
            <a:ext cx="4038600" cy="762000"/>
            <a:chOff x="1921" y="2496"/>
            <a:chExt cx="1151" cy="192"/>
          </a:xfrm>
        </p:grpSpPr>
        <p:sp>
          <p:nvSpPr>
            <p:cNvPr id="452613" name="Line 5"/>
            <p:cNvSpPr>
              <a:spLocks noChangeShapeType="1"/>
            </p:cNvSpPr>
            <p:nvPr/>
          </p:nvSpPr>
          <p:spPr bwMode="auto">
            <a:xfrm flipH="1">
              <a:off x="1947" y="2592"/>
              <a:ext cx="288" cy="0"/>
            </a:xfrm>
            <a:prstGeom prst="line">
              <a:avLst/>
            </a:prstGeom>
            <a:noFill/>
            <a:ln w="25400">
              <a:solidFill>
                <a:srgbClr val="33CC33"/>
              </a:solidFill>
              <a:round/>
              <a:headEnd type="none" w="sm" len="sm"/>
              <a:tailEnd type="none" w="sm" len="sm"/>
            </a:ln>
            <a:effectLst/>
          </p:spPr>
          <p:txBody>
            <a:bodyPr wrap="none" anchor="ctr"/>
            <a:lstStyle/>
            <a:p>
              <a:endParaRPr lang="en-US"/>
            </a:p>
          </p:txBody>
        </p:sp>
        <p:sp>
          <p:nvSpPr>
            <p:cNvPr id="452614" name="Arc 6"/>
            <p:cNvSpPr>
              <a:spLocks/>
            </p:cNvSpPr>
            <p:nvPr/>
          </p:nvSpPr>
          <p:spPr bwMode="auto">
            <a:xfrm>
              <a:off x="1931" y="2496"/>
              <a:ext cx="305" cy="48"/>
            </a:xfrm>
            <a:custGeom>
              <a:avLst/>
              <a:gdLst>
                <a:gd name="G0" fmla="+- 21600 0 0"/>
                <a:gd name="G1" fmla="+- 0 0 0"/>
                <a:gd name="G2" fmla="+- 21600 0 0"/>
                <a:gd name="T0" fmla="*/ 27474 w 27474"/>
                <a:gd name="T1" fmla="*/ 20786 h 21600"/>
                <a:gd name="T2" fmla="*/ 0 w 27474"/>
                <a:gd name="T3" fmla="*/ 0 h 21600"/>
                <a:gd name="T4" fmla="*/ 21600 w 27474"/>
                <a:gd name="T5" fmla="*/ 0 h 21600"/>
              </a:gdLst>
              <a:ahLst/>
              <a:cxnLst>
                <a:cxn ang="0">
                  <a:pos x="T0" y="T1"/>
                </a:cxn>
                <a:cxn ang="0">
                  <a:pos x="T2" y="T3"/>
                </a:cxn>
                <a:cxn ang="0">
                  <a:pos x="T4" y="T5"/>
                </a:cxn>
              </a:cxnLst>
              <a:rect l="0" t="0" r="r" b="b"/>
              <a:pathLst>
                <a:path w="27474" h="21600" fill="none" extrusionOk="0">
                  <a:moveTo>
                    <a:pt x="27473" y="20785"/>
                  </a:moveTo>
                  <a:cubicBezTo>
                    <a:pt x="25562" y="21326"/>
                    <a:pt x="23586" y="21599"/>
                    <a:pt x="21600" y="21600"/>
                  </a:cubicBezTo>
                  <a:cubicBezTo>
                    <a:pt x="9670" y="21600"/>
                    <a:pt x="0" y="11929"/>
                    <a:pt x="0" y="0"/>
                  </a:cubicBezTo>
                </a:path>
                <a:path w="27474" h="21600" stroke="0" extrusionOk="0">
                  <a:moveTo>
                    <a:pt x="27473" y="20785"/>
                  </a:moveTo>
                  <a:cubicBezTo>
                    <a:pt x="25562" y="21326"/>
                    <a:pt x="23586" y="21599"/>
                    <a:pt x="21600" y="21600"/>
                  </a:cubicBezTo>
                  <a:cubicBezTo>
                    <a:pt x="9670" y="21600"/>
                    <a:pt x="0" y="11929"/>
                    <a:pt x="0" y="0"/>
                  </a:cubicBezTo>
                  <a:lnTo>
                    <a:pt x="21600" y="0"/>
                  </a:lnTo>
                  <a:close/>
                </a:path>
              </a:pathLst>
            </a:custGeom>
            <a:noFill/>
            <a:ln w="50800" cap="rnd">
              <a:solidFill>
                <a:srgbClr val="FF66CC"/>
              </a:solidFill>
              <a:round/>
              <a:headEnd type="none" w="sm" len="sm"/>
              <a:tailEnd type="none" w="sm" len="sm"/>
            </a:ln>
            <a:effectLst/>
          </p:spPr>
          <p:txBody>
            <a:bodyPr wrap="none" anchor="ctr"/>
            <a:lstStyle/>
            <a:p>
              <a:endParaRPr lang="en-US"/>
            </a:p>
          </p:txBody>
        </p:sp>
        <p:sp>
          <p:nvSpPr>
            <p:cNvPr id="452615" name="Arc 7"/>
            <p:cNvSpPr>
              <a:spLocks/>
            </p:cNvSpPr>
            <p:nvPr/>
          </p:nvSpPr>
          <p:spPr bwMode="auto">
            <a:xfrm rot="10800000">
              <a:off x="1921" y="2640"/>
              <a:ext cx="315" cy="48"/>
            </a:xfrm>
            <a:custGeom>
              <a:avLst/>
              <a:gdLst>
                <a:gd name="G0" fmla="+- 6831 0 0"/>
                <a:gd name="G1" fmla="+- 0 0 0"/>
                <a:gd name="G2" fmla="+- 21600 0 0"/>
                <a:gd name="T0" fmla="*/ 28356 w 28356"/>
                <a:gd name="T1" fmla="*/ 1801 h 21600"/>
                <a:gd name="T2" fmla="*/ 0 w 28356"/>
                <a:gd name="T3" fmla="*/ 20492 h 21600"/>
                <a:gd name="T4" fmla="*/ 6831 w 28356"/>
                <a:gd name="T5" fmla="*/ 0 h 21600"/>
              </a:gdLst>
              <a:ahLst/>
              <a:cxnLst>
                <a:cxn ang="0">
                  <a:pos x="T0" y="T1"/>
                </a:cxn>
                <a:cxn ang="0">
                  <a:pos x="T2" y="T3"/>
                </a:cxn>
                <a:cxn ang="0">
                  <a:pos x="T4" y="T5"/>
                </a:cxn>
              </a:cxnLst>
              <a:rect l="0" t="0" r="r" b="b"/>
              <a:pathLst>
                <a:path w="28356" h="21600" fill="none" extrusionOk="0">
                  <a:moveTo>
                    <a:pt x="28355" y="1800"/>
                  </a:moveTo>
                  <a:cubicBezTo>
                    <a:pt x="27419" y="12993"/>
                    <a:pt x="18062" y="21599"/>
                    <a:pt x="6831" y="21600"/>
                  </a:cubicBezTo>
                  <a:cubicBezTo>
                    <a:pt x="4509" y="21600"/>
                    <a:pt x="2202" y="21225"/>
                    <a:pt x="0" y="20491"/>
                  </a:cubicBezTo>
                </a:path>
                <a:path w="28356" h="21600" stroke="0" extrusionOk="0">
                  <a:moveTo>
                    <a:pt x="28355" y="1800"/>
                  </a:moveTo>
                  <a:cubicBezTo>
                    <a:pt x="27419" y="12993"/>
                    <a:pt x="18062" y="21599"/>
                    <a:pt x="6831" y="21600"/>
                  </a:cubicBezTo>
                  <a:cubicBezTo>
                    <a:pt x="4509" y="21600"/>
                    <a:pt x="2202" y="21225"/>
                    <a:pt x="0" y="20491"/>
                  </a:cubicBezTo>
                  <a:lnTo>
                    <a:pt x="6831" y="0"/>
                  </a:lnTo>
                  <a:close/>
                </a:path>
              </a:pathLst>
            </a:custGeom>
            <a:noFill/>
            <a:ln w="50800" cap="rnd">
              <a:solidFill>
                <a:srgbClr val="FF9933"/>
              </a:solidFill>
              <a:round/>
              <a:headEnd type="none" w="sm" len="sm"/>
              <a:tailEnd type="none" w="sm" len="sm"/>
            </a:ln>
            <a:effectLst/>
          </p:spPr>
          <p:txBody>
            <a:bodyPr wrap="none" anchor="ctr"/>
            <a:lstStyle/>
            <a:p>
              <a:endParaRPr lang="en-US"/>
            </a:p>
          </p:txBody>
        </p:sp>
        <p:sp>
          <p:nvSpPr>
            <p:cNvPr id="452616" name="Rectangle 8"/>
            <p:cNvSpPr>
              <a:spLocks noChangeArrowheads="1"/>
            </p:cNvSpPr>
            <p:nvPr/>
          </p:nvSpPr>
          <p:spPr bwMode="auto">
            <a:xfrm>
              <a:off x="2232" y="2512"/>
              <a:ext cx="816" cy="152"/>
            </a:xfrm>
            <a:prstGeom prst="rect">
              <a:avLst/>
            </a:prstGeom>
            <a:solidFill>
              <a:schemeClr val="bg1"/>
            </a:solidFill>
            <a:ln w="76200">
              <a:solidFill>
                <a:srgbClr val="CC0099"/>
              </a:solidFill>
              <a:miter lim="800000"/>
              <a:headEnd/>
              <a:tailEnd/>
            </a:ln>
            <a:effectLst/>
          </p:spPr>
          <p:txBody>
            <a:bodyPr wrap="none" anchor="ctr"/>
            <a:lstStyle/>
            <a:p>
              <a:endParaRPr lang="en-US"/>
            </a:p>
          </p:txBody>
        </p:sp>
        <p:sp>
          <p:nvSpPr>
            <p:cNvPr id="452617" name="Line 9"/>
            <p:cNvSpPr>
              <a:spLocks noChangeShapeType="1"/>
            </p:cNvSpPr>
            <p:nvPr/>
          </p:nvSpPr>
          <p:spPr bwMode="auto">
            <a:xfrm flipV="1">
              <a:off x="2208"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a:p>
          </p:txBody>
        </p:sp>
        <p:sp>
          <p:nvSpPr>
            <p:cNvPr id="452618" name="Line 10"/>
            <p:cNvSpPr>
              <a:spLocks noChangeShapeType="1"/>
            </p:cNvSpPr>
            <p:nvPr/>
          </p:nvSpPr>
          <p:spPr bwMode="auto">
            <a:xfrm flipV="1">
              <a:off x="2352"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a:p>
          </p:txBody>
        </p:sp>
        <p:sp>
          <p:nvSpPr>
            <p:cNvPr id="452619" name="Line 11"/>
            <p:cNvSpPr>
              <a:spLocks noChangeShapeType="1"/>
            </p:cNvSpPr>
            <p:nvPr/>
          </p:nvSpPr>
          <p:spPr bwMode="auto">
            <a:xfrm flipV="1">
              <a:off x="2496"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a:p>
          </p:txBody>
        </p:sp>
        <p:sp>
          <p:nvSpPr>
            <p:cNvPr id="452620" name="Line 12"/>
            <p:cNvSpPr>
              <a:spLocks noChangeShapeType="1"/>
            </p:cNvSpPr>
            <p:nvPr/>
          </p:nvSpPr>
          <p:spPr bwMode="auto">
            <a:xfrm flipV="1">
              <a:off x="2640"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a:p>
          </p:txBody>
        </p:sp>
        <p:sp>
          <p:nvSpPr>
            <p:cNvPr id="452621" name="Line 13"/>
            <p:cNvSpPr>
              <a:spLocks noChangeShapeType="1"/>
            </p:cNvSpPr>
            <p:nvPr/>
          </p:nvSpPr>
          <p:spPr bwMode="auto">
            <a:xfrm flipV="1">
              <a:off x="2784"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a:p>
          </p:txBody>
        </p:sp>
        <p:sp>
          <p:nvSpPr>
            <p:cNvPr id="452622" name="Line 14"/>
            <p:cNvSpPr>
              <a:spLocks noChangeShapeType="1"/>
            </p:cNvSpPr>
            <p:nvPr/>
          </p:nvSpPr>
          <p:spPr bwMode="auto">
            <a:xfrm flipV="1">
              <a:off x="2928"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a:xfrm>
            <a:off x="0" y="190500"/>
            <a:ext cx="9144000" cy="914400"/>
          </a:xfrm>
        </p:spPr>
        <p:txBody>
          <a:bodyPr/>
          <a:lstStyle/>
          <a:p>
            <a:r>
              <a:rPr lang="en-US" sz="3200" b="1" dirty="0"/>
              <a:t>Creating a Cluster</a:t>
            </a:r>
          </a:p>
        </p:txBody>
      </p:sp>
      <p:sp>
        <p:nvSpPr>
          <p:cNvPr id="454659" name="Rectangle 3"/>
          <p:cNvSpPr>
            <a:spLocks noGrp="1" noChangeArrowheads="1"/>
          </p:cNvSpPr>
          <p:nvPr>
            <p:ph type="body" sz="half" idx="1"/>
          </p:nvPr>
        </p:nvSpPr>
        <p:spPr>
          <a:xfrm>
            <a:off x="381000" y="1163638"/>
            <a:ext cx="6418263" cy="1135062"/>
          </a:xfrm>
        </p:spPr>
        <p:txBody>
          <a:bodyPr/>
          <a:lstStyle/>
          <a:p>
            <a:pPr marL="533400" indent="-533400" eaLnBrk="0" hangingPunct="0">
              <a:lnSpc>
                <a:spcPct val="80000"/>
              </a:lnSpc>
              <a:spcBef>
                <a:spcPct val="0"/>
              </a:spcBef>
              <a:buAutoNum type="arabicPeriod"/>
            </a:pPr>
            <a:r>
              <a:rPr lang="en-US" sz="2400" dirty="0"/>
              <a:t>Select a </a:t>
            </a:r>
            <a:r>
              <a:rPr lang="en-US" sz="2400" b="1" dirty="0"/>
              <a:t>Cluster</a:t>
            </a:r>
            <a:r>
              <a:rPr lang="en-US" sz="2400" dirty="0"/>
              <a:t> shell.</a:t>
            </a:r>
          </a:p>
          <a:p>
            <a:pPr marL="533400" indent="-533400" eaLnBrk="0" hangingPunct="0">
              <a:lnSpc>
                <a:spcPct val="80000"/>
              </a:lnSpc>
              <a:spcBef>
                <a:spcPct val="0"/>
              </a:spcBef>
              <a:buAutoNum type="arabicPeriod"/>
            </a:pPr>
            <a:r>
              <a:rPr lang="en-US" sz="2400" dirty="0"/>
              <a:t>Place objects inside the shell.</a:t>
            </a:r>
          </a:p>
          <a:p>
            <a:pPr marL="533400" indent="-533400" eaLnBrk="0" hangingPunct="0">
              <a:lnSpc>
                <a:spcPct val="80000"/>
              </a:lnSpc>
              <a:spcBef>
                <a:spcPct val="0"/>
              </a:spcBef>
              <a:buFontTx/>
              <a:buNone/>
            </a:pPr>
            <a:endParaRPr lang="en-US" sz="2400" b="1" dirty="0"/>
          </a:p>
          <a:p>
            <a:pPr marL="533400" indent="-533400" eaLnBrk="0" hangingPunct="0">
              <a:lnSpc>
                <a:spcPct val="80000"/>
              </a:lnSpc>
              <a:spcBef>
                <a:spcPct val="0"/>
              </a:spcBef>
              <a:buFontTx/>
              <a:buNone/>
            </a:pPr>
            <a:r>
              <a:rPr lang="en-US" sz="2400" b="1" dirty="0" err="1"/>
              <a:t>Controls»Modern»Array</a:t>
            </a:r>
            <a:r>
              <a:rPr lang="en-US" sz="2400" b="1" dirty="0"/>
              <a:t>, Matrix &amp; Cluster</a:t>
            </a:r>
            <a:endParaRPr lang="en-US" sz="2400" dirty="0"/>
          </a:p>
        </p:txBody>
      </p:sp>
      <p:sp>
        <p:nvSpPr>
          <p:cNvPr id="454660" name="Line 4"/>
          <p:cNvSpPr>
            <a:spLocks noChangeShapeType="1"/>
          </p:cNvSpPr>
          <p:nvPr/>
        </p:nvSpPr>
        <p:spPr bwMode="auto">
          <a:xfrm>
            <a:off x="5486400" y="4495800"/>
            <a:ext cx="381000" cy="0"/>
          </a:xfrm>
          <a:prstGeom prst="line">
            <a:avLst/>
          </a:prstGeom>
          <a:noFill/>
          <a:ln w="12700">
            <a:solidFill>
              <a:schemeClr val="accent2"/>
            </a:solidFill>
            <a:round/>
            <a:headEnd type="none" w="sm" len="sm"/>
            <a:tailEnd type="stealth" w="med" len="med"/>
          </a:ln>
          <a:effectLst/>
        </p:spPr>
        <p:txBody>
          <a:bodyPr wrap="none" anchor="ctr"/>
          <a:lstStyle/>
          <a:p>
            <a:endParaRPr lang="en-US"/>
          </a:p>
        </p:txBody>
      </p:sp>
      <p:sp>
        <p:nvSpPr>
          <p:cNvPr id="454661" name="Line 5"/>
          <p:cNvSpPr>
            <a:spLocks noChangeShapeType="1"/>
          </p:cNvSpPr>
          <p:nvPr/>
        </p:nvSpPr>
        <p:spPr bwMode="auto">
          <a:xfrm>
            <a:off x="2613025" y="4495800"/>
            <a:ext cx="892175" cy="0"/>
          </a:xfrm>
          <a:prstGeom prst="line">
            <a:avLst/>
          </a:prstGeom>
          <a:noFill/>
          <a:ln w="12700">
            <a:solidFill>
              <a:schemeClr val="accent2"/>
            </a:solidFill>
            <a:round/>
            <a:headEnd type="none" w="sm" len="sm"/>
            <a:tailEnd type="stealth" w="med" len="med"/>
          </a:ln>
          <a:effectLst/>
        </p:spPr>
        <p:txBody>
          <a:bodyPr wrap="none" anchor="ctr"/>
          <a:lstStyle/>
          <a:p>
            <a:endParaRPr lang="en-US"/>
          </a:p>
        </p:txBody>
      </p:sp>
      <p:pic>
        <p:nvPicPr>
          <p:cNvPr id="454662" name="Picture 6"/>
          <p:cNvPicPr>
            <a:picLocks noChangeAspect="1" noChangeArrowheads="1"/>
          </p:cNvPicPr>
          <p:nvPr/>
        </p:nvPicPr>
        <p:blipFill>
          <a:blip r:embed="rId3"/>
          <a:srcRect/>
          <a:stretch>
            <a:fillRect/>
          </a:stretch>
        </p:blipFill>
        <p:spPr bwMode="auto">
          <a:xfrm>
            <a:off x="3505200" y="3484563"/>
            <a:ext cx="2062163" cy="2209800"/>
          </a:xfrm>
          <a:prstGeom prst="rect">
            <a:avLst/>
          </a:prstGeom>
          <a:noFill/>
          <a:ln w="9525">
            <a:noFill/>
            <a:miter lim="800000"/>
            <a:headEnd/>
            <a:tailEnd/>
          </a:ln>
          <a:effectLst/>
        </p:spPr>
      </p:pic>
      <p:pic>
        <p:nvPicPr>
          <p:cNvPr id="454663" name="Picture 7" descr="pg5_33b"/>
          <p:cNvPicPr>
            <a:picLocks noChangeAspect="1" noChangeArrowheads="1"/>
          </p:cNvPicPr>
          <p:nvPr/>
        </p:nvPicPr>
        <p:blipFill>
          <a:blip r:embed="rId4"/>
          <a:srcRect/>
          <a:stretch>
            <a:fillRect/>
          </a:stretch>
        </p:blipFill>
        <p:spPr bwMode="auto">
          <a:xfrm>
            <a:off x="5867400" y="2914650"/>
            <a:ext cx="2670175" cy="2819400"/>
          </a:xfrm>
          <a:prstGeom prst="rect">
            <a:avLst/>
          </a:prstGeom>
          <a:noFill/>
        </p:spPr>
      </p:pic>
      <p:pic>
        <p:nvPicPr>
          <p:cNvPr id="454667" name="Picture 11" descr="cluster palette LV 8"/>
          <p:cNvPicPr>
            <a:picLocks noChangeAspect="1" noChangeArrowheads="1"/>
          </p:cNvPicPr>
          <p:nvPr/>
        </p:nvPicPr>
        <p:blipFill>
          <a:blip r:embed="rId5"/>
          <a:stretch>
            <a:fillRect/>
          </a:stretch>
        </p:blipFill>
        <p:spPr bwMode="auto">
          <a:xfrm>
            <a:off x="457200" y="2705100"/>
            <a:ext cx="2267301" cy="3009900"/>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0" y="190500"/>
            <a:ext cx="9144000" cy="876300"/>
          </a:xfrm>
        </p:spPr>
        <p:txBody>
          <a:bodyPr/>
          <a:lstStyle/>
          <a:p>
            <a:r>
              <a:rPr lang="en-US" sz="3200" b="1" dirty="0"/>
              <a:t>Cluster Functions</a:t>
            </a:r>
          </a:p>
        </p:txBody>
      </p:sp>
      <p:graphicFrame>
        <p:nvGraphicFramePr>
          <p:cNvPr id="456715" name="Object 11"/>
          <p:cNvGraphicFramePr>
            <a:graphicFrameLocks noGrp="1" noChangeAspect="1"/>
          </p:cNvGraphicFramePr>
          <p:nvPr>
            <p:ph sz="half" idx="1"/>
          </p:nvPr>
        </p:nvGraphicFramePr>
        <p:xfrm>
          <a:off x="5372100" y="3238500"/>
          <a:ext cx="2712263" cy="1652588"/>
        </p:xfrm>
        <a:graphic>
          <a:graphicData uri="http://schemas.openxmlformats.org/presentationml/2006/ole">
            <mc:AlternateContent xmlns:mc="http://schemas.openxmlformats.org/markup-compatibility/2006">
              <mc:Choice xmlns:v="urn:schemas-microsoft-com:vml" Requires="v">
                <p:oleObj spid="_x0000_s456717" name="Bitmap Image" r:id="rId4" imgW="2048161" imgH="1247619" progId="PBrush">
                  <p:embed/>
                </p:oleObj>
              </mc:Choice>
              <mc:Fallback>
                <p:oleObj name="Bitmap Image" r:id="rId4" imgW="2048161" imgH="1247619" progId="PBrush">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t="2393" b="8376"/>
                      <a:stretch>
                        <a:fillRect/>
                      </a:stretch>
                    </p:blipFill>
                    <p:spPr bwMode="auto">
                      <a:xfrm>
                        <a:off x="5372100" y="3238500"/>
                        <a:ext cx="2712263" cy="165258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6708" name="Rectangle 4"/>
          <p:cNvSpPr>
            <a:spLocks noChangeArrowheads="1"/>
          </p:cNvSpPr>
          <p:nvPr/>
        </p:nvSpPr>
        <p:spPr bwMode="auto">
          <a:xfrm>
            <a:off x="347663" y="1008063"/>
            <a:ext cx="7696200" cy="1422400"/>
          </a:xfrm>
          <a:prstGeom prst="rect">
            <a:avLst/>
          </a:prstGeom>
          <a:noFill/>
          <a:ln w="9525">
            <a:noFill/>
            <a:miter lim="800000"/>
            <a:headEnd/>
            <a:tailEnd/>
          </a:ln>
          <a:effectLst/>
        </p:spPr>
        <p:txBody>
          <a:bodyPr lIns="136525" tIns="46038" rIns="136525" bIns="46038"/>
          <a:lstStyle/>
          <a:p>
            <a:pPr marL="285750" indent="-285750" algn="l">
              <a:lnSpc>
                <a:spcPct val="85000"/>
              </a:lnSpc>
              <a:spcAft>
                <a:spcPct val="20000"/>
              </a:spcAft>
              <a:buClr>
                <a:schemeClr val="tx1"/>
              </a:buClr>
              <a:buFontTx/>
              <a:buChar char="•"/>
            </a:pPr>
            <a:r>
              <a:rPr lang="en-US" b="0" dirty="0">
                <a:latin typeface="+mn-lt"/>
              </a:rPr>
              <a:t>In the </a:t>
            </a:r>
            <a:r>
              <a:rPr lang="en-US" dirty="0">
                <a:latin typeface="+mn-lt"/>
              </a:rPr>
              <a:t>Cluster &amp; Variant</a:t>
            </a:r>
            <a:r>
              <a:rPr lang="en-US" b="0" dirty="0">
                <a:latin typeface="+mn-lt"/>
              </a:rPr>
              <a:t> </a:t>
            </a:r>
            <a:r>
              <a:rPr lang="en-US" b="0" dirty="0" err="1">
                <a:latin typeface="+mn-lt"/>
              </a:rPr>
              <a:t>subpalette</a:t>
            </a:r>
            <a:r>
              <a:rPr lang="en-US" b="0" dirty="0">
                <a:latin typeface="+mn-lt"/>
              </a:rPr>
              <a:t> of the </a:t>
            </a:r>
            <a:r>
              <a:rPr lang="en-US" dirty="0">
                <a:latin typeface="+mn-lt"/>
              </a:rPr>
              <a:t>Programming</a:t>
            </a:r>
            <a:r>
              <a:rPr lang="en-US" b="0" dirty="0">
                <a:latin typeface="+mn-lt"/>
              </a:rPr>
              <a:t> palette</a:t>
            </a:r>
          </a:p>
          <a:p>
            <a:pPr marL="285750" indent="-285750" algn="l">
              <a:lnSpc>
                <a:spcPct val="85000"/>
              </a:lnSpc>
              <a:spcAft>
                <a:spcPct val="20000"/>
              </a:spcAft>
              <a:buClr>
                <a:schemeClr val="tx1"/>
              </a:buClr>
              <a:buFontTx/>
              <a:buChar char="•"/>
            </a:pPr>
            <a:r>
              <a:rPr lang="en-US" b="0" dirty="0">
                <a:latin typeface="+mn-lt"/>
              </a:rPr>
              <a:t>Can also be accessed by right-clicking the cluster terminal</a:t>
            </a:r>
          </a:p>
        </p:txBody>
      </p:sp>
      <p:pic>
        <p:nvPicPr>
          <p:cNvPr id="456709" name="Picture 5"/>
          <p:cNvPicPr>
            <a:picLocks noChangeArrowheads="1"/>
          </p:cNvPicPr>
          <p:nvPr/>
        </p:nvPicPr>
        <p:blipFill>
          <a:blip r:embed="rId6"/>
          <a:srcRect/>
          <a:stretch>
            <a:fillRect/>
          </a:stretch>
        </p:blipFill>
        <p:spPr bwMode="auto">
          <a:xfrm>
            <a:off x="898525" y="2971800"/>
            <a:ext cx="2362200" cy="457200"/>
          </a:xfrm>
          <a:prstGeom prst="rect">
            <a:avLst/>
          </a:prstGeom>
          <a:noFill/>
          <a:ln w="9525">
            <a:noFill/>
            <a:miter lim="800000"/>
            <a:headEnd/>
            <a:tailEnd/>
          </a:ln>
          <a:effectLst/>
        </p:spPr>
      </p:pic>
      <p:sp>
        <p:nvSpPr>
          <p:cNvPr id="456710" name="Rectangle 6"/>
          <p:cNvSpPr>
            <a:spLocks noChangeArrowheads="1"/>
          </p:cNvSpPr>
          <p:nvPr/>
        </p:nvSpPr>
        <p:spPr bwMode="auto">
          <a:xfrm>
            <a:off x="898525" y="2476500"/>
            <a:ext cx="3352800" cy="425374"/>
          </a:xfrm>
          <a:prstGeom prst="rect">
            <a:avLst/>
          </a:prstGeom>
          <a:noFill/>
          <a:ln w="9525">
            <a:noFill/>
            <a:miter lim="800000"/>
            <a:headEnd/>
            <a:tailEnd/>
          </a:ln>
          <a:effectLst/>
        </p:spPr>
        <p:txBody>
          <a:bodyPr lIns="92075" tIns="46038" rIns="92075" bIns="46038">
            <a:spAutoFit/>
          </a:bodyPr>
          <a:lstStyle/>
          <a:p>
            <a:pPr algn="l">
              <a:lnSpc>
                <a:spcPct val="90000"/>
              </a:lnSpc>
            </a:pPr>
            <a:r>
              <a:rPr lang="en-US" dirty="0">
                <a:latin typeface="+mn-lt"/>
              </a:rPr>
              <a:t>Bundle</a:t>
            </a:r>
          </a:p>
        </p:txBody>
      </p:sp>
      <p:sp>
        <p:nvSpPr>
          <p:cNvPr id="456711" name="Rectangle 7"/>
          <p:cNvSpPr>
            <a:spLocks noChangeArrowheads="1"/>
          </p:cNvSpPr>
          <p:nvPr/>
        </p:nvSpPr>
        <p:spPr bwMode="auto">
          <a:xfrm>
            <a:off x="2574925" y="3435350"/>
            <a:ext cx="1997075" cy="587375"/>
          </a:xfrm>
          <a:prstGeom prst="rect">
            <a:avLst/>
          </a:prstGeom>
          <a:noFill/>
          <a:ln w="9525">
            <a:noFill/>
            <a:miter lim="800000"/>
            <a:headEnd/>
            <a:tailEnd/>
          </a:ln>
          <a:effectLst/>
        </p:spPr>
        <p:txBody>
          <a:bodyPr lIns="92075" tIns="46038" rIns="92075" bIns="46038">
            <a:spAutoFit/>
          </a:bodyPr>
          <a:lstStyle/>
          <a:p>
            <a:pPr algn="l">
              <a:lnSpc>
                <a:spcPct val="90000"/>
              </a:lnSpc>
            </a:pPr>
            <a:r>
              <a:rPr lang="en-US" sz="1800" b="0" dirty="0">
                <a:latin typeface="Arial" charset="0"/>
              </a:rPr>
              <a:t>(Terminal labels reflect data type)</a:t>
            </a:r>
          </a:p>
        </p:txBody>
      </p:sp>
      <p:sp>
        <p:nvSpPr>
          <p:cNvPr id="456712" name="Line 8"/>
          <p:cNvSpPr>
            <a:spLocks noChangeShapeType="1"/>
          </p:cNvSpPr>
          <p:nvPr/>
        </p:nvSpPr>
        <p:spPr bwMode="auto">
          <a:xfrm flipH="1" flipV="1">
            <a:off x="2193925" y="3359150"/>
            <a:ext cx="427038" cy="266700"/>
          </a:xfrm>
          <a:prstGeom prst="line">
            <a:avLst/>
          </a:prstGeom>
          <a:noFill/>
          <a:ln w="12700">
            <a:solidFill>
              <a:schemeClr val="accent2"/>
            </a:solidFill>
            <a:round/>
            <a:headEnd type="none" w="sm" len="sm"/>
            <a:tailEnd type="stealth" w="med" len="med"/>
          </a:ln>
          <a:effectLst/>
        </p:spPr>
        <p:txBody>
          <a:bodyPr wrap="none" anchor="ctr"/>
          <a:lstStyle/>
          <a:p>
            <a:endParaRPr lang="en-US"/>
          </a:p>
        </p:txBody>
      </p:sp>
      <p:sp>
        <p:nvSpPr>
          <p:cNvPr id="456713" name="Rectangle 9"/>
          <p:cNvSpPr>
            <a:spLocks noChangeArrowheads="1"/>
          </p:cNvSpPr>
          <p:nvPr/>
        </p:nvSpPr>
        <p:spPr bwMode="auto">
          <a:xfrm>
            <a:off x="876300" y="4076700"/>
            <a:ext cx="3352800" cy="425374"/>
          </a:xfrm>
          <a:prstGeom prst="rect">
            <a:avLst/>
          </a:prstGeom>
          <a:noFill/>
          <a:ln w="9525">
            <a:noFill/>
            <a:miter lim="800000"/>
            <a:headEnd/>
            <a:tailEnd/>
          </a:ln>
          <a:effectLst/>
        </p:spPr>
        <p:txBody>
          <a:bodyPr lIns="92075" tIns="46038" rIns="92075" bIns="46038">
            <a:spAutoFit/>
          </a:bodyPr>
          <a:lstStyle/>
          <a:p>
            <a:pPr algn="l">
              <a:lnSpc>
                <a:spcPct val="90000"/>
              </a:lnSpc>
            </a:pPr>
            <a:r>
              <a:rPr lang="en-US" dirty="0">
                <a:latin typeface="+mn-lt"/>
              </a:rPr>
              <a:t>Bundle By Name</a:t>
            </a:r>
          </a:p>
        </p:txBody>
      </p:sp>
      <p:pic>
        <p:nvPicPr>
          <p:cNvPr id="456714" name="Picture 10"/>
          <p:cNvPicPr>
            <a:picLocks noChangeArrowheads="1"/>
          </p:cNvPicPr>
          <p:nvPr/>
        </p:nvPicPr>
        <p:blipFill>
          <a:blip r:embed="rId7"/>
          <a:srcRect/>
          <a:stretch>
            <a:fillRect/>
          </a:stretch>
        </p:blipFill>
        <p:spPr bwMode="auto">
          <a:xfrm>
            <a:off x="876300" y="4495800"/>
            <a:ext cx="3946525" cy="887413"/>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a:xfrm>
            <a:off x="0" y="190500"/>
            <a:ext cx="9144000" cy="914400"/>
          </a:xfrm>
        </p:spPr>
        <p:txBody>
          <a:bodyPr/>
          <a:lstStyle/>
          <a:p>
            <a:r>
              <a:rPr lang="en-US" sz="3200" b="1" dirty="0"/>
              <a:t>Using Arrays and Clusters with Graphs</a:t>
            </a:r>
          </a:p>
        </p:txBody>
      </p:sp>
      <p:sp>
        <p:nvSpPr>
          <p:cNvPr id="535555" name="Rectangle 3"/>
          <p:cNvSpPr>
            <a:spLocks noGrp="1" noChangeArrowheads="1"/>
          </p:cNvSpPr>
          <p:nvPr>
            <p:ph type="body" sz="half" idx="1"/>
          </p:nvPr>
        </p:nvSpPr>
        <p:spPr>
          <a:xfrm>
            <a:off x="309563" y="1295400"/>
            <a:ext cx="6091237" cy="2747963"/>
          </a:xfrm>
        </p:spPr>
        <p:txBody>
          <a:bodyPr/>
          <a:lstStyle/>
          <a:p>
            <a:pPr>
              <a:buFontTx/>
              <a:buNone/>
            </a:pPr>
            <a:r>
              <a:rPr lang="en-US" sz="2400" dirty="0"/>
              <a:t>The waveform data type contains 3 pieces of data:</a:t>
            </a:r>
          </a:p>
          <a:p>
            <a:r>
              <a:rPr lang="en-US" sz="2000" dirty="0"/>
              <a:t>t0 = Start time</a:t>
            </a:r>
          </a:p>
          <a:p>
            <a:r>
              <a:rPr lang="en-US" sz="2000" dirty="0" err="1"/>
              <a:t>dt</a:t>
            </a:r>
            <a:r>
              <a:rPr lang="en-US" sz="2000" dirty="0"/>
              <a:t> = Time between samples</a:t>
            </a:r>
          </a:p>
          <a:p>
            <a:r>
              <a:rPr lang="en-US" sz="2000" dirty="0"/>
              <a:t>Y = Array of Y magnitudes</a:t>
            </a:r>
          </a:p>
          <a:p>
            <a:pPr>
              <a:buFontTx/>
              <a:buNone/>
            </a:pPr>
            <a:endParaRPr lang="en-US" sz="2400" dirty="0"/>
          </a:p>
          <a:p>
            <a:pPr marL="0" indent="0">
              <a:buFontTx/>
              <a:buNone/>
            </a:pPr>
            <a:r>
              <a:rPr lang="en-US" sz="2400" dirty="0"/>
              <a:t>You can create a waveform cluster in two ways:</a:t>
            </a:r>
          </a:p>
        </p:txBody>
      </p:sp>
      <p:pic>
        <p:nvPicPr>
          <p:cNvPr id="535560" name="Picture 8"/>
          <p:cNvPicPr>
            <a:picLocks noChangeAspect="1" noChangeArrowheads="1"/>
          </p:cNvPicPr>
          <p:nvPr/>
        </p:nvPicPr>
        <p:blipFill>
          <a:blip r:embed="rId3"/>
          <a:srcRect/>
          <a:stretch>
            <a:fillRect/>
          </a:stretch>
        </p:blipFill>
        <p:spPr bwMode="auto">
          <a:xfrm>
            <a:off x="714375" y="4343400"/>
            <a:ext cx="7715250" cy="1400175"/>
          </a:xfrm>
          <a:prstGeom prst="rect">
            <a:avLst/>
          </a:prstGeom>
          <a:noFill/>
          <a:ln w="12700" algn="ctr">
            <a:noFill/>
            <a:miter lim="800000"/>
            <a:headEnd/>
            <a:tailEnd/>
          </a:ln>
          <a:effectLst/>
        </p:spPr>
      </p:pic>
      <p:pic>
        <p:nvPicPr>
          <p:cNvPr id="535561" name="Picture 9"/>
          <p:cNvPicPr>
            <a:picLocks noChangeAspect="1" noChangeArrowheads="1"/>
          </p:cNvPicPr>
          <p:nvPr/>
        </p:nvPicPr>
        <p:blipFill>
          <a:blip r:embed="rId4"/>
          <a:srcRect/>
          <a:stretch>
            <a:fillRect/>
          </a:stretch>
        </p:blipFill>
        <p:spPr bwMode="auto">
          <a:xfrm>
            <a:off x="6400800" y="952500"/>
            <a:ext cx="2463800" cy="3571875"/>
          </a:xfrm>
          <a:prstGeom prst="rect">
            <a:avLst/>
          </a:prstGeom>
          <a:noFill/>
          <a:ln w="12700" algn="ctr">
            <a:noFill/>
            <a:miter lim="800000"/>
            <a:headEnd/>
            <a:tailEnd/>
          </a:ln>
          <a:effectLst/>
        </p:spPr>
      </p:pic>
      <p:sp>
        <p:nvSpPr>
          <p:cNvPr id="535562" name="Rectangle 10"/>
          <p:cNvSpPr>
            <a:spLocks noChangeArrowheads="1"/>
          </p:cNvSpPr>
          <p:nvPr/>
        </p:nvSpPr>
        <p:spPr bwMode="auto">
          <a:xfrm>
            <a:off x="838200" y="5676900"/>
            <a:ext cx="4017575" cy="400110"/>
          </a:xfrm>
          <a:prstGeom prst="rect">
            <a:avLst/>
          </a:prstGeom>
          <a:noFill/>
          <a:ln w="12700" algn="ctr">
            <a:noFill/>
            <a:miter lim="800000"/>
            <a:headEnd/>
            <a:tailEnd/>
          </a:ln>
          <a:effectLst/>
        </p:spPr>
        <p:txBody>
          <a:bodyPr wrap="none">
            <a:spAutoFit/>
          </a:bodyPr>
          <a:lstStyle/>
          <a:p>
            <a:r>
              <a:rPr lang="en-US" sz="2000" dirty="0">
                <a:latin typeface="+mn-lt"/>
              </a:rPr>
              <a:t>Build Waveform (absolute time)</a:t>
            </a:r>
          </a:p>
        </p:txBody>
      </p:sp>
      <p:sp>
        <p:nvSpPr>
          <p:cNvPr id="535563" name="Rectangle 11"/>
          <p:cNvSpPr>
            <a:spLocks noChangeArrowheads="1"/>
          </p:cNvSpPr>
          <p:nvPr/>
        </p:nvSpPr>
        <p:spPr bwMode="auto">
          <a:xfrm>
            <a:off x="5295900" y="5676900"/>
            <a:ext cx="2800767" cy="400110"/>
          </a:xfrm>
          <a:prstGeom prst="rect">
            <a:avLst/>
          </a:prstGeom>
          <a:noFill/>
          <a:ln w="12700" algn="ctr">
            <a:noFill/>
            <a:miter lim="800000"/>
            <a:headEnd/>
            <a:tailEnd/>
          </a:ln>
          <a:effectLst/>
        </p:spPr>
        <p:txBody>
          <a:bodyPr wrap="none">
            <a:spAutoFit/>
          </a:bodyPr>
          <a:lstStyle/>
          <a:p>
            <a:r>
              <a:rPr lang="en-US" sz="2000" dirty="0">
                <a:latin typeface="+mn-lt"/>
              </a:rPr>
              <a:t>Cluster (relative time)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0" y="190500"/>
            <a:ext cx="9144000" cy="543656"/>
          </a:xfrm>
          <a:prstGeom prst="rect">
            <a:avLst/>
          </a:prstGeom>
          <a:noFill/>
          <a:ln w="9525">
            <a:noFill/>
            <a:miter lim="800000"/>
            <a:headEnd/>
            <a:tailEnd/>
          </a:ln>
        </p:spPr>
        <p:txBody>
          <a:bodyPr wrap="square" lIns="63398" tIns="25359" rIns="63398" bIns="25359">
            <a:spAutoFit/>
          </a:bodyPr>
          <a:lstStyle/>
          <a:p>
            <a:pPr defTabSz="912813" eaLnBrk="1" hangingPunct="1"/>
            <a:r>
              <a:rPr lang="en-US" sz="3200" dirty="0">
                <a:latin typeface="+mj-lt"/>
              </a:rPr>
              <a:t>Property and Invoke Nodes</a:t>
            </a:r>
          </a:p>
        </p:txBody>
      </p:sp>
      <p:sp>
        <p:nvSpPr>
          <p:cNvPr id="82947" name="Rectangle 3"/>
          <p:cNvSpPr>
            <a:spLocks noChangeArrowheads="1"/>
          </p:cNvSpPr>
          <p:nvPr/>
        </p:nvSpPr>
        <p:spPr bwMode="auto">
          <a:xfrm>
            <a:off x="401638" y="1077913"/>
            <a:ext cx="8077200" cy="3596799"/>
          </a:xfrm>
          <a:prstGeom prst="rect">
            <a:avLst/>
          </a:prstGeom>
          <a:noFill/>
          <a:ln w="9525">
            <a:noFill/>
            <a:miter lim="800000"/>
            <a:headEnd/>
            <a:tailEnd/>
          </a:ln>
        </p:spPr>
        <p:txBody>
          <a:bodyPr lIns="63398" tIns="25359" rIns="63398" bIns="25359">
            <a:spAutoFit/>
          </a:bodyPr>
          <a:lstStyle/>
          <a:p>
            <a:pPr marL="230188" indent="-230188" algn="l" defTabSz="912813">
              <a:spcAft>
                <a:spcPct val="10000"/>
              </a:spcAft>
              <a:buFont typeface="Arial" charset="0"/>
              <a:buChar char="•"/>
            </a:pPr>
            <a:r>
              <a:rPr lang="en-US" b="0" dirty="0">
                <a:latin typeface="+mn-lt"/>
              </a:rPr>
              <a:t>Create Property and Invoke nodes for a VI element by right-clicking the element and selecting </a:t>
            </a:r>
            <a:r>
              <a:rPr lang="en-US" dirty="0" err="1">
                <a:latin typeface="+mn-lt"/>
              </a:rPr>
              <a:t>Create»Property</a:t>
            </a:r>
            <a:r>
              <a:rPr lang="en-US" dirty="0">
                <a:latin typeface="+mn-lt"/>
              </a:rPr>
              <a:t> Node.</a:t>
            </a:r>
            <a:endParaRPr lang="en-US" b="0" dirty="0">
              <a:latin typeface="+mn-lt"/>
            </a:endParaRPr>
          </a:p>
          <a:p>
            <a:pPr marL="230188" indent="-230188" algn="l" defTabSz="912813">
              <a:spcAft>
                <a:spcPct val="10000"/>
              </a:spcAft>
              <a:buFont typeface="Arial" charset="0"/>
              <a:buChar char="•"/>
            </a:pPr>
            <a:r>
              <a:rPr lang="en-US" b="0" dirty="0">
                <a:latin typeface="+mn-lt"/>
              </a:rPr>
              <a:t>Use the Property Node to get and set object properties.</a:t>
            </a:r>
          </a:p>
          <a:p>
            <a:pPr marL="230188" indent="-230188" algn="l" defTabSz="912813">
              <a:spcAft>
                <a:spcPct val="10000"/>
              </a:spcAft>
              <a:buFont typeface="Arial" charset="0"/>
              <a:buChar char="•"/>
            </a:pPr>
            <a:endParaRPr lang="en-US" b="0" dirty="0">
              <a:latin typeface="+mn-lt"/>
            </a:endParaRPr>
          </a:p>
          <a:p>
            <a:pPr marL="230188" indent="-230188" algn="l" defTabSz="912813">
              <a:spcAft>
                <a:spcPct val="10000"/>
              </a:spcAft>
              <a:buFont typeface="Arial" charset="0"/>
              <a:buChar char="•"/>
            </a:pPr>
            <a:endParaRPr lang="en-US" b="0" dirty="0">
              <a:latin typeface="+mn-lt"/>
            </a:endParaRPr>
          </a:p>
          <a:p>
            <a:pPr marL="230188" indent="-230188" algn="l" defTabSz="912813">
              <a:spcAft>
                <a:spcPct val="10000"/>
              </a:spcAft>
              <a:buFont typeface="Arial" charset="0"/>
              <a:buChar char="•"/>
            </a:pPr>
            <a:endParaRPr lang="en-US" b="0" dirty="0">
              <a:latin typeface="+mn-lt"/>
            </a:endParaRPr>
          </a:p>
          <a:p>
            <a:pPr marL="230188" indent="-230188" algn="l" defTabSz="912813">
              <a:spcAft>
                <a:spcPct val="10000"/>
              </a:spcAft>
              <a:buFont typeface="Arial" charset="0"/>
              <a:buChar char="•"/>
            </a:pPr>
            <a:endParaRPr lang="en-US" b="0" dirty="0">
              <a:latin typeface="+mn-lt"/>
            </a:endParaRPr>
          </a:p>
          <a:p>
            <a:pPr marL="230188" indent="-230188" algn="l" defTabSz="912813">
              <a:spcAft>
                <a:spcPct val="10000"/>
              </a:spcAft>
              <a:buFont typeface="Arial" charset="0"/>
              <a:buChar char="•"/>
            </a:pPr>
            <a:r>
              <a:rPr lang="en-US" b="0" dirty="0">
                <a:latin typeface="+mn-lt"/>
              </a:rPr>
              <a:t>Invoke object methods with the Invoke Node.</a:t>
            </a:r>
          </a:p>
        </p:txBody>
      </p:sp>
      <p:pic>
        <p:nvPicPr>
          <p:cNvPr id="82948" name="Picture 3" descr="property node.jpg"/>
          <p:cNvPicPr>
            <a:picLocks noChangeAspect="1"/>
          </p:cNvPicPr>
          <p:nvPr/>
        </p:nvPicPr>
        <p:blipFill>
          <a:blip r:embed="rId3"/>
          <a:srcRect/>
          <a:stretch>
            <a:fillRect/>
          </a:stretch>
        </p:blipFill>
        <p:spPr bwMode="auto">
          <a:xfrm>
            <a:off x="800100" y="2590800"/>
            <a:ext cx="2828925" cy="1104900"/>
          </a:xfrm>
          <a:prstGeom prst="rect">
            <a:avLst/>
          </a:prstGeom>
          <a:noFill/>
          <a:ln w="9525">
            <a:noFill/>
            <a:miter lim="800000"/>
            <a:headEnd/>
            <a:tailEnd/>
          </a:ln>
        </p:spPr>
      </p:pic>
      <p:pic>
        <p:nvPicPr>
          <p:cNvPr id="82949" name="Picture 4" descr="invoke node.jpg"/>
          <p:cNvPicPr>
            <a:picLocks noChangeAspect="1"/>
          </p:cNvPicPr>
          <p:nvPr/>
        </p:nvPicPr>
        <p:blipFill>
          <a:blip r:embed="rId4"/>
          <a:srcRect/>
          <a:stretch>
            <a:fillRect/>
          </a:stretch>
        </p:blipFill>
        <p:spPr bwMode="auto">
          <a:xfrm>
            <a:off x="609600" y="4610100"/>
            <a:ext cx="3143250" cy="1114425"/>
          </a:xfrm>
          <a:prstGeom prst="rect">
            <a:avLst/>
          </a:prstGeom>
          <a:noFill/>
          <a:ln w="9525">
            <a:noFill/>
            <a:miter lim="800000"/>
            <a:headEnd/>
            <a:tailEnd/>
          </a:ln>
        </p:spPr>
      </p:pic>
      <p:pic>
        <p:nvPicPr>
          <p:cNvPr id="82950" name="Picture 5" descr="Property&amp;InvokeNode.png"/>
          <p:cNvPicPr>
            <a:picLocks noChangeAspect="1"/>
          </p:cNvPicPr>
          <p:nvPr/>
        </p:nvPicPr>
        <p:blipFill>
          <a:blip r:embed="rId5"/>
          <a:srcRect/>
          <a:stretch>
            <a:fillRect/>
          </a:stretch>
        </p:blipFill>
        <p:spPr bwMode="auto">
          <a:xfrm>
            <a:off x="6858000" y="2971800"/>
            <a:ext cx="2125663" cy="2022475"/>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0" y="190500"/>
            <a:ext cx="9144000" cy="1371600"/>
          </a:xfrm>
          <a:prstGeom prst="rect">
            <a:avLst/>
          </a:prstGeom>
        </p:spPr>
        <p:txBody>
          <a:bodyPr/>
          <a:lstStyle/>
          <a:p>
            <a:pPr algn="l" eaLnBrk="1" hangingPunct="1">
              <a:defRPr/>
            </a:pPr>
            <a:r>
              <a:rPr lang="en-US" sz="3200" kern="0" dirty="0">
                <a:latin typeface="+mj-lt"/>
                <a:ea typeface="+mj-ea"/>
                <a:cs typeface="+mj-cs"/>
              </a:rPr>
              <a:t>Do Not Delete</a:t>
            </a:r>
            <a:br>
              <a:rPr lang="en-US" sz="3200" kern="0" dirty="0">
                <a:latin typeface="+mj-lt"/>
                <a:ea typeface="+mj-ea"/>
                <a:cs typeface="+mj-cs"/>
              </a:rPr>
            </a:br>
            <a:r>
              <a:rPr lang="en-US" sz="3200" kern="0" dirty="0">
                <a:latin typeface="+mj-lt"/>
                <a:ea typeface="+mj-ea"/>
                <a:cs typeface="+mj-cs"/>
              </a:rPr>
              <a:t>Exercise Instructions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0" y="190500"/>
            <a:ext cx="9144000" cy="1371600"/>
          </a:xfrm>
          <a:prstGeom prst="rect">
            <a:avLst/>
          </a:prstGeom>
        </p:spPr>
        <p:txBody>
          <a:bodyPr/>
          <a:lstStyle/>
          <a:p>
            <a:pPr algn="l" eaLnBrk="1" hangingPunct="1">
              <a:defRPr/>
            </a:pPr>
            <a:r>
              <a:rPr lang="en-US" sz="3200" kern="0" dirty="0">
                <a:latin typeface="+mj-lt"/>
                <a:ea typeface="+mj-ea"/>
                <a:cs typeface="+mj-cs"/>
              </a:rPr>
              <a:t>Do Not Delete</a:t>
            </a:r>
            <a:br>
              <a:rPr lang="en-US" sz="3200" kern="0" dirty="0">
                <a:latin typeface="+mj-lt"/>
                <a:ea typeface="+mj-ea"/>
                <a:cs typeface="+mj-cs"/>
              </a:rPr>
            </a:br>
            <a:r>
              <a:rPr lang="en-US" sz="3200" kern="0" dirty="0">
                <a:latin typeface="+mj-lt"/>
                <a:ea typeface="+mj-ea"/>
                <a:cs typeface="+mj-cs"/>
              </a:rPr>
              <a:t>Exercise Instructions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0" y="190500"/>
            <a:ext cx="9144000" cy="1409700"/>
          </a:xfrm>
          <a:prstGeom prst="rect">
            <a:avLst/>
          </a:prstGeom>
        </p:spPr>
        <p:txBody>
          <a:bodyPr/>
          <a:lstStyle/>
          <a:p>
            <a:pPr algn="l" eaLnBrk="1" hangingPunct="1">
              <a:defRPr/>
            </a:pPr>
            <a:r>
              <a:rPr lang="en-US" sz="3200" kern="0" dirty="0">
                <a:latin typeface="+mj-lt"/>
                <a:ea typeface="+mj-ea"/>
                <a:cs typeface="+mj-cs"/>
              </a:rPr>
              <a:t>Do Not Delete</a:t>
            </a:r>
            <a:br>
              <a:rPr lang="en-US" sz="3200" kern="0" dirty="0">
                <a:latin typeface="+mj-lt"/>
                <a:ea typeface="+mj-ea"/>
                <a:cs typeface="+mj-cs"/>
              </a:rPr>
            </a:br>
            <a:r>
              <a:rPr lang="en-US" sz="3200" kern="0" dirty="0">
                <a:latin typeface="+mj-lt"/>
                <a:ea typeface="+mj-ea"/>
                <a:cs typeface="+mj-cs"/>
              </a:rPr>
              <a:t>Exercise Instructions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SubVI Ex 1"/>
          <p:cNvPicPr>
            <a:picLocks noChangeAspect="1" noChangeArrowheads="1"/>
          </p:cNvPicPr>
          <p:nvPr/>
        </p:nvPicPr>
        <p:blipFill>
          <a:blip r:embed="rId3"/>
          <a:srcRect/>
          <a:stretch>
            <a:fillRect/>
          </a:stretch>
        </p:blipFill>
        <p:spPr bwMode="auto">
          <a:xfrm>
            <a:off x="3689350" y="1163638"/>
            <a:ext cx="5029200" cy="2103437"/>
          </a:xfrm>
          <a:prstGeom prst="rect">
            <a:avLst/>
          </a:prstGeom>
          <a:noFill/>
          <a:ln w="9525">
            <a:noFill/>
            <a:miter lim="800000"/>
            <a:headEnd/>
            <a:tailEnd/>
          </a:ln>
        </p:spPr>
      </p:pic>
      <p:sp>
        <p:nvSpPr>
          <p:cNvPr id="87043" name="Rectangle 3"/>
          <p:cNvSpPr>
            <a:spLocks noGrp="1" noChangeArrowheads="1"/>
          </p:cNvSpPr>
          <p:nvPr>
            <p:ph type="title"/>
          </p:nvPr>
        </p:nvSpPr>
        <p:spPr>
          <a:xfrm>
            <a:off x="0" y="190500"/>
            <a:ext cx="9144000" cy="800100"/>
          </a:xfrm>
        </p:spPr>
        <p:txBody>
          <a:bodyPr/>
          <a:lstStyle/>
          <a:p>
            <a:pPr eaLnBrk="1" hangingPunct="1"/>
            <a:r>
              <a:rPr lang="en-US" sz="3200" b="1" dirty="0"/>
              <a:t>Modularity in LabVIEW – </a:t>
            </a:r>
            <a:r>
              <a:rPr lang="en-US" sz="3200" b="1" dirty="0" err="1"/>
              <a:t>SubVIs</a:t>
            </a:r>
            <a:r>
              <a:rPr lang="en-US" sz="3200" b="1" dirty="0"/>
              <a:t> </a:t>
            </a:r>
          </a:p>
        </p:txBody>
      </p:sp>
      <p:pic>
        <p:nvPicPr>
          <p:cNvPr id="87044" name="Picture 4" descr="SubVI Ex 2"/>
          <p:cNvPicPr>
            <a:picLocks noChangeAspect="1" noChangeArrowheads="1"/>
          </p:cNvPicPr>
          <p:nvPr/>
        </p:nvPicPr>
        <p:blipFill>
          <a:blip r:embed="rId4"/>
          <a:srcRect/>
          <a:stretch>
            <a:fillRect/>
          </a:stretch>
        </p:blipFill>
        <p:spPr bwMode="auto">
          <a:xfrm>
            <a:off x="4610100" y="3544888"/>
            <a:ext cx="4165600" cy="2000250"/>
          </a:xfrm>
          <a:prstGeom prst="rect">
            <a:avLst/>
          </a:prstGeom>
          <a:noFill/>
          <a:ln w="9525">
            <a:noFill/>
            <a:miter lim="800000"/>
            <a:headEnd/>
            <a:tailEnd/>
          </a:ln>
        </p:spPr>
      </p:pic>
      <p:sp>
        <p:nvSpPr>
          <p:cNvPr id="87045" name="Text Box 5"/>
          <p:cNvSpPr txBox="1">
            <a:spLocks noChangeArrowheads="1"/>
          </p:cNvSpPr>
          <p:nvPr/>
        </p:nvSpPr>
        <p:spPr bwMode="auto">
          <a:xfrm>
            <a:off x="304800" y="2514600"/>
            <a:ext cx="3505199" cy="1200329"/>
          </a:xfrm>
          <a:prstGeom prst="rect">
            <a:avLst/>
          </a:prstGeom>
          <a:noFill/>
          <a:ln w="12700" algn="ctr">
            <a:noFill/>
            <a:miter lim="800000"/>
            <a:headEnd/>
            <a:tailEnd/>
          </a:ln>
        </p:spPr>
        <p:txBody>
          <a:bodyPr wrap="square">
            <a:spAutoFit/>
          </a:bodyPr>
          <a:lstStyle/>
          <a:p>
            <a:r>
              <a:rPr lang="en-US" b="0" dirty="0">
                <a:latin typeface="+mn-lt"/>
              </a:rPr>
              <a:t>Convert repeated functions and VIs with a single VI</a:t>
            </a:r>
          </a:p>
        </p:txBody>
      </p:sp>
      <p:sp>
        <p:nvSpPr>
          <p:cNvPr id="87046" name="Line 6"/>
          <p:cNvSpPr>
            <a:spLocks noChangeShapeType="1"/>
          </p:cNvSpPr>
          <p:nvPr/>
        </p:nvSpPr>
        <p:spPr bwMode="auto">
          <a:xfrm flipV="1">
            <a:off x="3765550" y="2354263"/>
            <a:ext cx="806450" cy="422275"/>
          </a:xfrm>
          <a:prstGeom prst="line">
            <a:avLst/>
          </a:prstGeom>
          <a:noFill/>
          <a:ln w="38100">
            <a:solidFill>
              <a:schemeClr val="tx1"/>
            </a:solidFill>
            <a:round/>
            <a:headEnd/>
            <a:tailEnd type="triangle" w="med" len="med"/>
          </a:ln>
        </p:spPr>
        <p:txBody>
          <a:bodyPr/>
          <a:lstStyle/>
          <a:p>
            <a:endParaRPr lang="en-US"/>
          </a:p>
        </p:txBody>
      </p:sp>
      <p:sp>
        <p:nvSpPr>
          <p:cNvPr id="87047" name="Line 7"/>
          <p:cNvSpPr>
            <a:spLocks noChangeShapeType="1"/>
          </p:cNvSpPr>
          <p:nvPr/>
        </p:nvSpPr>
        <p:spPr bwMode="auto">
          <a:xfrm flipV="1">
            <a:off x="3919538" y="2622550"/>
            <a:ext cx="2611437" cy="307975"/>
          </a:xfrm>
          <a:prstGeom prst="line">
            <a:avLst/>
          </a:prstGeom>
          <a:noFill/>
          <a:ln w="38100">
            <a:solidFill>
              <a:schemeClr val="tx1"/>
            </a:solidFill>
            <a:round/>
            <a:headEnd/>
            <a:tailEnd type="triangle" w="med" len="med"/>
          </a:ln>
        </p:spPr>
        <p:txBody>
          <a:bodyPr/>
          <a:lstStyle/>
          <a:p>
            <a:endParaRPr lang="en-US"/>
          </a:p>
        </p:txBody>
      </p:sp>
      <p:sp>
        <p:nvSpPr>
          <p:cNvPr id="87048" name="Line 8"/>
          <p:cNvSpPr>
            <a:spLocks noChangeShapeType="1"/>
          </p:cNvSpPr>
          <p:nvPr/>
        </p:nvSpPr>
        <p:spPr bwMode="auto">
          <a:xfrm>
            <a:off x="3535363" y="3313113"/>
            <a:ext cx="1689100" cy="500062"/>
          </a:xfrm>
          <a:prstGeom prst="line">
            <a:avLst/>
          </a:prstGeom>
          <a:noFill/>
          <a:ln w="38100">
            <a:solidFill>
              <a:schemeClr val="tx1"/>
            </a:solidFill>
            <a:round/>
            <a:headEnd/>
            <a:tailEnd type="triangle" w="med" len="med"/>
          </a:ln>
        </p:spPr>
        <p:txBody>
          <a:bodyPr/>
          <a:lstStyle/>
          <a:p>
            <a:endParaRPr lang="en-US"/>
          </a:p>
        </p:txBody>
      </p:sp>
      <p:sp>
        <p:nvSpPr>
          <p:cNvPr id="87049" name="Line 9"/>
          <p:cNvSpPr>
            <a:spLocks noChangeShapeType="1"/>
          </p:cNvSpPr>
          <p:nvPr/>
        </p:nvSpPr>
        <p:spPr bwMode="auto">
          <a:xfrm>
            <a:off x="3227388" y="3505200"/>
            <a:ext cx="2881312" cy="1114425"/>
          </a:xfrm>
          <a:prstGeom prst="line">
            <a:avLst/>
          </a:prstGeom>
          <a:noFill/>
          <a:ln w="38100">
            <a:solidFill>
              <a:schemeClr val="tx1"/>
            </a:solidFill>
            <a:round/>
            <a:headEnd/>
            <a:tailEnd type="triangle" w="med" len="med"/>
          </a:ln>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96002" name="Picture 2"/>
          <p:cNvPicPr>
            <a:picLocks noChangeAspect="1" noChangeArrowheads="1"/>
          </p:cNvPicPr>
          <p:nvPr/>
        </p:nvPicPr>
        <p:blipFill>
          <a:blip r:embed="rId4"/>
          <a:srcRect t="18570" b="14020"/>
          <a:stretch>
            <a:fillRect/>
          </a:stretch>
        </p:blipFill>
        <p:spPr bwMode="auto">
          <a:xfrm>
            <a:off x="6800850" y="1028700"/>
            <a:ext cx="2343150" cy="1152525"/>
          </a:xfrm>
          <a:prstGeom prst="rect">
            <a:avLst/>
          </a:prstGeom>
          <a:noFill/>
          <a:ln w="12700" algn="ctr">
            <a:noFill/>
            <a:miter lim="800000"/>
            <a:headEnd/>
            <a:tailEnd/>
          </a:ln>
          <a:effectLst/>
        </p:spPr>
      </p:pic>
      <p:sp>
        <p:nvSpPr>
          <p:cNvPr id="896003" name="Rectangle 3"/>
          <p:cNvSpPr>
            <a:spLocks noGrp="1" noChangeArrowheads="1"/>
          </p:cNvSpPr>
          <p:nvPr>
            <p:ph type="title"/>
          </p:nvPr>
        </p:nvSpPr>
        <p:spPr>
          <a:xfrm>
            <a:off x="0" y="190500"/>
            <a:ext cx="9144000" cy="800100"/>
          </a:xfrm>
        </p:spPr>
        <p:txBody>
          <a:bodyPr/>
          <a:lstStyle/>
          <a:p>
            <a:r>
              <a:rPr lang="en-US" sz="3200" b="1" dirty="0"/>
              <a:t>A. Setting Up Your Hardware</a:t>
            </a:r>
          </a:p>
        </p:txBody>
      </p:sp>
      <p:sp>
        <p:nvSpPr>
          <p:cNvPr id="896006" name="Rectangle 6"/>
          <p:cNvSpPr>
            <a:spLocks noGrp="1" noChangeArrowheads="1"/>
          </p:cNvSpPr>
          <p:nvPr>
            <p:ph idx="1"/>
          </p:nvPr>
        </p:nvSpPr>
        <p:spPr>
          <a:xfrm>
            <a:off x="381000" y="1485900"/>
            <a:ext cx="6958012" cy="4610100"/>
          </a:xfrm>
        </p:spPr>
        <p:txBody>
          <a:bodyPr/>
          <a:lstStyle/>
          <a:p>
            <a:pPr>
              <a:lnSpc>
                <a:spcPct val="90000"/>
              </a:lnSpc>
            </a:pPr>
            <a:r>
              <a:rPr lang="en-US" sz="2400" dirty="0"/>
              <a:t>Data Acquisition Device (DAQ)</a:t>
            </a:r>
          </a:p>
          <a:p>
            <a:pPr lvl="1">
              <a:lnSpc>
                <a:spcPct val="90000"/>
              </a:lnSpc>
            </a:pPr>
            <a:r>
              <a:rPr lang="en-US" sz="2000" dirty="0"/>
              <a:t>Actual USB, PCI, or PXI Device</a:t>
            </a:r>
          </a:p>
          <a:p>
            <a:pPr lvl="1">
              <a:lnSpc>
                <a:spcPct val="90000"/>
              </a:lnSpc>
            </a:pPr>
            <a:r>
              <a:rPr lang="en-US" sz="2000" dirty="0"/>
              <a:t>Configured in Measurement and Automation Explorer(MAX)</a:t>
            </a:r>
          </a:p>
          <a:p>
            <a:pPr lvl="1">
              <a:lnSpc>
                <a:spcPct val="90000"/>
              </a:lnSpc>
              <a:buNone/>
            </a:pPr>
            <a:endParaRPr lang="en-US" sz="2400" dirty="0"/>
          </a:p>
          <a:p>
            <a:pPr>
              <a:lnSpc>
                <a:spcPct val="90000"/>
              </a:lnSpc>
            </a:pPr>
            <a:r>
              <a:rPr lang="en-US" sz="2400" dirty="0"/>
              <a:t>Simulated Data Acquisition Device (DAQ)</a:t>
            </a:r>
          </a:p>
          <a:p>
            <a:pPr lvl="1">
              <a:lnSpc>
                <a:spcPct val="90000"/>
              </a:lnSpc>
            </a:pPr>
            <a:r>
              <a:rPr lang="en-US" sz="2000" dirty="0"/>
              <a:t>Software simulated at the driver level</a:t>
            </a:r>
          </a:p>
          <a:p>
            <a:pPr lvl="1">
              <a:lnSpc>
                <a:spcPct val="90000"/>
              </a:lnSpc>
            </a:pPr>
            <a:r>
              <a:rPr lang="en-US" sz="2000" dirty="0"/>
              <a:t>Configured in MAX</a:t>
            </a:r>
          </a:p>
          <a:p>
            <a:pPr lvl="1">
              <a:lnSpc>
                <a:spcPct val="90000"/>
              </a:lnSpc>
            </a:pPr>
            <a:endParaRPr lang="en-US" sz="2400" dirty="0"/>
          </a:p>
          <a:p>
            <a:pPr>
              <a:lnSpc>
                <a:spcPct val="90000"/>
              </a:lnSpc>
            </a:pPr>
            <a:r>
              <a:rPr lang="en-US" sz="2400" dirty="0"/>
              <a:t>Sound Card</a:t>
            </a:r>
          </a:p>
          <a:p>
            <a:pPr lvl="1">
              <a:lnSpc>
                <a:spcPct val="90000"/>
              </a:lnSpc>
            </a:pPr>
            <a:r>
              <a:rPr lang="en-US" sz="2000" dirty="0"/>
              <a:t>Built into most computers</a:t>
            </a:r>
          </a:p>
          <a:p>
            <a:pPr lvl="1">
              <a:lnSpc>
                <a:spcPct val="90000"/>
              </a:lnSpc>
            </a:pPr>
            <a:endParaRPr lang="en-US" sz="2400" dirty="0"/>
          </a:p>
        </p:txBody>
      </p:sp>
      <p:graphicFrame>
        <p:nvGraphicFramePr>
          <p:cNvPr id="896004" name="Object 4"/>
          <p:cNvGraphicFramePr>
            <a:graphicFrameLocks noChangeAspect="1"/>
          </p:cNvGraphicFramePr>
          <p:nvPr/>
        </p:nvGraphicFramePr>
        <p:xfrm>
          <a:off x="5524500" y="4953000"/>
          <a:ext cx="3111500" cy="831850"/>
        </p:xfrm>
        <a:graphic>
          <a:graphicData uri="http://schemas.openxmlformats.org/presentationml/2006/ole">
            <mc:AlternateContent xmlns:mc="http://schemas.openxmlformats.org/markup-compatibility/2006">
              <mc:Choice xmlns:v="urn:schemas-microsoft-com:vml" Requires="v">
                <p:oleObj spid="_x0000_s896006" name="Bitmap Image" r:id="rId5" imgW="2600000" imgH="695238" progId="PBrush">
                  <p:embed/>
                </p:oleObj>
              </mc:Choice>
              <mc:Fallback>
                <p:oleObj name="Bitmap Image" r:id="rId5" imgW="2600000" imgH="695238" progId="PBrush">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4953000"/>
                        <a:ext cx="3111500" cy="8318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96007" name="Picture 7"/>
          <p:cNvPicPr>
            <a:picLocks noChangeAspect="1" noChangeArrowheads="1"/>
          </p:cNvPicPr>
          <p:nvPr/>
        </p:nvPicPr>
        <p:blipFill>
          <a:blip r:embed="rId7"/>
          <a:srcRect l="13083" r="11333"/>
          <a:stretch>
            <a:fillRect/>
          </a:stretch>
        </p:blipFill>
        <p:spPr bwMode="auto">
          <a:xfrm>
            <a:off x="7315200" y="3619500"/>
            <a:ext cx="1498600" cy="1443037"/>
          </a:xfrm>
          <a:prstGeom prst="rect">
            <a:avLst/>
          </a:prstGeom>
          <a:noFill/>
          <a:ln w="12700" algn="ctr">
            <a:noFill/>
            <a:miter lim="800000"/>
            <a:headEnd/>
            <a:tailEnd/>
          </a:ln>
          <a:effectLst/>
        </p:spPr>
      </p:pic>
      <p:sp>
        <p:nvSpPr>
          <p:cNvPr id="896008" name="AutoShape 8"/>
          <p:cNvSpPr>
            <a:spLocks noChangeArrowheads="1"/>
          </p:cNvSpPr>
          <p:nvPr/>
        </p:nvSpPr>
        <p:spPr bwMode="auto">
          <a:xfrm>
            <a:off x="5143500" y="1485900"/>
            <a:ext cx="998537" cy="384175"/>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sz="2000" b="0" dirty="0">
                <a:effectLst>
                  <a:outerShdw blurRad="38100" dist="38100" dir="2700000" algn="tl">
                    <a:srgbClr val="C0C0C0"/>
                  </a:outerShdw>
                </a:effectLst>
                <a:latin typeface="Times New Roman" pitchFamily="18" charset="0"/>
              </a:rPr>
              <a:t>Track A</a:t>
            </a:r>
          </a:p>
        </p:txBody>
      </p:sp>
      <p:sp>
        <p:nvSpPr>
          <p:cNvPr id="896009" name="AutoShape 9"/>
          <p:cNvSpPr>
            <a:spLocks noChangeArrowheads="1"/>
          </p:cNvSpPr>
          <p:nvPr/>
        </p:nvSpPr>
        <p:spPr bwMode="auto">
          <a:xfrm>
            <a:off x="6477000" y="3238500"/>
            <a:ext cx="998538" cy="384175"/>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sz="2000" b="0" dirty="0">
                <a:effectLst>
                  <a:outerShdw blurRad="38100" dist="38100" dir="2700000" algn="tl">
                    <a:srgbClr val="C0C0C0"/>
                  </a:outerShdw>
                </a:effectLst>
                <a:latin typeface="Times New Roman" pitchFamily="18" charset="0"/>
              </a:rPr>
              <a:t>Track B</a:t>
            </a:r>
          </a:p>
        </p:txBody>
      </p:sp>
      <p:sp>
        <p:nvSpPr>
          <p:cNvPr id="896010" name="AutoShape 10"/>
          <p:cNvSpPr>
            <a:spLocks noChangeArrowheads="1"/>
          </p:cNvSpPr>
          <p:nvPr/>
        </p:nvSpPr>
        <p:spPr bwMode="auto">
          <a:xfrm>
            <a:off x="4191000" y="5067300"/>
            <a:ext cx="998537" cy="384175"/>
          </a:xfrm>
          <a:prstGeom prst="roundRect">
            <a:avLst>
              <a:gd name="adj" fmla="val 16667"/>
            </a:avLst>
          </a:prstGeom>
          <a:solidFill>
            <a:schemeClr val="bg1"/>
          </a:solidFill>
          <a:ln w="12700" algn="ctr">
            <a:solidFill>
              <a:schemeClr val="tx1"/>
            </a:solidFill>
            <a:round/>
            <a:headEnd/>
            <a:tailEnd/>
          </a:ln>
          <a:effectLst/>
        </p:spPr>
        <p:txBody>
          <a:bodyPr wrap="none" anchor="ctr"/>
          <a:lstStyle/>
          <a:p>
            <a:r>
              <a:rPr lang="en-US" sz="2000" b="0" dirty="0">
                <a:effectLst>
                  <a:outerShdw blurRad="38100" dist="38100" dir="2700000" algn="tl">
                    <a:srgbClr val="C0C0C0"/>
                  </a:outerShdw>
                </a:effectLst>
                <a:latin typeface="Times New Roman" pitchFamily="18" charset="0"/>
              </a:rPr>
              <a:t>Track C</a:t>
            </a:r>
          </a:p>
        </p:txBody>
      </p:sp>
      <p:pic>
        <p:nvPicPr>
          <p:cNvPr id="896005" name="Picture 5"/>
          <p:cNvPicPr>
            <a:picLocks noChangeAspect="1" noChangeArrowheads="1"/>
          </p:cNvPicPr>
          <p:nvPr/>
        </p:nvPicPr>
        <p:blipFill>
          <a:blip r:embed="rId8"/>
          <a:srcRect l="16034" r="16032"/>
          <a:stretch>
            <a:fillRect/>
          </a:stretch>
        </p:blipFill>
        <p:spPr bwMode="auto">
          <a:xfrm>
            <a:off x="6362700" y="1905000"/>
            <a:ext cx="1074738" cy="1150938"/>
          </a:xfrm>
          <a:prstGeom prst="rect">
            <a:avLst/>
          </a:prstGeom>
          <a:noFill/>
          <a:ln w="12700" algn="ctr">
            <a:noFill/>
            <a:miter lim="800000"/>
            <a:headEnd/>
            <a:tailEnd/>
          </a:ln>
          <a:effec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3"/>
          <a:srcRect/>
          <a:stretch>
            <a:fillRect/>
          </a:stretch>
        </p:blipFill>
        <p:spPr bwMode="auto">
          <a:xfrm>
            <a:off x="5322888" y="2162175"/>
            <a:ext cx="2974975" cy="3419475"/>
          </a:xfrm>
          <a:prstGeom prst="rect">
            <a:avLst/>
          </a:prstGeom>
          <a:noFill/>
          <a:ln w="12700" algn="ctr">
            <a:noFill/>
            <a:miter lim="800000"/>
            <a:headEnd/>
            <a:tailEnd/>
          </a:ln>
        </p:spPr>
      </p:pic>
      <p:pic>
        <p:nvPicPr>
          <p:cNvPr id="88067" name="Picture 3" descr="icon LV 8"/>
          <p:cNvPicPr>
            <a:picLocks noChangeAspect="1" noChangeArrowheads="1"/>
          </p:cNvPicPr>
          <p:nvPr/>
        </p:nvPicPr>
        <p:blipFill>
          <a:blip r:embed="rId4"/>
          <a:srcRect/>
          <a:stretch>
            <a:fillRect/>
          </a:stretch>
        </p:blipFill>
        <p:spPr bwMode="auto">
          <a:xfrm>
            <a:off x="6492875" y="3698875"/>
            <a:ext cx="458788" cy="458788"/>
          </a:xfrm>
          <a:prstGeom prst="rect">
            <a:avLst/>
          </a:prstGeom>
          <a:noFill/>
          <a:ln w="9525">
            <a:noFill/>
            <a:miter lim="800000"/>
            <a:headEnd/>
            <a:tailEnd/>
          </a:ln>
        </p:spPr>
      </p:pic>
      <p:pic>
        <p:nvPicPr>
          <p:cNvPr id="88068" name="Picture 4" descr="LV 3 Hr Screen Shot_003"/>
          <p:cNvPicPr>
            <a:picLocks noChangeAspect="1" noChangeArrowheads="1"/>
          </p:cNvPicPr>
          <p:nvPr/>
        </p:nvPicPr>
        <p:blipFill>
          <a:blip r:embed="rId5"/>
          <a:srcRect/>
          <a:stretch>
            <a:fillRect/>
          </a:stretch>
        </p:blipFill>
        <p:spPr bwMode="auto">
          <a:xfrm>
            <a:off x="615950" y="2008188"/>
            <a:ext cx="3325813" cy="3878262"/>
          </a:xfrm>
          <a:prstGeom prst="rect">
            <a:avLst/>
          </a:prstGeom>
          <a:noFill/>
          <a:ln w="9525">
            <a:noFill/>
            <a:miter lim="800000"/>
            <a:headEnd/>
            <a:tailEnd/>
          </a:ln>
        </p:spPr>
      </p:pic>
      <p:sp>
        <p:nvSpPr>
          <p:cNvPr id="88069" name="Rectangle 5"/>
          <p:cNvSpPr>
            <a:spLocks noGrp="1" noChangeArrowheads="1"/>
          </p:cNvSpPr>
          <p:nvPr>
            <p:ph type="title"/>
          </p:nvPr>
        </p:nvSpPr>
        <p:spPr>
          <a:xfrm>
            <a:off x="0" y="190500"/>
            <a:ext cx="9144000" cy="543656"/>
          </a:xfrm>
          <a:noFill/>
        </p:spPr>
        <p:txBody>
          <a:bodyPr wrap="square" lIns="63398" tIns="25359" rIns="63398" bIns="25359" anchor="t">
            <a:spAutoFit/>
          </a:bodyPr>
          <a:lstStyle/>
          <a:p>
            <a:pPr eaLnBrk="1" hangingPunct="1"/>
            <a:r>
              <a:rPr lang="en-US" sz="3200" b="1" dirty="0"/>
              <a:t>Create </a:t>
            </a:r>
            <a:r>
              <a:rPr lang="en-US" sz="3200" b="1" dirty="0" err="1"/>
              <a:t>SubVI</a:t>
            </a:r>
            <a:endParaRPr lang="en-US" sz="3200" b="1" dirty="0"/>
          </a:p>
        </p:txBody>
      </p:sp>
      <p:sp>
        <p:nvSpPr>
          <p:cNvPr id="88070" name="Rectangle 6"/>
          <p:cNvSpPr>
            <a:spLocks noGrp="1" noChangeArrowheads="1"/>
          </p:cNvSpPr>
          <p:nvPr>
            <p:ph idx="1"/>
          </p:nvPr>
        </p:nvSpPr>
        <p:spPr>
          <a:xfrm>
            <a:off x="381000" y="990600"/>
            <a:ext cx="7762875" cy="1371600"/>
          </a:xfrm>
          <a:noFill/>
        </p:spPr>
        <p:txBody>
          <a:bodyPr lIns="91928" tIns="45964" rIns="91928" bIns="45964"/>
          <a:lstStyle/>
          <a:p>
            <a:pPr eaLnBrk="1" hangingPunct="1">
              <a:lnSpc>
                <a:spcPct val="110000"/>
              </a:lnSpc>
              <a:buClr>
                <a:schemeClr val="tx1"/>
              </a:buClr>
            </a:pPr>
            <a:r>
              <a:rPr lang="en-US" sz="2400" dirty="0"/>
              <a:t>Enclose area to be converted into a subVI.</a:t>
            </a:r>
          </a:p>
          <a:p>
            <a:pPr eaLnBrk="1" hangingPunct="1">
              <a:lnSpc>
                <a:spcPct val="110000"/>
              </a:lnSpc>
              <a:buClr>
                <a:schemeClr val="tx1"/>
              </a:buClr>
            </a:pPr>
            <a:r>
              <a:rPr lang="en-US" sz="2400" dirty="0"/>
              <a:t>Select </a:t>
            </a:r>
            <a:r>
              <a:rPr lang="en-US" sz="2400" b="1" dirty="0" err="1"/>
              <a:t>Edit»Create</a:t>
            </a:r>
            <a:r>
              <a:rPr lang="en-US" sz="2400" b="1" dirty="0"/>
              <a:t> SubVI</a:t>
            </a:r>
            <a:r>
              <a:rPr lang="en-US" sz="2400" dirty="0"/>
              <a:t> from the Edit menu.</a:t>
            </a:r>
          </a:p>
        </p:txBody>
      </p:sp>
      <p:sp>
        <p:nvSpPr>
          <p:cNvPr id="88071" name="Line 7"/>
          <p:cNvSpPr>
            <a:spLocks noChangeShapeType="1"/>
          </p:cNvSpPr>
          <p:nvPr/>
        </p:nvSpPr>
        <p:spPr bwMode="auto">
          <a:xfrm flipV="1">
            <a:off x="3035300" y="4159250"/>
            <a:ext cx="3879850" cy="1304925"/>
          </a:xfrm>
          <a:prstGeom prst="line">
            <a:avLst/>
          </a:prstGeom>
          <a:noFill/>
          <a:ln w="12700">
            <a:solidFill>
              <a:schemeClr val="accent2"/>
            </a:solidFill>
            <a:prstDash val="sysDot"/>
            <a:round/>
            <a:headEnd type="none" w="sm" len="sm"/>
            <a:tailEnd type="none" w="sm" len="sm"/>
          </a:ln>
        </p:spPr>
        <p:txBody>
          <a:bodyPr wrap="none" anchor="ctr"/>
          <a:lstStyle/>
          <a:p>
            <a:endParaRPr lang="en-US"/>
          </a:p>
        </p:txBody>
      </p:sp>
      <p:sp>
        <p:nvSpPr>
          <p:cNvPr id="88072" name="AutoShape 8"/>
          <p:cNvSpPr>
            <a:spLocks noChangeArrowheads="1"/>
          </p:cNvSpPr>
          <p:nvPr/>
        </p:nvSpPr>
        <p:spPr bwMode="auto">
          <a:xfrm>
            <a:off x="3919538" y="2506663"/>
            <a:ext cx="520700" cy="292100"/>
          </a:xfrm>
          <a:prstGeom prst="rightArrow">
            <a:avLst>
              <a:gd name="adj1" fmla="val 50000"/>
              <a:gd name="adj2" fmla="val 89139"/>
            </a:avLst>
          </a:prstGeom>
          <a:solidFill>
            <a:schemeClr val="tx2"/>
          </a:solidFill>
          <a:ln w="12700">
            <a:solidFill>
              <a:srgbClr val="000000"/>
            </a:solidFill>
            <a:miter lim="800000"/>
            <a:headEnd/>
            <a:tailEnd/>
          </a:ln>
        </p:spPr>
        <p:txBody>
          <a:bodyPr wrap="none" anchor="ctr"/>
          <a:lstStyle/>
          <a:p>
            <a:endParaRPr lang="en-US"/>
          </a:p>
        </p:txBody>
      </p:sp>
      <p:sp>
        <p:nvSpPr>
          <p:cNvPr id="88073" name="Line 9"/>
          <p:cNvSpPr>
            <a:spLocks noChangeShapeType="1"/>
          </p:cNvSpPr>
          <p:nvPr/>
        </p:nvSpPr>
        <p:spPr bwMode="auto">
          <a:xfrm>
            <a:off x="2997200" y="2698750"/>
            <a:ext cx="3937000" cy="1035050"/>
          </a:xfrm>
          <a:prstGeom prst="line">
            <a:avLst/>
          </a:prstGeom>
          <a:noFill/>
          <a:ln w="12700">
            <a:solidFill>
              <a:schemeClr val="accent2"/>
            </a:solidFill>
            <a:prstDash val="sysDot"/>
            <a:round/>
            <a:headEnd type="none" w="sm" len="sm"/>
            <a:tailEnd type="none" w="sm" len="sm"/>
          </a:ln>
        </p:spPr>
        <p:txBody>
          <a:bodyPr wrap="none" anchor="ctr"/>
          <a:lstStyle/>
          <a:p>
            <a:endParaRPr lang="en-US"/>
          </a:p>
        </p:txBody>
      </p:sp>
      <p:sp>
        <p:nvSpPr>
          <p:cNvPr id="88074" name="Line 10"/>
          <p:cNvSpPr>
            <a:spLocks noChangeShapeType="1"/>
          </p:cNvSpPr>
          <p:nvPr/>
        </p:nvSpPr>
        <p:spPr bwMode="auto">
          <a:xfrm>
            <a:off x="1576388" y="2698750"/>
            <a:ext cx="4976812" cy="1035050"/>
          </a:xfrm>
          <a:prstGeom prst="line">
            <a:avLst/>
          </a:prstGeom>
          <a:noFill/>
          <a:ln w="12700">
            <a:solidFill>
              <a:schemeClr val="accent2"/>
            </a:solidFill>
            <a:prstDash val="sysDot"/>
            <a:round/>
            <a:headEnd type="none" w="sm" len="sm"/>
            <a:tailEnd type="none" w="sm" len="sm"/>
          </a:ln>
        </p:spPr>
        <p:txBody>
          <a:bodyPr wrap="none" anchor="ctr"/>
          <a:lstStyle/>
          <a:p>
            <a:endParaRPr lang="en-US"/>
          </a:p>
        </p:txBody>
      </p:sp>
      <p:sp>
        <p:nvSpPr>
          <p:cNvPr id="88075" name="Line 11"/>
          <p:cNvSpPr>
            <a:spLocks noChangeShapeType="1"/>
          </p:cNvSpPr>
          <p:nvPr/>
        </p:nvSpPr>
        <p:spPr bwMode="auto">
          <a:xfrm flipV="1">
            <a:off x="1576388" y="4152900"/>
            <a:ext cx="4938712" cy="1273175"/>
          </a:xfrm>
          <a:prstGeom prst="line">
            <a:avLst/>
          </a:prstGeom>
          <a:noFill/>
          <a:ln w="12700">
            <a:solidFill>
              <a:schemeClr val="accent2"/>
            </a:solidFill>
            <a:prstDash val="sysDot"/>
            <a:round/>
            <a:headEnd type="none" w="sm" len="sm"/>
            <a:tailEnd type="none" w="sm" len="sm"/>
          </a:ln>
        </p:spPr>
        <p:txBody>
          <a:bodyPr wrap="none" anchor="ctr"/>
          <a:lstStyle/>
          <a:p>
            <a:endParaRPr lang="en-US"/>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558800" y="1422400"/>
            <a:ext cx="8382000" cy="4343400"/>
          </a:xfrm>
          <a:prstGeom prst="rect">
            <a:avLst/>
          </a:prstGeom>
          <a:solidFill>
            <a:schemeClr val="accent1"/>
          </a:solidFill>
          <a:ln w="28575" algn="ctr">
            <a:noFill/>
            <a:miter lim="800000"/>
            <a:headEnd type="none" w="sm" len="sm"/>
            <a:tailEnd type="none" w="sm" len="sm"/>
          </a:ln>
        </p:spPr>
        <p:txBody>
          <a:bodyPr wrap="none" anchor="ctr"/>
          <a:lstStyle/>
          <a:p>
            <a:endParaRPr lang="en-US">
              <a:latin typeface="+mn-lt"/>
            </a:endParaRPr>
          </a:p>
        </p:txBody>
      </p:sp>
      <p:sp>
        <p:nvSpPr>
          <p:cNvPr id="89091" name="Rectangle 3"/>
          <p:cNvSpPr>
            <a:spLocks noChangeArrowheads="1"/>
          </p:cNvSpPr>
          <p:nvPr/>
        </p:nvSpPr>
        <p:spPr bwMode="auto">
          <a:xfrm>
            <a:off x="431800" y="1295400"/>
            <a:ext cx="8382000" cy="4343400"/>
          </a:xfrm>
          <a:prstGeom prst="rect">
            <a:avLst/>
          </a:prstGeom>
          <a:solidFill>
            <a:schemeClr val="bg1"/>
          </a:solidFill>
          <a:ln w="28575" algn="ctr">
            <a:solidFill>
              <a:schemeClr val="accent2"/>
            </a:solidFill>
            <a:miter lim="800000"/>
            <a:headEnd type="none" w="sm" len="sm"/>
            <a:tailEnd type="none" w="sm" len="sm"/>
          </a:ln>
        </p:spPr>
        <p:txBody>
          <a:bodyPr wrap="none" anchor="ctr"/>
          <a:lstStyle/>
          <a:p>
            <a:endParaRPr lang="en-US">
              <a:latin typeface="+mn-lt"/>
            </a:endParaRPr>
          </a:p>
        </p:txBody>
      </p:sp>
      <p:sp>
        <p:nvSpPr>
          <p:cNvPr id="89092" name="Rectangle 4"/>
          <p:cNvSpPr>
            <a:spLocks noChangeArrowheads="1"/>
          </p:cNvSpPr>
          <p:nvPr/>
        </p:nvSpPr>
        <p:spPr bwMode="auto">
          <a:xfrm>
            <a:off x="0" y="190501"/>
            <a:ext cx="9144000" cy="908115"/>
          </a:xfrm>
          <a:prstGeom prst="rect">
            <a:avLst/>
          </a:prstGeom>
          <a:noFill/>
          <a:ln w="9525">
            <a:noFill/>
            <a:miter lim="800000"/>
            <a:headEnd/>
            <a:tailEnd/>
          </a:ln>
        </p:spPr>
        <p:txBody>
          <a:bodyPr wrap="square" lIns="63398" tIns="25359" rIns="63398" bIns="25359">
            <a:spAutoFit/>
          </a:bodyPr>
          <a:lstStyle/>
          <a:p>
            <a:pPr defTabSz="912813" eaLnBrk="1" hangingPunct="1">
              <a:lnSpc>
                <a:spcPct val="87000"/>
              </a:lnSpc>
            </a:pPr>
            <a:r>
              <a:rPr lang="en-US" sz="3200" dirty="0">
                <a:latin typeface="+mn-lt"/>
              </a:rPr>
              <a:t>LabVIEW Functions and </a:t>
            </a:r>
            <a:r>
              <a:rPr lang="en-US" sz="3200" dirty="0" err="1">
                <a:latin typeface="+mn-lt"/>
              </a:rPr>
              <a:t>SubVIs</a:t>
            </a:r>
            <a:r>
              <a:rPr lang="en-US" sz="3200" dirty="0">
                <a:latin typeface="+mn-lt"/>
              </a:rPr>
              <a:t> operate like Functions in other languages</a:t>
            </a:r>
          </a:p>
        </p:txBody>
      </p:sp>
      <p:sp>
        <p:nvSpPr>
          <p:cNvPr id="89093" name="Rectangle 5"/>
          <p:cNvSpPr>
            <a:spLocks noChangeArrowheads="1"/>
          </p:cNvSpPr>
          <p:nvPr/>
        </p:nvSpPr>
        <p:spPr bwMode="auto">
          <a:xfrm>
            <a:off x="533400" y="1371600"/>
            <a:ext cx="4038600" cy="2676932"/>
          </a:xfrm>
          <a:prstGeom prst="rect">
            <a:avLst/>
          </a:prstGeom>
          <a:noFill/>
          <a:ln w="9525">
            <a:noFill/>
            <a:miter lim="800000"/>
            <a:headEnd/>
            <a:tailEnd/>
          </a:ln>
        </p:spPr>
        <p:txBody>
          <a:bodyPr wrap="square" lIns="63398" tIns="25359" rIns="63398" bIns="25359">
            <a:spAutoFit/>
          </a:bodyPr>
          <a:lstStyle/>
          <a:p>
            <a:pPr marL="230188" indent="-230188" algn="l" defTabSz="912813">
              <a:lnSpc>
                <a:spcPct val="105000"/>
              </a:lnSpc>
            </a:pPr>
            <a:r>
              <a:rPr lang="en-US" dirty="0">
                <a:latin typeface="+mn-lt"/>
              </a:rPr>
              <a:t>Function Pseudo Code</a:t>
            </a:r>
          </a:p>
          <a:p>
            <a:pPr marL="230188" indent="-230188" algn="l" defTabSz="912813">
              <a:lnSpc>
                <a:spcPct val="105000"/>
              </a:lnSpc>
            </a:pPr>
            <a:r>
              <a:rPr lang="en-US" sz="2000" b="0" dirty="0">
                <a:latin typeface="+mn-lt"/>
              </a:rPr>
              <a:t>function average (in1, in2, out)</a:t>
            </a:r>
          </a:p>
          <a:p>
            <a:pPr marL="230188" indent="-230188" algn="l" defTabSz="912813">
              <a:lnSpc>
                <a:spcPct val="105000"/>
              </a:lnSpc>
            </a:pPr>
            <a:r>
              <a:rPr lang="en-US" sz="2000" b="0" dirty="0">
                <a:latin typeface="+mn-lt"/>
              </a:rPr>
              <a:t>{</a:t>
            </a:r>
          </a:p>
          <a:p>
            <a:pPr marL="230188" indent="-230188" algn="l" defTabSz="912813">
              <a:lnSpc>
                <a:spcPct val="105000"/>
              </a:lnSpc>
            </a:pPr>
            <a:r>
              <a:rPr lang="en-US" sz="2000" b="0" dirty="0">
                <a:latin typeface="+mn-lt"/>
              </a:rPr>
              <a:t>out = (in1 + in2)/2.0;</a:t>
            </a:r>
          </a:p>
          <a:p>
            <a:pPr marL="230188" indent="-230188" algn="l" defTabSz="912813">
              <a:lnSpc>
                <a:spcPct val="105000"/>
              </a:lnSpc>
            </a:pPr>
            <a:r>
              <a:rPr lang="en-US" sz="2000" b="0" dirty="0">
                <a:latin typeface="+mn-lt"/>
              </a:rPr>
              <a:t>}</a:t>
            </a:r>
          </a:p>
          <a:p>
            <a:pPr marL="230188" indent="-230188" algn="l" defTabSz="912813">
              <a:lnSpc>
                <a:spcPct val="105000"/>
              </a:lnSpc>
            </a:pPr>
            <a:endParaRPr lang="en-US" b="0" dirty="0">
              <a:latin typeface="+mn-lt"/>
            </a:endParaRPr>
          </a:p>
          <a:p>
            <a:pPr marL="230188" indent="-230188" algn="l" defTabSz="912813">
              <a:lnSpc>
                <a:spcPct val="105000"/>
              </a:lnSpc>
            </a:pPr>
            <a:endParaRPr lang="en-US" sz="1050" b="0" dirty="0">
              <a:latin typeface="+mn-lt"/>
            </a:endParaRPr>
          </a:p>
          <a:p>
            <a:pPr marL="230188" indent="-230188" algn="l" defTabSz="912813">
              <a:lnSpc>
                <a:spcPct val="105000"/>
              </a:lnSpc>
            </a:pPr>
            <a:r>
              <a:rPr lang="en-US" dirty="0" err="1">
                <a:latin typeface="+mn-lt"/>
              </a:rPr>
              <a:t>SubVI</a:t>
            </a:r>
            <a:r>
              <a:rPr lang="en-US" dirty="0">
                <a:latin typeface="+mn-lt"/>
              </a:rPr>
              <a:t> Block Diagram</a:t>
            </a:r>
          </a:p>
        </p:txBody>
      </p:sp>
      <p:sp>
        <p:nvSpPr>
          <p:cNvPr id="89094" name="Rectangle 6"/>
          <p:cNvSpPr>
            <a:spLocks noChangeArrowheads="1"/>
          </p:cNvSpPr>
          <p:nvPr/>
        </p:nvSpPr>
        <p:spPr bwMode="auto">
          <a:xfrm>
            <a:off x="4699000" y="1371600"/>
            <a:ext cx="4038600" cy="2676932"/>
          </a:xfrm>
          <a:prstGeom prst="rect">
            <a:avLst/>
          </a:prstGeom>
          <a:noFill/>
          <a:ln w="9525">
            <a:noFill/>
            <a:miter lim="800000"/>
            <a:headEnd/>
            <a:tailEnd/>
          </a:ln>
        </p:spPr>
        <p:txBody>
          <a:bodyPr lIns="63398" tIns="25359" rIns="63398" bIns="25359">
            <a:spAutoFit/>
          </a:bodyPr>
          <a:lstStyle/>
          <a:p>
            <a:pPr marL="230188" indent="-230188" algn="l" defTabSz="912813">
              <a:lnSpc>
                <a:spcPct val="105000"/>
              </a:lnSpc>
            </a:pPr>
            <a:r>
              <a:rPr lang="en-US" dirty="0">
                <a:latin typeface="+mn-lt"/>
              </a:rPr>
              <a:t>Calling Program Pseudo Code</a:t>
            </a:r>
          </a:p>
          <a:p>
            <a:pPr marL="230188" indent="-230188" algn="l" defTabSz="912813">
              <a:lnSpc>
                <a:spcPct val="105000"/>
              </a:lnSpc>
            </a:pPr>
            <a:r>
              <a:rPr lang="fr-FR" sz="2000" b="0" dirty="0">
                <a:latin typeface="+mn-lt"/>
              </a:rPr>
              <a:t>main</a:t>
            </a:r>
          </a:p>
          <a:p>
            <a:pPr marL="230188" indent="-230188" algn="l" defTabSz="912813">
              <a:lnSpc>
                <a:spcPct val="105000"/>
              </a:lnSpc>
            </a:pPr>
            <a:r>
              <a:rPr lang="fr-FR" sz="2000" b="0" dirty="0">
                <a:latin typeface="+mn-lt"/>
              </a:rPr>
              <a:t>{</a:t>
            </a:r>
          </a:p>
          <a:p>
            <a:pPr marL="230188" indent="-230188" algn="l" defTabSz="912813">
              <a:lnSpc>
                <a:spcPct val="105000"/>
              </a:lnSpc>
            </a:pPr>
            <a:r>
              <a:rPr lang="fr-FR" sz="2000" b="0" dirty="0" err="1">
                <a:latin typeface="+mn-lt"/>
              </a:rPr>
              <a:t>average</a:t>
            </a:r>
            <a:r>
              <a:rPr lang="fr-FR" sz="2000" b="0" dirty="0">
                <a:latin typeface="+mn-lt"/>
              </a:rPr>
              <a:t> (in1, in2, </a:t>
            </a:r>
            <a:r>
              <a:rPr lang="fr-FR" sz="2000" b="0" dirty="0" err="1">
                <a:latin typeface="+mn-lt"/>
              </a:rPr>
              <a:t>pointavg</a:t>
            </a:r>
            <a:r>
              <a:rPr lang="fr-FR" sz="2000" b="0" dirty="0">
                <a:latin typeface="+mn-lt"/>
              </a:rPr>
              <a:t>)</a:t>
            </a:r>
          </a:p>
          <a:p>
            <a:pPr marL="230188" indent="-230188" algn="l" defTabSz="912813">
              <a:lnSpc>
                <a:spcPct val="105000"/>
              </a:lnSpc>
            </a:pPr>
            <a:r>
              <a:rPr lang="fr-FR" sz="2000" b="0" dirty="0">
                <a:latin typeface="+mn-lt"/>
              </a:rPr>
              <a:t>}</a:t>
            </a:r>
          </a:p>
          <a:p>
            <a:pPr marL="230188" indent="-230188" algn="l" defTabSz="912813">
              <a:lnSpc>
                <a:spcPct val="105000"/>
              </a:lnSpc>
            </a:pPr>
            <a:endParaRPr lang="fr-FR" sz="1050" b="0" dirty="0">
              <a:latin typeface="+mn-lt"/>
            </a:endParaRPr>
          </a:p>
          <a:p>
            <a:pPr marL="230188" indent="-230188" algn="l" defTabSz="912813">
              <a:lnSpc>
                <a:spcPct val="105000"/>
              </a:lnSpc>
            </a:pPr>
            <a:r>
              <a:rPr lang="fr-FR" dirty="0" err="1">
                <a:latin typeface="+mn-lt"/>
              </a:rPr>
              <a:t>Calling</a:t>
            </a:r>
            <a:r>
              <a:rPr lang="fr-FR" dirty="0">
                <a:latin typeface="+mn-lt"/>
              </a:rPr>
              <a:t> VI Block </a:t>
            </a:r>
            <a:r>
              <a:rPr lang="fr-FR" dirty="0" err="1">
                <a:latin typeface="+mn-lt"/>
              </a:rPr>
              <a:t>Diagram</a:t>
            </a:r>
            <a:endParaRPr lang="en-US" dirty="0">
              <a:latin typeface="+mn-lt"/>
            </a:endParaRPr>
          </a:p>
        </p:txBody>
      </p:sp>
      <p:sp>
        <p:nvSpPr>
          <p:cNvPr id="89095" name="Line 7"/>
          <p:cNvSpPr>
            <a:spLocks noChangeShapeType="1"/>
          </p:cNvSpPr>
          <p:nvPr/>
        </p:nvSpPr>
        <p:spPr bwMode="auto">
          <a:xfrm>
            <a:off x="419100" y="3581400"/>
            <a:ext cx="8420100" cy="0"/>
          </a:xfrm>
          <a:prstGeom prst="line">
            <a:avLst/>
          </a:prstGeom>
          <a:noFill/>
          <a:ln w="28575">
            <a:solidFill>
              <a:schemeClr val="accent2"/>
            </a:solidFill>
            <a:round/>
            <a:headEnd type="none" w="sm" len="sm"/>
            <a:tailEnd type="none" w="sm" len="sm"/>
          </a:ln>
        </p:spPr>
        <p:txBody>
          <a:bodyPr wrap="none" anchor="ctr"/>
          <a:lstStyle/>
          <a:p>
            <a:endParaRPr lang="en-US">
              <a:latin typeface="+mn-lt"/>
            </a:endParaRPr>
          </a:p>
        </p:txBody>
      </p:sp>
      <p:sp>
        <p:nvSpPr>
          <p:cNvPr id="89096" name="Line 8"/>
          <p:cNvSpPr>
            <a:spLocks noChangeShapeType="1"/>
          </p:cNvSpPr>
          <p:nvPr/>
        </p:nvSpPr>
        <p:spPr bwMode="auto">
          <a:xfrm flipV="1">
            <a:off x="4572000" y="1295400"/>
            <a:ext cx="0" cy="4343400"/>
          </a:xfrm>
          <a:prstGeom prst="line">
            <a:avLst/>
          </a:prstGeom>
          <a:noFill/>
          <a:ln w="28575">
            <a:solidFill>
              <a:schemeClr val="accent2"/>
            </a:solidFill>
            <a:round/>
            <a:headEnd type="none" w="sm" len="sm"/>
            <a:tailEnd type="none" w="sm" len="sm"/>
          </a:ln>
        </p:spPr>
        <p:txBody>
          <a:bodyPr wrap="none" anchor="ctr"/>
          <a:lstStyle/>
          <a:p>
            <a:endParaRPr lang="en-US">
              <a:latin typeface="+mn-lt"/>
            </a:endParaRPr>
          </a:p>
        </p:txBody>
      </p:sp>
      <p:pic>
        <p:nvPicPr>
          <p:cNvPr id="89097" name="Picture 9"/>
          <p:cNvPicPr>
            <a:picLocks noChangeAspect="1" noChangeArrowheads="1"/>
          </p:cNvPicPr>
          <p:nvPr/>
        </p:nvPicPr>
        <p:blipFill>
          <a:blip r:embed="rId3"/>
          <a:srcRect/>
          <a:stretch>
            <a:fillRect/>
          </a:stretch>
        </p:blipFill>
        <p:spPr bwMode="auto">
          <a:xfrm>
            <a:off x="1038225" y="4043363"/>
            <a:ext cx="2651125" cy="1504950"/>
          </a:xfrm>
          <a:prstGeom prst="rect">
            <a:avLst/>
          </a:prstGeom>
          <a:noFill/>
          <a:ln w="12700" algn="ctr">
            <a:noFill/>
            <a:miter lim="800000"/>
            <a:headEnd/>
            <a:tailEnd/>
          </a:ln>
        </p:spPr>
      </p:pic>
      <p:pic>
        <p:nvPicPr>
          <p:cNvPr id="89098" name="Picture 10"/>
          <p:cNvPicPr>
            <a:picLocks noChangeAspect="1" noChangeArrowheads="1"/>
          </p:cNvPicPr>
          <p:nvPr/>
        </p:nvPicPr>
        <p:blipFill>
          <a:blip r:embed="rId4"/>
          <a:srcRect/>
          <a:stretch>
            <a:fillRect/>
          </a:stretch>
        </p:blipFill>
        <p:spPr bwMode="auto">
          <a:xfrm>
            <a:off x="5224463" y="4089400"/>
            <a:ext cx="2535237" cy="1490663"/>
          </a:xfrm>
          <a:prstGeom prst="rect">
            <a:avLst/>
          </a:prstGeom>
          <a:noFill/>
          <a:ln w="12700" algn="ctr">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0" y="190500"/>
            <a:ext cx="9144000" cy="838200"/>
          </a:xfrm>
        </p:spPr>
        <p:txBody>
          <a:bodyPr/>
          <a:lstStyle/>
          <a:p>
            <a:pPr eaLnBrk="1" hangingPunct="1"/>
            <a:r>
              <a:rPr lang="en-US" sz="3200" b="1" dirty="0"/>
              <a:t>Connector Pane and Icon Viewer</a:t>
            </a:r>
          </a:p>
        </p:txBody>
      </p:sp>
      <p:sp>
        <p:nvSpPr>
          <p:cNvPr id="90116" name="Rectangle 4"/>
          <p:cNvSpPr>
            <a:spLocks noGrp="1" noChangeArrowheads="1"/>
          </p:cNvSpPr>
          <p:nvPr>
            <p:ph idx="1"/>
          </p:nvPr>
        </p:nvSpPr>
        <p:spPr>
          <a:xfrm>
            <a:off x="685800" y="1371600"/>
            <a:ext cx="7772400" cy="4114800"/>
          </a:xfrm>
          <a:noFill/>
        </p:spPr>
        <p:txBody>
          <a:bodyPr/>
          <a:lstStyle/>
          <a:p>
            <a:pPr eaLnBrk="1" hangingPunct="1"/>
            <a:r>
              <a:rPr lang="en-US" sz="2400" dirty="0"/>
              <a:t>Use this connector pane layout as a standard</a:t>
            </a:r>
          </a:p>
          <a:p>
            <a:pPr eaLnBrk="1" hangingPunct="1"/>
            <a:endParaRPr lang="en-US" sz="2400" dirty="0"/>
          </a:p>
          <a:p>
            <a:pPr eaLnBrk="1" hangingPunct="1"/>
            <a:endParaRPr lang="en-US" sz="2400" dirty="0"/>
          </a:p>
          <a:p>
            <a:pPr eaLnBrk="1" hangingPunct="1"/>
            <a:r>
              <a:rPr lang="en-US" sz="2400" dirty="0"/>
              <a:t>Top terminals are usually reserved for file paths and references, such as a file reference</a:t>
            </a:r>
          </a:p>
          <a:p>
            <a:pPr eaLnBrk="1" hangingPunct="1"/>
            <a:r>
              <a:rPr lang="en-US" sz="2400" dirty="0"/>
              <a:t>Bottom terminals are </a:t>
            </a:r>
            <a:br>
              <a:rPr lang="en-US" sz="2400" dirty="0"/>
            </a:br>
            <a:r>
              <a:rPr lang="en-US" sz="2400" dirty="0"/>
              <a:t>usually reserved for </a:t>
            </a:r>
            <a:br>
              <a:rPr lang="en-US" sz="2400" dirty="0"/>
            </a:br>
            <a:r>
              <a:rPr lang="en-US" sz="2400" dirty="0"/>
              <a:t>error clusters</a:t>
            </a:r>
          </a:p>
        </p:txBody>
      </p:sp>
      <p:pic>
        <p:nvPicPr>
          <p:cNvPr id="90115" name="Picture 3" descr="vi_icon"/>
          <p:cNvPicPr>
            <a:picLocks noChangeAspect="1" noChangeArrowheads="1"/>
          </p:cNvPicPr>
          <p:nvPr/>
        </p:nvPicPr>
        <p:blipFill>
          <a:blip r:embed="rId3"/>
          <a:srcRect/>
          <a:stretch>
            <a:fillRect/>
          </a:stretch>
        </p:blipFill>
        <p:spPr bwMode="auto">
          <a:xfrm>
            <a:off x="7658100" y="914400"/>
            <a:ext cx="990600" cy="990600"/>
          </a:xfrm>
          <a:prstGeom prst="rect">
            <a:avLst/>
          </a:prstGeom>
          <a:noFill/>
          <a:ln w="9525">
            <a:noFill/>
            <a:miter lim="800000"/>
            <a:headEnd/>
            <a:tailEnd/>
          </a:ln>
        </p:spPr>
      </p:pic>
      <p:pic>
        <p:nvPicPr>
          <p:cNvPr id="90117" name="Picture 6"/>
          <p:cNvPicPr>
            <a:picLocks noChangeAspect="1" noChangeArrowheads="1"/>
          </p:cNvPicPr>
          <p:nvPr/>
        </p:nvPicPr>
        <p:blipFill>
          <a:blip r:embed="rId4"/>
          <a:srcRect/>
          <a:stretch>
            <a:fillRect/>
          </a:stretch>
        </p:blipFill>
        <p:spPr bwMode="auto">
          <a:xfrm>
            <a:off x="4191000" y="1828800"/>
            <a:ext cx="762000" cy="762000"/>
          </a:xfrm>
          <a:prstGeom prst="rect">
            <a:avLst/>
          </a:prstGeom>
          <a:noFill/>
          <a:ln w="9525" algn="ctr">
            <a:noFill/>
            <a:miter lim="800000"/>
            <a:headEnd type="none" w="sm" len="sm"/>
            <a:tailEnd type="none" w="sm" len="sm"/>
          </a:ln>
        </p:spPr>
      </p:pic>
      <p:pic>
        <p:nvPicPr>
          <p:cNvPr id="90118" name="Picture 6" descr="inputs-outputs.jpg"/>
          <p:cNvPicPr>
            <a:picLocks noChangeAspect="1"/>
          </p:cNvPicPr>
          <p:nvPr/>
        </p:nvPicPr>
        <p:blipFill>
          <a:blip r:embed="rId5"/>
          <a:srcRect/>
          <a:stretch>
            <a:fillRect/>
          </a:stretch>
        </p:blipFill>
        <p:spPr bwMode="auto">
          <a:xfrm>
            <a:off x="4800600" y="3619500"/>
            <a:ext cx="3362325" cy="2038350"/>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0" y="190500"/>
            <a:ext cx="9144000" cy="876300"/>
          </a:xfrm>
        </p:spPr>
        <p:txBody>
          <a:bodyPr/>
          <a:lstStyle/>
          <a:p>
            <a:pPr eaLnBrk="1" hangingPunct="1"/>
            <a:r>
              <a:rPr lang="en-US" sz="3200" b="1" dirty="0"/>
              <a:t>Icon Viewer – Create an Icon</a:t>
            </a:r>
          </a:p>
        </p:txBody>
      </p:sp>
      <p:sp>
        <p:nvSpPr>
          <p:cNvPr id="91139" name="Rectangle 3"/>
          <p:cNvSpPr>
            <a:spLocks noGrp="1" noChangeArrowheads="1"/>
          </p:cNvSpPr>
          <p:nvPr>
            <p:ph idx="1"/>
          </p:nvPr>
        </p:nvSpPr>
        <p:spPr>
          <a:xfrm>
            <a:off x="342900" y="1104900"/>
            <a:ext cx="7772400" cy="4114800"/>
          </a:xfrm>
        </p:spPr>
        <p:txBody>
          <a:bodyPr/>
          <a:lstStyle/>
          <a:p>
            <a:pPr eaLnBrk="1" hangingPunct="1"/>
            <a:r>
              <a:rPr lang="en-US" sz="2400" dirty="0"/>
              <a:t>Create custom icons by right-clicking the icon in the upper-right corner of the front panel or block diagram and selecting </a:t>
            </a:r>
            <a:r>
              <a:rPr lang="en-US" sz="2400" b="1" dirty="0"/>
              <a:t>Edit Icon</a:t>
            </a:r>
            <a:r>
              <a:rPr lang="en-US" sz="2400" dirty="0"/>
              <a:t> or by double-clicking the icon</a:t>
            </a:r>
          </a:p>
          <a:p>
            <a:pPr eaLnBrk="1" hangingPunct="1"/>
            <a:r>
              <a:rPr lang="en-US" sz="2400" dirty="0"/>
              <a:t>You also can drag a graphic from anywhere in your file system and drop it on the icon</a:t>
            </a:r>
          </a:p>
          <a:p>
            <a:pPr eaLnBrk="1" hangingPunct="1"/>
            <a:r>
              <a:rPr lang="en-US" sz="2400" dirty="0"/>
              <a:t>Refer to the </a:t>
            </a:r>
            <a:br>
              <a:rPr lang="en-US" sz="2400" dirty="0"/>
            </a:br>
            <a:r>
              <a:rPr lang="en-US" sz="2400" dirty="0">
                <a:hlinkClick r:id="rId3"/>
              </a:rPr>
              <a:t>Icon Art Glossary</a:t>
            </a:r>
            <a:r>
              <a:rPr lang="en-US" sz="2400" dirty="0"/>
              <a:t> at </a:t>
            </a:r>
            <a:br>
              <a:rPr lang="en-US" sz="2400" dirty="0"/>
            </a:br>
            <a:r>
              <a:rPr lang="en-US" sz="2400" dirty="0"/>
              <a:t>ni.com for standard </a:t>
            </a:r>
            <a:br>
              <a:rPr lang="en-US" sz="2400" dirty="0"/>
            </a:br>
            <a:r>
              <a:rPr lang="en-US" sz="2400" dirty="0"/>
              <a:t>graphics to use in </a:t>
            </a:r>
            <a:br>
              <a:rPr lang="en-US" sz="2400" dirty="0"/>
            </a:br>
            <a:r>
              <a:rPr lang="en-US" sz="2400" dirty="0"/>
              <a:t>a VI icon</a:t>
            </a:r>
          </a:p>
        </p:txBody>
      </p:sp>
      <p:pic>
        <p:nvPicPr>
          <p:cNvPr id="91140" name="Picture 4" descr="iconeditor"/>
          <p:cNvPicPr>
            <a:picLocks noChangeAspect="1" noChangeArrowheads="1"/>
          </p:cNvPicPr>
          <p:nvPr/>
        </p:nvPicPr>
        <p:blipFill>
          <a:blip r:embed="rId4"/>
          <a:srcRect/>
          <a:stretch>
            <a:fillRect/>
          </a:stretch>
        </p:blipFill>
        <p:spPr bwMode="auto">
          <a:xfrm>
            <a:off x="4076700" y="3162300"/>
            <a:ext cx="4953000" cy="2932112"/>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p:cNvSpPr>
            <a:spLocks noGrp="1" noChangeArrowheads="1"/>
          </p:cNvSpPr>
          <p:nvPr>
            <p:ph type="title"/>
          </p:nvPr>
        </p:nvSpPr>
        <p:spPr>
          <a:xfrm>
            <a:off x="0" y="152400"/>
            <a:ext cx="9144000" cy="1409700"/>
          </a:xfrm>
        </p:spPr>
        <p:txBody>
          <a:bodyPr/>
          <a:lstStyle/>
          <a:p>
            <a:pPr algn="l" eaLnBrk="1" hangingPunct="1"/>
            <a:r>
              <a:rPr lang="en-US" sz="3200" b="1" dirty="0"/>
              <a:t>Do Not Delete</a:t>
            </a:r>
            <a:br>
              <a:rPr lang="en-US" sz="3200" b="1" dirty="0"/>
            </a:br>
            <a:r>
              <a:rPr lang="en-US" sz="3200" b="1" dirty="0"/>
              <a:t>Exercise Instructions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0" y="152400"/>
            <a:ext cx="9144000" cy="1409700"/>
          </a:xfrm>
        </p:spPr>
        <p:txBody>
          <a:bodyPr/>
          <a:lstStyle/>
          <a:p>
            <a:pPr algn="l" eaLnBrk="1" hangingPunct="1"/>
            <a:r>
              <a:rPr lang="en-US" sz="3200" b="1" dirty="0"/>
              <a:t>Do Not Delete</a:t>
            </a:r>
            <a:br>
              <a:rPr lang="en-US" sz="3200" b="1" dirty="0"/>
            </a:br>
            <a:r>
              <a:rPr lang="en-US" sz="3200" b="1" dirty="0"/>
              <a:t>Exercise Instructions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0" y="190500"/>
            <a:ext cx="9144000" cy="876300"/>
          </a:xfrm>
        </p:spPr>
        <p:txBody>
          <a:bodyPr/>
          <a:lstStyle/>
          <a:p>
            <a:pPr eaLnBrk="1" hangingPunct="1"/>
            <a:r>
              <a:rPr lang="en-US" sz="3200" b="1" dirty="0"/>
              <a:t>State Machines</a:t>
            </a:r>
          </a:p>
        </p:txBody>
      </p:sp>
      <p:sp>
        <p:nvSpPr>
          <p:cNvPr id="94211" name="Rectangle 3"/>
          <p:cNvSpPr>
            <a:spLocks noGrp="1" noChangeArrowheads="1"/>
          </p:cNvSpPr>
          <p:nvPr>
            <p:ph idx="1"/>
          </p:nvPr>
        </p:nvSpPr>
        <p:spPr>
          <a:xfrm>
            <a:off x="381000" y="1524000"/>
            <a:ext cx="7772400" cy="4114800"/>
          </a:xfrm>
        </p:spPr>
        <p:txBody>
          <a:bodyPr/>
          <a:lstStyle/>
          <a:p>
            <a:pPr eaLnBrk="1" hangingPunct="1"/>
            <a:r>
              <a:rPr lang="en-US" sz="2400" dirty="0"/>
              <a:t>While Loop</a:t>
            </a:r>
          </a:p>
          <a:p>
            <a:pPr eaLnBrk="1" hangingPunct="1"/>
            <a:r>
              <a:rPr lang="en-US" sz="2400" dirty="0"/>
              <a:t>Case Structure</a:t>
            </a:r>
          </a:p>
          <a:p>
            <a:pPr eaLnBrk="1" hangingPunct="1"/>
            <a:r>
              <a:rPr lang="en-US" sz="2400" dirty="0"/>
              <a:t>Shift Register</a:t>
            </a:r>
          </a:p>
        </p:txBody>
      </p:sp>
      <p:pic>
        <p:nvPicPr>
          <p:cNvPr id="94212" name="Picture 4" descr="simpleStateMachine"/>
          <p:cNvPicPr>
            <a:picLocks noChangeAspect="1" noChangeArrowheads="1"/>
          </p:cNvPicPr>
          <p:nvPr/>
        </p:nvPicPr>
        <p:blipFill>
          <a:blip r:embed="rId3"/>
          <a:srcRect/>
          <a:stretch>
            <a:fillRect/>
          </a:stretch>
        </p:blipFill>
        <p:spPr bwMode="auto">
          <a:xfrm>
            <a:off x="2651125" y="2776538"/>
            <a:ext cx="6165850" cy="3051175"/>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0" y="190500"/>
            <a:ext cx="9144000" cy="914400"/>
          </a:xfrm>
        </p:spPr>
        <p:txBody>
          <a:bodyPr/>
          <a:lstStyle/>
          <a:p>
            <a:pPr eaLnBrk="1" hangingPunct="1"/>
            <a:r>
              <a:rPr lang="en-US" sz="3200" b="1" dirty="0"/>
              <a:t>State Machines Transitions</a:t>
            </a:r>
          </a:p>
        </p:txBody>
      </p:sp>
      <p:pic>
        <p:nvPicPr>
          <p:cNvPr id="95235" name="Picture 3" descr="defaultStates"/>
          <p:cNvPicPr>
            <a:picLocks noChangeAspect="1" noChangeArrowheads="1"/>
          </p:cNvPicPr>
          <p:nvPr/>
        </p:nvPicPr>
        <p:blipFill>
          <a:blip r:embed="rId3"/>
          <a:srcRect/>
          <a:stretch>
            <a:fillRect/>
          </a:stretch>
        </p:blipFill>
        <p:spPr bwMode="auto">
          <a:xfrm>
            <a:off x="4033838" y="1085850"/>
            <a:ext cx="4343400" cy="2232025"/>
          </a:xfrm>
          <a:prstGeom prst="rect">
            <a:avLst/>
          </a:prstGeom>
          <a:noFill/>
          <a:ln w="9525">
            <a:noFill/>
            <a:miter lim="800000"/>
            <a:headEnd/>
            <a:tailEnd/>
          </a:ln>
        </p:spPr>
      </p:pic>
      <p:sp>
        <p:nvSpPr>
          <p:cNvPr id="95236" name="Text Box 5"/>
          <p:cNvSpPr txBox="1">
            <a:spLocks noChangeArrowheads="1"/>
          </p:cNvSpPr>
          <p:nvPr/>
        </p:nvSpPr>
        <p:spPr bwMode="auto">
          <a:xfrm>
            <a:off x="457200" y="1382286"/>
            <a:ext cx="3494087" cy="4093428"/>
          </a:xfrm>
          <a:prstGeom prst="rect">
            <a:avLst/>
          </a:prstGeom>
          <a:noFill/>
          <a:ln w="9525">
            <a:noFill/>
            <a:miter lim="800000"/>
            <a:headEnd/>
            <a:tailEnd/>
          </a:ln>
        </p:spPr>
        <p:txBody>
          <a:bodyPr>
            <a:spAutoFit/>
          </a:bodyPr>
          <a:lstStyle/>
          <a:p>
            <a:pPr marL="171450" indent="-171450" algn="l" eaLnBrk="1" hangingPunct="1">
              <a:spcBef>
                <a:spcPct val="50000"/>
              </a:spcBef>
              <a:buFontTx/>
              <a:buChar char="•"/>
            </a:pPr>
            <a:r>
              <a:rPr lang="en-US" sz="2000" b="0" dirty="0">
                <a:latin typeface="+mn-lt"/>
              </a:rPr>
              <a:t>Several programming techniques exist for transitioning from state to state in LabVIEW using state machines</a:t>
            </a:r>
          </a:p>
          <a:p>
            <a:pPr marL="171450" indent="-171450" algn="l" eaLnBrk="1" hangingPunct="1">
              <a:spcBef>
                <a:spcPct val="50000"/>
              </a:spcBef>
              <a:buFontTx/>
              <a:buChar char="•"/>
            </a:pPr>
            <a:r>
              <a:rPr lang="en-US" sz="2000" b="0" dirty="0">
                <a:latin typeface="+mn-lt"/>
              </a:rPr>
              <a:t>Default transition implies that after one state, another state always follows</a:t>
            </a:r>
          </a:p>
          <a:p>
            <a:pPr marL="171450" indent="-171450" algn="l" eaLnBrk="1" hangingPunct="1">
              <a:spcBef>
                <a:spcPct val="50000"/>
              </a:spcBef>
              <a:buFontTx/>
              <a:buChar char="•"/>
            </a:pPr>
            <a:r>
              <a:rPr lang="en-US" sz="2000" b="0" dirty="0">
                <a:latin typeface="+mn-lt"/>
              </a:rPr>
              <a:t>Transitions between two potential states can be handled by a select function</a:t>
            </a:r>
          </a:p>
        </p:txBody>
      </p:sp>
      <p:pic>
        <p:nvPicPr>
          <p:cNvPr id="95237" name="Picture 7" descr="State machine slide.jpg"/>
          <p:cNvPicPr>
            <a:picLocks noChangeAspect="1"/>
          </p:cNvPicPr>
          <p:nvPr/>
        </p:nvPicPr>
        <p:blipFill>
          <a:blip r:embed="rId4"/>
          <a:srcRect/>
          <a:stretch>
            <a:fillRect/>
          </a:stretch>
        </p:blipFill>
        <p:spPr bwMode="auto">
          <a:xfrm>
            <a:off x="4038600" y="3505200"/>
            <a:ext cx="4276725" cy="2209800"/>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0" y="190500"/>
            <a:ext cx="9144000" cy="914400"/>
          </a:xfrm>
        </p:spPr>
        <p:txBody>
          <a:bodyPr/>
          <a:lstStyle/>
          <a:p>
            <a:pPr eaLnBrk="1" hangingPunct="1"/>
            <a:r>
              <a:rPr lang="en-US" sz="3200" b="1" dirty="0"/>
              <a:t>Communicating between Loops</a:t>
            </a:r>
          </a:p>
        </p:txBody>
      </p:sp>
      <p:pic>
        <p:nvPicPr>
          <p:cNvPr id="96259" name="Picture 4"/>
          <p:cNvPicPr>
            <a:picLocks noChangeAspect="1" noChangeArrowheads="1"/>
          </p:cNvPicPr>
          <p:nvPr/>
        </p:nvPicPr>
        <p:blipFill>
          <a:blip r:embed="rId3"/>
          <a:srcRect/>
          <a:stretch>
            <a:fillRect/>
          </a:stretch>
        </p:blipFill>
        <p:spPr bwMode="auto">
          <a:xfrm>
            <a:off x="1562100" y="3657600"/>
            <a:ext cx="6273800" cy="2405063"/>
          </a:xfrm>
          <a:prstGeom prst="rect">
            <a:avLst/>
          </a:prstGeom>
          <a:noFill/>
          <a:ln w="9525" algn="ctr">
            <a:noFill/>
            <a:miter lim="800000"/>
            <a:headEnd type="none" w="sm" len="sm"/>
            <a:tailEnd type="none" w="sm" len="sm"/>
          </a:ln>
        </p:spPr>
      </p:pic>
      <p:sp>
        <p:nvSpPr>
          <p:cNvPr id="96260" name="Text Box 5"/>
          <p:cNvSpPr txBox="1">
            <a:spLocks noChangeArrowheads="1"/>
          </p:cNvSpPr>
          <p:nvPr/>
        </p:nvSpPr>
        <p:spPr bwMode="auto">
          <a:xfrm>
            <a:off x="539750" y="1123950"/>
            <a:ext cx="5051425" cy="457200"/>
          </a:xfrm>
          <a:prstGeom prst="rect">
            <a:avLst/>
          </a:prstGeom>
          <a:noFill/>
          <a:ln w="12700" algn="ctr">
            <a:noFill/>
            <a:miter lim="800000"/>
            <a:headEnd/>
            <a:tailEnd/>
          </a:ln>
        </p:spPr>
        <p:txBody>
          <a:bodyPr>
            <a:spAutoFit/>
          </a:bodyPr>
          <a:lstStyle/>
          <a:p>
            <a:pPr>
              <a:buFontTx/>
              <a:buChar char="•"/>
            </a:pPr>
            <a:endParaRPr lang="en-US">
              <a:latin typeface="Arial" charset="0"/>
            </a:endParaRPr>
          </a:p>
        </p:txBody>
      </p:sp>
      <p:sp>
        <p:nvSpPr>
          <p:cNvPr id="96261" name="Text Box 9"/>
          <p:cNvSpPr txBox="1">
            <a:spLocks noChangeArrowheads="1"/>
          </p:cNvSpPr>
          <p:nvPr/>
        </p:nvSpPr>
        <p:spPr bwMode="auto">
          <a:xfrm>
            <a:off x="423863" y="1047750"/>
            <a:ext cx="5376862" cy="2677656"/>
          </a:xfrm>
          <a:prstGeom prst="rect">
            <a:avLst/>
          </a:prstGeom>
          <a:noFill/>
          <a:ln w="12700" algn="ctr">
            <a:noFill/>
            <a:miter lim="800000"/>
            <a:headEnd/>
            <a:tailEnd/>
          </a:ln>
        </p:spPr>
        <p:txBody>
          <a:bodyPr>
            <a:spAutoFit/>
          </a:bodyPr>
          <a:lstStyle/>
          <a:p>
            <a:pPr marL="171450" indent="-171450" algn="l">
              <a:buFontTx/>
              <a:buChar char="•"/>
            </a:pPr>
            <a:r>
              <a:rPr lang="en-US" b="0" dirty="0">
                <a:latin typeface="+mn-lt"/>
              </a:rPr>
              <a:t>Communicating between loops using data flow is not possible</a:t>
            </a:r>
          </a:p>
          <a:p>
            <a:pPr marL="171450" lvl="2" indent="-171450" algn="l">
              <a:buFontTx/>
              <a:buChar char="•"/>
            </a:pPr>
            <a:r>
              <a:rPr lang="en-US" b="0" dirty="0">
                <a:latin typeface="+mn-lt"/>
              </a:rPr>
              <a:t>The left loop executes completely before the right loop</a:t>
            </a:r>
          </a:p>
          <a:p>
            <a:pPr marL="171450" indent="-171450" algn="l">
              <a:buFontTx/>
              <a:buChar char="•"/>
            </a:pPr>
            <a:r>
              <a:rPr lang="en-US" b="0" dirty="0">
                <a:latin typeface="+mn-lt"/>
              </a:rPr>
              <a:t>Variables are needed when communication with wires does not give the desired behavior</a:t>
            </a:r>
          </a:p>
        </p:txBody>
      </p:sp>
      <p:pic>
        <p:nvPicPr>
          <p:cNvPr id="96262" name="Picture 11" descr="Communicating through Loops002.jpg"/>
          <p:cNvPicPr>
            <a:picLocks noChangeAspect="1"/>
          </p:cNvPicPr>
          <p:nvPr/>
        </p:nvPicPr>
        <p:blipFill>
          <a:blip r:embed="rId4"/>
          <a:srcRect/>
          <a:stretch>
            <a:fillRect/>
          </a:stretch>
        </p:blipFill>
        <p:spPr bwMode="auto">
          <a:xfrm>
            <a:off x="5715000" y="1524000"/>
            <a:ext cx="3216275" cy="1524000"/>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7282" name="Picture 2" descr="create local variable LV 8"/>
          <p:cNvPicPr>
            <a:picLocks noChangeAspect="1" noChangeArrowheads="1"/>
          </p:cNvPicPr>
          <p:nvPr/>
        </p:nvPicPr>
        <p:blipFill>
          <a:blip r:embed="rId3"/>
          <a:srcRect/>
          <a:stretch>
            <a:fillRect/>
          </a:stretch>
        </p:blipFill>
        <p:spPr bwMode="auto">
          <a:xfrm>
            <a:off x="6296025" y="2968625"/>
            <a:ext cx="2847975" cy="2857500"/>
          </a:xfrm>
          <a:prstGeom prst="rect">
            <a:avLst/>
          </a:prstGeom>
          <a:noFill/>
          <a:ln w="9525">
            <a:noFill/>
            <a:miter lim="800000"/>
            <a:headEnd/>
            <a:tailEnd/>
          </a:ln>
        </p:spPr>
      </p:pic>
      <p:sp>
        <p:nvSpPr>
          <p:cNvPr id="97283" name="Rectangle 3"/>
          <p:cNvSpPr>
            <a:spLocks noChangeArrowheads="1"/>
          </p:cNvSpPr>
          <p:nvPr/>
        </p:nvSpPr>
        <p:spPr bwMode="auto">
          <a:xfrm>
            <a:off x="0" y="190500"/>
            <a:ext cx="9144000" cy="543656"/>
          </a:xfrm>
          <a:prstGeom prst="rect">
            <a:avLst/>
          </a:prstGeom>
          <a:noFill/>
          <a:ln w="9525">
            <a:noFill/>
            <a:miter lim="800000"/>
            <a:headEnd/>
            <a:tailEnd/>
          </a:ln>
        </p:spPr>
        <p:txBody>
          <a:bodyPr wrap="square" lIns="63398" tIns="25359" rIns="63398" bIns="25359">
            <a:spAutoFit/>
          </a:bodyPr>
          <a:lstStyle/>
          <a:p>
            <a:pPr defTabSz="912813" eaLnBrk="1" hangingPunct="1"/>
            <a:r>
              <a:rPr lang="en-US" sz="3200" dirty="0">
                <a:latin typeface="+mj-lt"/>
              </a:rPr>
              <a:t>Local Variables</a:t>
            </a:r>
          </a:p>
        </p:txBody>
      </p:sp>
      <p:pic>
        <p:nvPicPr>
          <p:cNvPr id="97284" name="Picture 4"/>
          <p:cNvPicPr>
            <a:picLocks noChangeAspect="1" noChangeArrowheads="1"/>
          </p:cNvPicPr>
          <p:nvPr/>
        </p:nvPicPr>
        <p:blipFill>
          <a:blip r:embed="rId4"/>
          <a:srcRect/>
          <a:stretch>
            <a:fillRect/>
          </a:stretch>
        </p:blipFill>
        <p:spPr bwMode="auto">
          <a:xfrm>
            <a:off x="347663" y="3467100"/>
            <a:ext cx="6134100" cy="2387600"/>
          </a:xfrm>
          <a:prstGeom prst="rect">
            <a:avLst/>
          </a:prstGeom>
          <a:noFill/>
          <a:ln w="12700">
            <a:noFill/>
            <a:miter lim="800000"/>
            <a:headEnd type="none" w="sm" len="sm"/>
            <a:tailEnd type="none" w="sm" len="sm"/>
          </a:ln>
        </p:spPr>
      </p:pic>
      <p:sp>
        <p:nvSpPr>
          <p:cNvPr id="97285" name="Text Box 5"/>
          <p:cNvSpPr txBox="1">
            <a:spLocks noChangeArrowheads="1"/>
          </p:cNvSpPr>
          <p:nvPr/>
        </p:nvSpPr>
        <p:spPr bwMode="auto">
          <a:xfrm>
            <a:off x="423863" y="1047750"/>
            <a:ext cx="8526462" cy="2246769"/>
          </a:xfrm>
          <a:prstGeom prst="rect">
            <a:avLst/>
          </a:prstGeom>
          <a:noFill/>
          <a:ln w="12700" algn="ctr">
            <a:noFill/>
            <a:miter lim="800000"/>
            <a:headEnd/>
            <a:tailEnd/>
          </a:ln>
        </p:spPr>
        <p:txBody>
          <a:bodyPr>
            <a:spAutoFit/>
          </a:bodyPr>
          <a:lstStyle/>
          <a:p>
            <a:pPr marL="171450" indent="-171450" algn="l">
              <a:buFontTx/>
              <a:buChar char="•"/>
            </a:pPr>
            <a:r>
              <a:rPr lang="en-US" b="0" dirty="0">
                <a:latin typeface="+mn-lt"/>
              </a:rPr>
              <a:t>Local Variables allow data to be passed between parallel loops.</a:t>
            </a:r>
          </a:p>
          <a:p>
            <a:pPr marL="171450" indent="-171450" algn="l">
              <a:buFontTx/>
              <a:buChar char="•"/>
            </a:pPr>
            <a:r>
              <a:rPr lang="en-US" b="0" dirty="0">
                <a:latin typeface="+mn-lt"/>
              </a:rPr>
              <a:t>A single control or indicator can be read or written to from more than one location in the program</a:t>
            </a:r>
          </a:p>
          <a:p>
            <a:pPr lvl="1" indent="112713" algn="l">
              <a:buFont typeface="Arial Narrow" pitchFamily="34" charset="0"/>
              <a:buChar char="–"/>
            </a:pPr>
            <a:r>
              <a:rPr lang="en-US" b="0" dirty="0">
                <a:latin typeface="+mn-lt"/>
              </a:rPr>
              <a:t> </a:t>
            </a:r>
            <a:r>
              <a:rPr lang="en-US" sz="2000" b="0" dirty="0">
                <a:latin typeface="+mn-lt"/>
              </a:rPr>
              <a:t>Local Variables break the dataflow paradigm and should be used sparingly</a:t>
            </a:r>
            <a:endParaRPr lang="en-US" b="0" dirty="0">
              <a:latin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581634" name="Rectangle 2"/>
          <p:cNvSpPr>
            <a:spLocks noGrp="1" noChangeArrowheads="1"/>
          </p:cNvSpPr>
          <p:nvPr>
            <p:ph type="title"/>
          </p:nvPr>
        </p:nvSpPr>
        <p:spPr>
          <a:xfrm>
            <a:off x="0" y="190500"/>
            <a:ext cx="9144000" cy="800100"/>
          </a:xfrm>
        </p:spPr>
        <p:txBody>
          <a:bodyPr/>
          <a:lstStyle/>
          <a:p>
            <a:r>
              <a:rPr lang="en-US" sz="3200" b="1" dirty="0"/>
              <a:t>Do Not Delete</a:t>
            </a:r>
          </a:p>
        </p:txBody>
      </p:sp>
      <p:sp>
        <p:nvSpPr>
          <p:cNvPr id="581635" name="Rectangle 3"/>
          <p:cNvSpPr>
            <a:spLocks noGrp="1" noChangeArrowheads="1"/>
          </p:cNvSpPr>
          <p:nvPr>
            <p:ph idx="1"/>
          </p:nvPr>
        </p:nvSpPr>
        <p:spPr>
          <a:xfrm>
            <a:off x="385763" y="1085850"/>
            <a:ext cx="6759575" cy="2881313"/>
          </a:xfrm>
        </p:spPr>
        <p:txBody>
          <a:bodyPr/>
          <a:lstStyle/>
          <a:p>
            <a:pPr lvl="1"/>
            <a:r>
              <a:rPr lang="en-US" dirty="0"/>
              <a:t>Notes on hardware setup</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0" y="190500"/>
            <a:ext cx="9144000" cy="838200"/>
          </a:xfrm>
        </p:spPr>
        <p:txBody>
          <a:bodyPr/>
          <a:lstStyle/>
          <a:p>
            <a:pPr eaLnBrk="1" hangingPunct="1"/>
            <a:r>
              <a:rPr lang="en-US" sz="3200" b="1" dirty="0"/>
              <a:t>Creating a Local Variable - Walk Through</a:t>
            </a:r>
          </a:p>
        </p:txBody>
      </p:sp>
      <p:sp>
        <p:nvSpPr>
          <p:cNvPr id="98307" name="Rectangle 5"/>
          <p:cNvSpPr>
            <a:spLocks noChangeArrowheads="1"/>
          </p:cNvSpPr>
          <p:nvPr/>
        </p:nvSpPr>
        <p:spPr bwMode="auto">
          <a:xfrm>
            <a:off x="501650" y="1393825"/>
            <a:ext cx="7804150" cy="2123658"/>
          </a:xfrm>
          <a:prstGeom prst="rect">
            <a:avLst/>
          </a:prstGeom>
          <a:noFill/>
          <a:ln w="9525">
            <a:noFill/>
            <a:miter lim="800000"/>
            <a:headEnd/>
            <a:tailEnd/>
          </a:ln>
        </p:spPr>
        <p:txBody>
          <a:bodyPr wrap="square">
            <a:spAutoFit/>
          </a:bodyPr>
          <a:lstStyle/>
          <a:p>
            <a:pPr algn="l" eaLnBrk="1" hangingPunct="1">
              <a:spcBef>
                <a:spcPct val="30000"/>
              </a:spcBef>
            </a:pPr>
            <a:r>
              <a:rPr lang="en-US" sz="2000" b="0" dirty="0">
                <a:latin typeface="+mn-lt"/>
              </a:rPr>
              <a:t>In this example we will see how Local Variables allow us to share data between parallel loops.  We will create a program that toggles two separate LEDs using one switch.  It also stops two loops with one button.</a:t>
            </a:r>
          </a:p>
          <a:p>
            <a:pPr algn="l" eaLnBrk="1" hangingPunct="1">
              <a:spcBef>
                <a:spcPct val="30000"/>
              </a:spcBef>
            </a:pPr>
            <a:endParaRPr lang="en-US" sz="2000" b="0" dirty="0">
              <a:latin typeface="+mn-lt"/>
            </a:endParaRPr>
          </a:p>
          <a:p>
            <a:pPr algn="l" eaLnBrk="1" hangingPunct="1">
              <a:spcBef>
                <a:spcPct val="30000"/>
              </a:spcBef>
            </a:pPr>
            <a:r>
              <a:rPr lang="en-US" sz="2000" b="0" dirty="0">
                <a:latin typeface="+mn-lt"/>
              </a:rPr>
              <a:t>Create the block diagram and front panel show in the notes.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0" y="190500"/>
            <a:ext cx="9144000" cy="914400"/>
          </a:xfrm>
        </p:spPr>
        <p:txBody>
          <a:bodyPr/>
          <a:lstStyle/>
          <a:p>
            <a:pPr eaLnBrk="1" hangingPunct="1"/>
            <a:r>
              <a:rPr lang="en-US" sz="3200" b="1" dirty="0"/>
              <a:t>Creating Local Variables</a:t>
            </a:r>
          </a:p>
        </p:txBody>
      </p:sp>
      <p:pic>
        <p:nvPicPr>
          <p:cNvPr id="99331" name="Picture 3"/>
          <p:cNvPicPr>
            <a:picLocks noChangeAspect="1" noChangeArrowheads="1"/>
          </p:cNvPicPr>
          <p:nvPr/>
        </p:nvPicPr>
        <p:blipFill>
          <a:blip r:embed="rId3"/>
          <a:srcRect/>
          <a:stretch>
            <a:fillRect/>
          </a:stretch>
        </p:blipFill>
        <p:spPr bwMode="auto">
          <a:xfrm>
            <a:off x="3886200" y="1600200"/>
            <a:ext cx="4333875" cy="4049713"/>
          </a:xfrm>
          <a:prstGeom prst="rect">
            <a:avLst/>
          </a:prstGeom>
          <a:noFill/>
          <a:ln w="9525">
            <a:noFill/>
            <a:miter lim="800000"/>
            <a:headEnd/>
            <a:tailEnd/>
          </a:ln>
        </p:spPr>
      </p:pic>
      <p:sp>
        <p:nvSpPr>
          <p:cNvPr id="99332" name="Rectangle 4"/>
          <p:cNvSpPr>
            <a:spLocks noChangeArrowheads="1"/>
          </p:cNvSpPr>
          <p:nvPr/>
        </p:nvSpPr>
        <p:spPr bwMode="auto">
          <a:xfrm>
            <a:off x="457200" y="1600200"/>
            <a:ext cx="2743200" cy="2554545"/>
          </a:xfrm>
          <a:prstGeom prst="rect">
            <a:avLst/>
          </a:prstGeom>
          <a:noFill/>
          <a:ln w="9525">
            <a:noFill/>
            <a:miter lim="800000"/>
            <a:headEnd/>
            <a:tailEnd/>
          </a:ln>
        </p:spPr>
        <p:txBody>
          <a:bodyPr>
            <a:spAutoFit/>
          </a:bodyPr>
          <a:lstStyle/>
          <a:p>
            <a:pPr algn="l" eaLnBrk="1" hangingPunct="1">
              <a:spcBef>
                <a:spcPct val="30000"/>
              </a:spcBef>
            </a:pPr>
            <a:r>
              <a:rPr lang="en-US" sz="2000" b="0" dirty="0">
                <a:latin typeface="+mn-lt"/>
              </a:rPr>
              <a:t>Right-click on the Stop Button in the Front Panel and change the Mechanical Action to “Switch When Released” since Local Variables cannot store Latched data.</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0" y="190500"/>
            <a:ext cx="9144000" cy="876300"/>
          </a:xfrm>
        </p:spPr>
        <p:txBody>
          <a:bodyPr/>
          <a:lstStyle/>
          <a:p>
            <a:pPr eaLnBrk="1" hangingPunct="1"/>
            <a:r>
              <a:rPr lang="en-US" sz="3200" b="1" dirty="0"/>
              <a:t>Producer/Consumer Design Pattern</a:t>
            </a:r>
          </a:p>
        </p:txBody>
      </p:sp>
      <p:pic>
        <p:nvPicPr>
          <p:cNvPr id="100355" name="Picture 5" descr="Producer-Consumer (Data).jpg"/>
          <p:cNvPicPr>
            <a:picLocks noChangeAspect="1"/>
          </p:cNvPicPr>
          <p:nvPr/>
        </p:nvPicPr>
        <p:blipFill>
          <a:blip r:embed="rId3"/>
          <a:srcRect/>
          <a:stretch>
            <a:fillRect/>
          </a:stretch>
        </p:blipFill>
        <p:spPr bwMode="auto">
          <a:xfrm>
            <a:off x="1409700" y="1066800"/>
            <a:ext cx="6311900" cy="4953000"/>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0" y="190500"/>
            <a:ext cx="9144000" cy="838200"/>
          </a:xfrm>
        </p:spPr>
        <p:txBody>
          <a:bodyPr/>
          <a:lstStyle/>
          <a:p>
            <a:pPr eaLnBrk="1" hangingPunct="1"/>
            <a:r>
              <a:rPr lang="en-US" sz="3200" b="1" dirty="0"/>
              <a:t>V. Large Program Development</a:t>
            </a:r>
          </a:p>
        </p:txBody>
      </p:sp>
      <p:sp>
        <p:nvSpPr>
          <p:cNvPr id="101379" name="Rectangle 3"/>
          <p:cNvSpPr>
            <a:spLocks noGrp="1" noChangeArrowheads="1"/>
          </p:cNvSpPr>
          <p:nvPr>
            <p:ph idx="1"/>
          </p:nvPr>
        </p:nvSpPr>
        <p:spPr>
          <a:xfrm>
            <a:off x="685800" y="1371600"/>
            <a:ext cx="7772400" cy="4114800"/>
          </a:xfrm>
        </p:spPr>
        <p:txBody>
          <a:bodyPr/>
          <a:lstStyle/>
          <a:p>
            <a:pPr marL="609600" indent="-609600" eaLnBrk="1" hangingPunct="1">
              <a:buFontTx/>
              <a:buAutoNum type="alphaUcPeriod"/>
            </a:pPr>
            <a:r>
              <a:rPr lang="en-US" sz="2400" dirty="0"/>
              <a:t>Navigation Window</a:t>
            </a:r>
          </a:p>
          <a:p>
            <a:pPr marL="609600" indent="-609600" eaLnBrk="1" hangingPunct="1">
              <a:buFontTx/>
              <a:buAutoNum type="alphaUcPeriod"/>
            </a:pPr>
            <a:r>
              <a:rPr lang="en-US" sz="2400" dirty="0"/>
              <a:t>LabVIEW Project</a:t>
            </a:r>
          </a:p>
          <a:p>
            <a:pPr marL="609600" indent="-609600" eaLnBrk="1" hangingPunct="1">
              <a:buFontTx/>
              <a:buAutoNum type="alphaUcPeriod"/>
            </a:pPr>
            <a:r>
              <a:rPr lang="en-US" sz="2400" dirty="0"/>
              <a:t>Shared Variable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3" name="Rectangle 2"/>
          <p:cNvSpPr>
            <a:spLocks noGrp="1" noChangeArrowheads="1"/>
          </p:cNvSpPr>
          <p:nvPr>
            <p:ph type="title"/>
          </p:nvPr>
        </p:nvSpPr>
        <p:spPr>
          <a:xfrm>
            <a:off x="0" y="190500"/>
            <a:ext cx="9144000" cy="800100"/>
          </a:xfrm>
        </p:spPr>
        <p:txBody>
          <a:bodyPr/>
          <a:lstStyle/>
          <a:p>
            <a:pPr eaLnBrk="1" hangingPunct="1"/>
            <a:r>
              <a:rPr lang="en-US" sz="3200" b="1" dirty="0"/>
              <a:t>LabVIEW Navigation Window</a:t>
            </a:r>
          </a:p>
        </p:txBody>
      </p:sp>
      <p:sp>
        <p:nvSpPr>
          <p:cNvPr id="102402" name="Rectangle 4"/>
          <p:cNvSpPr>
            <a:spLocks noGrp="1" noChangeArrowheads="1"/>
          </p:cNvSpPr>
          <p:nvPr>
            <p:ph type="body" sz="half" idx="1"/>
          </p:nvPr>
        </p:nvSpPr>
        <p:spPr>
          <a:xfrm>
            <a:off x="5416550" y="3121025"/>
            <a:ext cx="3533775" cy="2765425"/>
          </a:xfrm>
        </p:spPr>
        <p:txBody>
          <a:bodyPr/>
          <a:lstStyle/>
          <a:p>
            <a:pPr eaLnBrk="1" hangingPunct="1">
              <a:lnSpc>
                <a:spcPct val="90000"/>
              </a:lnSpc>
            </a:pPr>
            <a:r>
              <a:rPr lang="en-US" sz="2000" dirty="0"/>
              <a:t>Shows the current region of view compared to entire front panel or block diagram</a:t>
            </a:r>
          </a:p>
          <a:p>
            <a:pPr eaLnBrk="1" hangingPunct="1">
              <a:lnSpc>
                <a:spcPct val="90000"/>
              </a:lnSpc>
            </a:pPr>
            <a:r>
              <a:rPr lang="en-US" sz="2000" dirty="0"/>
              <a:t>Works well for large programs</a:t>
            </a:r>
          </a:p>
          <a:p>
            <a:pPr eaLnBrk="1" hangingPunct="1">
              <a:lnSpc>
                <a:spcPct val="90000"/>
              </a:lnSpc>
            </a:pPr>
            <a:endParaRPr lang="en-US" sz="2000" dirty="0"/>
          </a:p>
        </p:txBody>
      </p:sp>
      <p:sp>
        <p:nvSpPr>
          <p:cNvPr id="102404" name="Rectangle 6"/>
          <p:cNvSpPr>
            <a:spLocks noChangeArrowheads="1"/>
          </p:cNvSpPr>
          <p:nvPr/>
        </p:nvSpPr>
        <p:spPr bwMode="auto">
          <a:xfrm>
            <a:off x="914400" y="5448300"/>
            <a:ext cx="7545655" cy="424732"/>
          </a:xfrm>
          <a:prstGeom prst="rect">
            <a:avLst/>
          </a:prstGeom>
          <a:noFill/>
          <a:ln w="12700" algn="ctr">
            <a:noFill/>
            <a:miter lim="800000"/>
            <a:headEnd/>
            <a:tailEnd/>
          </a:ln>
        </p:spPr>
        <p:txBody>
          <a:bodyPr wrap="none">
            <a:spAutoFit/>
          </a:bodyPr>
          <a:lstStyle/>
          <a:p>
            <a:pPr eaLnBrk="1" hangingPunct="1">
              <a:lnSpc>
                <a:spcPct val="90000"/>
              </a:lnSpc>
              <a:spcBef>
                <a:spcPct val="20000"/>
              </a:spcBef>
            </a:pPr>
            <a:r>
              <a:rPr lang="en-US" b="0" dirty="0">
                <a:latin typeface="+mn-lt"/>
              </a:rPr>
              <a:t>Organize and reduce program visual size with subVIs.</a:t>
            </a:r>
          </a:p>
        </p:txBody>
      </p:sp>
      <p:pic>
        <p:nvPicPr>
          <p:cNvPr id="102405" name="Picture 10"/>
          <p:cNvPicPr>
            <a:picLocks noChangeAspect="1" noChangeArrowheads="1"/>
          </p:cNvPicPr>
          <p:nvPr/>
        </p:nvPicPr>
        <p:blipFill>
          <a:blip r:embed="rId3"/>
          <a:srcRect/>
          <a:stretch>
            <a:fillRect/>
          </a:stretch>
        </p:blipFill>
        <p:spPr bwMode="auto">
          <a:xfrm>
            <a:off x="577850" y="1393825"/>
            <a:ext cx="4624388" cy="3790950"/>
          </a:xfrm>
          <a:prstGeom prst="rect">
            <a:avLst/>
          </a:prstGeom>
          <a:noFill/>
          <a:ln w="12700" algn="ctr">
            <a:noFill/>
            <a:miter lim="800000"/>
            <a:headEnd/>
            <a:tailEnd/>
          </a:ln>
        </p:spPr>
      </p:pic>
      <p:pic>
        <p:nvPicPr>
          <p:cNvPr id="102406" name="Picture 11"/>
          <p:cNvPicPr>
            <a:picLocks noChangeAspect="1" noChangeArrowheads="1"/>
          </p:cNvPicPr>
          <p:nvPr/>
        </p:nvPicPr>
        <p:blipFill>
          <a:blip r:embed="rId4"/>
          <a:srcRect/>
          <a:stretch>
            <a:fillRect/>
          </a:stretch>
        </p:blipFill>
        <p:spPr bwMode="auto">
          <a:xfrm>
            <a:off x="5867400" y="1066800"/>
            <a:ext cx="2632075" cy="1974850"/>
          </a:xfrm>
          <a:prstGeom prst="rect">
            <a:avLst/>
          </a:prstGeom>
          <a:noFill/>
          <a:ln w="12700" algn="ctr">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0" y="190500"/>
            <a:ext cx="9144000" cy="952500"/>
          </a:xfrm>
        </p:spPr>
        <p:txBody>
          <a:bodyPr/>
          <a:lstStyle/>
          <a:p>
            <a:pPr eaLnBrk="1" hangingPunct="1"/>
            <a:r>
              <a:rPr lang="en-US" sz="3200" b="1" dirty="0"/>
              <a:t>LabVIEW Project</a:t>
            </a:r>
          </a:p>
        </p:txBody>
      </p:sp>
      <p:sp>
        <p:nvSpPr>
          <p:cNvPr id="103427" name="Rectangle 3"/>
          <p:cNvSpPr>
            <a:spLocks noGrp="1" noChangeArrowheads="1"/>
          </p:cNvSpPr>
          <p:nvPr>
            <p:ph idx="1"/>
          </p:nvPr>
        </p:nvSpPr>
        <p:spPr>
          <a:xfrm>
            <a:off x="419100" y="1066800"/>
            <a:ext cx="5905500" cy="3505200"/>
          </a:xfrm>
        </p:spPr>
        <p:txBody>
          <a:bodyPr/>
          <a:lstStyle/>
          <a:p>
            <a:pPr eaLnBrk="1" hangingPunct="1"/>
            <a:r>
              <a:rPr lang="en-US" sz="2400" dirty="0"/>
              <a:t>Group and organize VIs</a:t>
            </a:r>
          </a:p>
          <a:p>
            <a:pPr eaLnBrk="1" hangingPunct="1"/>
            <a:r>
              <a:rPr lang="en-US" sz="2400" dirty="0"/>
              <a:t>Manage hardware and I/O</a:t>
            </a:r>
          </a:p>
          <a:p>
            <a:r>
              <a:rPr lang="en-US" sz="2400" dirty="0"/>
              <a:t>Manage large LabVIEW applications</a:t>
            </a:r>
          </a:p>
          <a:p>
            <a:pPr eaLnBrk="1" hangingPunct="1"/>
            <a:r>
              <a:rPr lang="en-US" sz="2400" dirty="0"/>
              <a:t>Manage VIs for multiple targets</a:t>
            </a:r>
          </a:p>
          <a:p>
            <a:pPr eaLnBrk="1" hangingPunct="1"/>
            <a:r>
              <a:rPr lang="en-US" sz="2400" dirty="0"/>
              <a:t>Build libraries and executables</a:t>
            </a:r>
          </a:p>
          <a:p>
            <a:pPr eaLnBrk="1" hangingPunct="1"/>
            <a:r>
              <a:rPr lang="en-US" sz="2400" dirty="0"/>
              <a:t>Enable version tracking and management</a:t>
            </a:r>
          </a:p>
          <a:p>
            <a:pPr eaLnBrk="1" hangingPunct="1"/>
            <a:endParaRPr lang="en-US" dirty="0"/>
          </a:p>
        </p:txBody>
      </p:sp>
      <p:pic>
        <p:nvPicPr>
          <p:cNvPr id="103428" name="Picture 4"/>
          <p:cNvPicPr>
            <a:picLocks noChangeAspect="1" noChangeArrowheads="1"/>
          </p:cNvPicPr>
          <p:nvPr/>
        </p:nvPicPr>
        <p:blipFill>
          <a:blip r:embed="rId3"/>
          <a:srcRect/>
          <a:stretch>
            <a:fillRect/>
          </a:stretch>
        </p:blipFill>
        <p:spPr bwMode="auto">
          <a:xfrm>
            <a:off x="5981700" y="1066800"/>
            <a:ext cx="2675429" cy="2628900"/>
          </a:xfrm>
          <a:prstGeom prst="rect">
            <a:avLst/>
          </a:prstGeom>
          <a:noFill/>
          <a:ln w="12700" algn="ctr">
            <a:noFill/>
            <a:miter lim="800000"/>
            <a:headEnd/>
            <a:tailEnd/>
          </a:ln>
        </p:spPr>
      </p:pic>
      <p:sp>
        <p:nvSpPr>
          <p:cNvPr id="103429" name="Rectangle 5"/>
          <p:cNvSpPr>
            <a:spLocks noChangeArrowheads="1"/>
          </p:cNvSpPr>
          <p:nvPr/>
        </p:nvSpPr>
        <p:spPr bwMode="auto">
          <a:xfrm>
            <a:off x="5753100" y="3771900"/>
            <a:ext cx="3148619" cy="400110"/>
          </a:xfrm>
          <a:prstGeom prst="rect">
            <a:avLst/>
          </a:prstGeom>
          <a:noFill/>
          <a:ln w="12700" algn="ctr">
            <a:noFill/>
            <a:miter lim="800000"/>
            <a:headEnd/>
            <a:tailEnd/>
          </a:ln>
        </p:spPr>
        <p:txBody>
          <a:bodyPr wrap="none">
            <a:spAutoFit/>
          </a:bodyPr>
          <a:lstStyle/>
          <a:p>
            <a:r>
              <a:rPr lang="en-US" sz="2000" b="0" dirty="0">
                <a:latin typeface="+mn-lt"/>
              </a:rPr>
              <a:t>(</a:t>
            </a:r>
            <a:r>
              <a:rPr lang="en-US" sz="2000" dirty="0" err="1">
                <a:latin typeface="+mn-lt"/>
              </a:rPr>
              <a:t>LabVIEW»Project»New</a:t>
            </a:r>
            <a:r>
              <a:rPr lang="en-US" sz="2000" b="0" dirty="0">
                <a:latin typeface="+mn-lt"/>
              </a:rPr>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0" y="190500"/>
            <a:ext cx="9144000" cy="914400"/>
          </a:xfrm>
        </p:spPr>
        <p:txBody>
          <a:bodyPr/>
          <a:lstStyle/>
          <a:p>
            <a:pPr eaLnBrk="1" hangingPunct="1"/>
            <a:r>
              <a:rPr lang="en-US" sz="3200" b="1" dirty="0"/>
              <a:t>Shared Variables</a:t>
            </a:r>
          </a:p>
        </p:txBody>
      </p:sp>
      <p:sp>
        <p:nvSpPr>
          <p:cNvPr id="101379" name="Rectangle 3"/>
          <p:cNvSpPr>
            <a:spLocks noGrp="1" noChangeArrowheads="1"/>
          </p:cNvSpPr>
          <p:nvPr>
            <p:ph idx="1"/>
          </p:nvPr>
        </p:nvSpPr>
        <p:spPr>
          <a:xfrm>
            <a:off x="533400" y="1371600"/>
            <a:ext cx="7924800" cy="4267200"/>
          </a:xfrm>
        </p:spPr>
        <p:txBody>
          <a:bodyPr/>
          <a:lstStyle/>
          <a:p>
            <a:pPr eaLnBrk="1" hangingPunct="1"/>
            <a:r>
              <a:rPr lang="en-US" sz="2400" dirty="0"/>
              <a:t>LabVIEW shared variables are used to send data between VIs </a:t>
            </a:r>
          </a:p>
          <a:p>
            <a:pPr eaLnBrk="1" hangingPunct="1"/>
            <a:r>
              <a:rPr lang="en-US" sz="2400" dirty="0"/>
              <a:t>Variable types:</a:t>
            </a:r>
          </a:p>
          <a:p>
            <a:pPr lvl="1" eaLnBrk="1" hangingPunct="1"/>
            <a:r>
              <a:rPr lang="en-US" sz="2000" dirty="0"/>
              <a:t>Single process: Share the data among VIs on the local computer</a:t>
            </a:r>
          </a:p>
          <a:p>
            <a:pPr lvl="1" eaLnBrk="1" hangingPunct="1"/>
            <a:r>
              <a:rPr lang="en-US" sz="2000" dirty="0"/>
              <a:t>Network-published: Communicate between VIs, remote computers, and hardware through the LabVIEW shared variable engine</a:t>
            </a:r>
          </a:p>
          <a:p>
            <a:pPr eaLnBrk="1" hangingPunct="1"/>
            <a:r>
              <a:rPr lang="en-US" sz="2400" dirty="0"/>
              <a:t>Shared variables must exist within a project library</a:t>
            </a:r>
          </a:p>
          <a:p>
            <a:pPr eaLnBrk="1" hangingPunct="1"/>
            <a:r>
              <a:rPr lang="en-US" sz="2400" dirty="0"/>
              <a:t>Shared variables must be deployed to be available to other projects and remote computers</a:t>
            </a:r>
          </a:p>
          <a:p>
            <a:pPr eaLnBrk="1" hangingPunct="1"/>
            <a:endParaRPr lang="en-US" sz="24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0" y="152401"/>
            <a:ext cx="9144000" cy="1409700"/>
          </a:xfrm>
        </p:spPr>
        <p:txBody>
          <a:bodyPr/>
          <a:lstStyle/>
          <a:p>
            <a:pPr algn="l" eaLnBrk="1" hangingPunct="1"/>
            <a:r>
              <a:rPr lang="en-US" sz="3200" b="1" dirty="0"/>
              <a:t>Do Not Delete </a:t>
            </a:r>
            <a:br>
              <a:rPr lang="en-US" sz="3200" b="1" dirty="0"/>
            </a:br>
            <a:r>
              <a:rPr lang="en-US" sz="3200" b="1" dirty="0"/>
              <a:t>Exercise Instructions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0" y="152400"/>
            <a:ext cx="9144000" cy="1409700"/>
          </a:xfrm>
        </p:spPr>
        <p:txBody>
          <a:bodyPr/>
          <a:lstStyle/>
          <a:p>
            <a:pPr algn="l" eaLnBrk="1" hangingPunct="1"/>
            <a:r>
              <a:rPr lang="en-US" sz="3200" b="1" dirty="0"/>
              <a:t>Do Not Delete</a:t>
            </a:r>
            <a:br>
              <a:rPr lang="en-US" sz="3200" b="1" dirty="0"/>
            </a:br>
            <a:r>
              <a:rPr lang="en-US" sz="3200" b="1" dirty="0"/>
              <a:t>Exercise Instructions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0" y="190500"/>
            <a:ext cx="9144000" cy="876300"/>
          </a:xfrm>
        </p:spPr>
        <p:txBody>
          <a:bodyPr/>
          <a:lstStyle/>
          <a:p>
            <a:pPr eaLnBrk="1" hangingPunct="1"/>
            <a:r>
              <a:rPr lang="en-US" sz="3200" b="1" dirty="0"/>
              <a:t>Section VI – Instrument Control</a:t>
            </a:r>
          </a:p>
        </p:txBody>
      </p:sp>
      <p:sp>
        <p:nvSpPr>
          <p:cNvPr id="104451" name="Rectangle 3"/>
          <p:cNvSpPr>
            <a:spLocks noGrp="1" noChangeArrowheads="1"/>
          </p:cNvSpPr>
          <p:nvPr>
            <p:ph idx="1"/>
          </p:nvPr>
        </p:nvSpPr>
        <p:spPr>
          <a:xfrm>
            <a:off x="685800" y="1562100"/>
            <a:ext cx="7772400" cy="4114800"/>
          </a:xfrm>
        </p:spPr>
        <p:txBody>
          <a:bodyPr/>
          <a:lstStyle/>
          <a:p>
            <a:pPr marL="609600" indent="-609600" eaLnBrk="1" hangingPunct="1">
              <a:buFontTx/>
              <a:buAutoNum type="alphaUcPeriod"/>
            </a:pPr>
            <a:r>
              <a:rPr lang="en-US" sz="2400" dirty="0"/>
              <a:t>Overview of Instrument Control</a:t>
            </a:r>
          </a:p>
          <a:p>
            <a:pPr marL="609600" indent="-609600" eaLnBrk="1" hangingPunct="1">
              <a:buFontTx/>
              <a:buAutoNum type="alphaUcPeriod"/>
            </a:pPr>
            <a:r>
              <a:rPr lang="en-US" sz="2400" dirty="0"/>
              <a:t>GPIB</a:t>
            </a:r>
          </a:p>
          <a:p>
            <a:pPr marL="609600" indent="-609600" eaLnBrk="1" hangingPunct="1">
              <a:buFontTx/>
              <a:buAutoNum type="alphaUcPeriod"/>
            </a:pPr>
            <a:r>
              <a:rPr lang="en-US" sz="2400" dirty="0"/>
              <a:t>Serial</a:t>
            </a:r>
          </a:p>
          <a:p>
            <a:pPr marL="609600" indent="-609600" eaLnBrk="1" hangingPunct="1">
              <a:buFontTx/>
              <a:buAutoNum type="alphaUcPeriod"/>
            </a:pPr>
            <a:r>
              <a:rPr lang="en-US" sz="2400" dirty="0"/>
              <a:t>Instrument I/O Assistant</a:t>
            </a:r>
          </a:p>
          <a:p>
            <a:pPr marL="609600" indent="-609600" eaLnBrk="1" hangingPunct="1">
              <a:buFontTx/>
              <a:buAutoNum type="alphaUcPeriod"/>
            </a:pPr>
            <a:r>
              <a:rPr lang="en-US" sz="2400" dirty="0"/>
              <a:t>VISA</a:t>
            </a:r>
          </a:p>
          <a:p>
            <a:pPr marL="609600" indent="-609600" eaLnBrk="1" hangingPunct="1">
              <a:buFontTx/>
              <a:buAutoNum type="alphaUcPeriod"/>
            </a:pPr>
            <a:r>
              <a:rPr lang="en-US" sz="2400" dirty="0"/>
              <a:t>Instrument Drivers and </a:t>
            </a:r>
            <a:r>
              <a:rPr lang="en-US" sz="2400" dirty="0" err="1"/>
              <a:t>IDNet</a:t>
            </a:r>
            <a:endParaRPr lang="en-US" sz="2400" dirty="0"/>
          </a:p>
        </p:txBody>
      </p:sp>
    </p:spTree>
  </p:cSld>
  <p:clrMapOvr>
    <a:masterClrMapping/>
  </p:clrMapOvr>
</p:sld>
</file>

<file path=ppt/theme/theme1.xml><?xml version="1.0" encoding="utf-8"?>
<a:theme xmlns:a="http://schemas.openxmlformats.org/drawingml/2006/main" name="NIppt2002MasterBlue">
  <a:themeElements>
    <a:clrScheme name="">
      <a:dk1>
        <a:srgbClr val="000000"/>
      </a:dk1>
      <a:lt1>
        <a:srgbClr val="FFFFFF"/>
      </a:lt1>
      <a:dk2>
        <a:srgbClr val="5C81B5"/>
      </a:dk2>
      <a:lt2>
        <a:srgbClr val="A8ADB0"/>
      </a:lt2>
      <a:accent1>
        <a:srgbClr val="B8BA95"/>
      </a:accent1>
      <a:accent2>
        <a:srgbClr val="697033"/>
      </a:accent2>
      <a:accent3>
        <a:srgbClr val="FFFFFF"/>
      </a:accent3>
      <a:accent4>
        <a:srgbClr val="000000"/>
      </a:accent4>
      <a:accent5>
        <a:srgbClr val="D8D9C8"/>
      </a:accent5>
      <a:accent6>
        <a:srgbClr val="5E652D"/>
      </a:accent6>
      <a:hlink>
        <a:srgbClr val="EDB906"/>
      </a:hlink>
      <a:folHlink>
        <a:srgbClr val="8E5872"/>
      </a:folHlink>
    </a:clrScheme>
    <a:fontScheme name="NIppt2002MasterBlu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NIppt2002MasterBlue 1">
        <a:dk1>
          <a:srgbClr val="000000"/>
        </a:dk1>
        <a:lt1>
          <a:srgbClr val="FFFFFF"/>
        </a:lt1>
        <a:dk2>
          <a:srgbClr val="A2BBDA"/>
        </a:dk2>
        <a:lt2>
          <a:srgbClr val="B5BABD"/>
        </a:lt2>
        <a:accent1>
          <a:srgbClr val="B3B58F"/>
        </a:accent1>
        <a:accent2>
          <a:srgbClr val="565D24"/>
        </a:accent2>
        <a:accent3>
          <a:srgbClr val="FFFFFF"/>
        </a:accent3>
        <a:accent4>
          <a:srgbClr val="000000"/>
        </a:accent4>
        <a:accent5>
          <a:srgbClr val="D6D7C6"/>
        </a:accent5>
        <a:accent6>
          <a:srgbClr val="4D5320"/>
        </a:accent6>
        <a:hlink>
          <a:srgbClr val="ECB105"/>
        </a:hlink>
        <a:folHlink>
          <a:srgbClr val="7B46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I Corp Template_external">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23041</TotalTime>
  <Words>25732</Words>
  <Application>Microsoft Office PowerPoint</Application>
  <PresentationFormat>On-screen Show (4:3)</PresentationFormat>
  <Paragraphs>2065</Paragraphs>
  <Slides>123</Slides>
  <Notes>123</Notes>
  <HiddenSlides>18</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123</vt:i4>
      </vt:variant>
    </vt:vector>
  </HeadingPairs>
  <TitlesOfParts>
    <vt:vector size="133" baseType="lpstr">
      <vt:lpstr>Arial</vt:lpstr>
      <vt:lpstr>Arial Narrow</vt:lpstr>
      <vt:lpstr>Calibri</vt:lpstr>
      <vt:lpstr>Courier New</vt:lpstr>
      <vt:lpstr>Times</vt:lpstr>
      <vt:lpstr>Times New Roman</vt:lpstr>
      <vt:lpstr>Webdings</vt:lpstr>
      <vt:lpstr>NIppt2002MasterBlue</vt:lpstr>
      <vt:lpstr>NI Corp Template_external</vt:lpstr>
      <vt:lpstr>Bitmap Image</vt:lpstr>
      <vt:lpstr>6-Hour Hands-On</vt:lpstr>
      <vt:lpstr>Course Goals</vt:lpstr>
      <vt:lpstr>The Virtual Instrumentation Approach </vt:lpstr>
      <vt:lpstr>LabVIEW Graphical Development System</vt:lpstr>
      <vt:lpstr>Virtual Instrumentation Applications</vt:lpstr>
      <vt:lpstr>PowerPoint Presentation</vt:lpstr>
      <vt:lpstr>Section I – LabVIEW Environment</vt:lpstr>
      <vt:lpstr>A. Setting Up Your Hardware</vt:lpstr>
      <vt:lpstr>Do Not Delete</vt:lpstr>
      <vt:lpstr>What Type of Device Should I Use? </vt:lpstr>
      <vt:lpstr>What is MAX?</vt:lpstr>
      <vt:lpstr>Exercise 1 – Setting Up Your Device</vt:lpstr>
      <vt:lpstr>Do Not Delete Exercise Instructions</vt:lpstr>
      <vt:lpstr>Exercise 1 – Setting Up Your Device</vt:lpstr>
      <vt:lpstr>Do Not Delete Exercise Instructions</vt:lpstr>
      <vt:lpstr>Exercise 1 – Setting Up Your Device</vt:lpstr>
      <vt:lpstr>PowerPoint Presentation</vt:lpstr>
      <vt:lpstr>PowerPoint Presentation</vt:lpstr>
      <vt:lpstr>Controls Palette</vt:lpstr>
      <vt:lpstr>Functions (and Structures) Palette</vt:lpstr>
      <vt:lpstr>PowerPoint Presentation</vt:lpstr>
      <vt:lpstr>PowerPoint Presentation</vt:lpstr>
      <vt:lpstr>PowerPoint Presentation</vt:lpstr>
      <vt:lpstr>PowerPoint Presentation</vt:lpstr>
      <vt:lpstr>Data Types Found in LabVIEW</vt:lpstr>
      <vt:lpstr>PowerPoint Presentation</vt:lpstr>
      <vt:lpstr>PowerPoint Presentation</vt:lpstr>
      <vt:lpstr>Exercise 2 – Acquiring a Signal with DAQ</vt:lpstr>
      <vt:lpstr>Do Not Delete Exercise Instructions</vt:lpstr>
      <vt:lpstr>Do Not Delete Exercise Instructions</vt:lpstr>
      <vt:lpstr>Do Not Delete Exercise Instructions</vt:lpstr>
      <vt:lpstr>Exercise 2 – Acquiring a Signal with the  Sound Card</vt:lpstr>
      <vt:lpstr>Context Help Window</vt:lpstr>
      <vt:lpstr>Tips for Working in LabVIEW</vt:lpstr>
      <vt:lpstr>Section II – Elements of Typical Programs</vt:lpstr>
      <vt:lpstr>Loops</vt:lpstr>
      <vt:lpstr>PowerPoint Presentation</vt:lpstr>
      <vt:lpstr>PowerPoint Presentation</vt:lpstr>
      <vt:lpstr>What Types of Functions Are Available?</vt:lpstr>
      <vt:lpstr>Searching for Controls, VIs, and Functions</vt:lpstr>
      <vt:lpstr>Create SubVI</vt:lpstr>
      <vt:lpstr>PowerPoint Presentation</vt:lpstr>
      <vt:lpstr>Exercise 3.1 – Analysis </vt:lpstr>
      <vt:lpstr>Do Not Delete Exercise Instructions</vt:lpstr>
      <vt:lpstr>Exercise 3.2 – Analysis </vt:lpstr>
      <vt:lpstr>Exercise 3.2 – Analysis </vt:lpstr>
      <vt:lpstr>Exercise 3.2 – Analysis </vt:lpstr>
      <vt:lpstr>How Do I Make Decisions in LabVIEW?</vt:lpstr>
      <vt:lpstr>File I/O</vt:lpstr>
      <vt:lpstr>High-Level File I/O Functions</vt:lpstr>
      <vt:lpstr>Exercise 3.3 – Decision Making and Saving Data</vt:lpstr>
      <vt:lpstr>PowerPoint Presentation</vt:lpstr>
      <vt:lpstr>Section III–Presenting Your Results</vt:lpstr>
      <vt:lpstr>What Types of Controls and Indicators Are Available?</vt:lpstr>
      <vt:lpstr>Charts – Add 1 Data Point at a Time with History</vt:lpstr>
      <vt:lpstr>Graphs – Display Many Data Points at Once</vt:lpstr>
      <vt:lpstr>Building Arrays with Loops (Auto-Indexing)</vt:lpstr>
      <vt:lpstr>Creating an Array (Step 1 of 2)</vt:lpstr>
      <vt:lpstr>Create an Array (Step 2 of 2)</vt:lpstr>
      <vt:lpstr>How Do I Time a Loop?</vt:lpstr>
      <vt:lpstr>Control and Indicator Properties</vt:lpstr>
      <vt:lpstr>Exercise 4.1 – Manual Analysis</vt:lpstr>
      <vt:lpstr>Textual Math in LabVIEW</vt:lpstr>
      <vt:lpstr>Math with the LabVIEW MathScript Node</vt:lpstr>
      <vt:lpstr>The Interactive LabVIEW MathScript Window</vt:lpstr>
      <vt:lpstr>Exercise 3.2 – Using MathScript</vt:lpstr>
      <vt:lpstr>Do Not Delete Exercise Instructions</vt:lpstr>
      <vt:lpstr>Do Not Delete Exercise Instructions</vt:lpstr>
      <vt:lpstr>Exercise 5 – Apply What You Have Learned</vt:lpstr>
      <vt:lpstr>Section IV – Advanced Data flow Topics (Optional)</vt:lpstr>
      <vt:lpstr>Introduction to Clusters</vt:lpstr>
      <vt:lpstr>Creating a Cluster</vt:lpstr>
      <vt:lpstr>Cluster Functions</vt:lpstr>
      <vt:lpstr>Using Arrays and Clusters with Graphs</vt:lpstr>
      <vt:lpstr>PowerPoint Presentation</vt:lpstr>
      <vt:lpstr>PowerPoint Presentation</vt:lpstr>
      <vt:lpstr>PowerPoint Presentation</vt:lpstr>
      <vt:lpstr>PowerPoint Presentation</vt:lpstr>
      <vt:lpstr>Modularity in LabVIEW – SubVIs </vt:lpstr>
      <vt:lpstr>Create SubVI</vt:lpstr>
      <vt:lpstr>PowerPoint Presentation</vt:lpstr>
      <vt:lpstr>Connector Pane and Icon Viewer</vt:lpstr>
      <vt:lpstr>Icon Viewer – Create an Icon</vt:lpstr>
      <vt:lpstr>Do Not Delete Exercise Instructions</vt:lpstr>
      <vt:lpstr>Do Not Delete Exercise Instructions</vt:lpstr>
      <vt:lpstr>State Machines</vt:lpstr>
      <vt:lpstr>State Machines Transitions</vt:lpstr>
      <vt:lpstr>Communicating between Loops</vt:lpstr>
      <vt:lpstr>PowerPoint Presentation</vt:lpstr>
      <vt:lpstr>Creating a Local Variable - Walk Through</vt:lpstr>
      <vt:lpstr>Creating Local Variables</vt:lpstr>
      <vt:lpstr>Producer/Consumer Design Pattern</vt:lpstr>
      <vt:lpstr>V. Large Program Development</vt:lpstr>
      <vt:lpstr>LabVIEW Navigation Window</vt:lpstr>
      <vt:lpstr>LabVIEW Project</vt:lpstr>
      <vt:lpstr>Shared Variables</vt:lpstr>
      <vt:lpstr>Do Not Delete  Exercise Instructions</vt:lpstr>
      <vt:lpstr>Do Not Delete Exercise Instructions</vt:lpstr>
      <vt:lpstr>Section VI – Instrument Control</vt:lpstr>
      <vt:lpstr>Which Types of Instruments Can Be Controlled?</vt:lpstr>
      <vt:lpstr>GPIB</vt:lpstr>
      <vt:lpstr>Serial</vt:lpstr>
      <vt:lpstr>Instrument I/O Assistant</vt:lpstr>
      <vt:lpstr>Do Not Delete Exercise Instructions</vt:lpstr>
      <vt:lpstr>VISA</vt:lpstr>
      <vt:lpstr>Instrument Drivers</vt:lpstr>
      <vt:lpstr>IDNet</vt:lpstr>
      <vt:lpstr>LabVIEW Case Studies</vt:lpstr>
      <vt:lpstr>Two-Player Chess</vt:lpstr>
      <vt:lpstr>Ballistic Trajectory Calculator</vt:lpstr>
      <vt:lpstr>Mouse Position Calculator</vt:lpstr>
      <vt:lpstr>What’s New in LabVIEW 8.6?</vt:lpstr>
      <vt:lpstr>Additional Resources</vt:lpstr>
      <vt:lpstr>The LabVIEW Certification Program</vt:lpstr>
      <vt:lpstr>NI Multisim and Ultiboard</vt:lpstr>
      <vt:lpstr>Multisim Integrated with LabVIEW</vt:lpstr>
      <vt:lpstr>Your Next Step</vt:lpstr>
      <vt:lpstr>Do Not Delete Exercise 2 Solutions</vt:lpstr>
      <vt:lpstr>Do Not Delete Exercise 3.1 Solutions</vt:lpstr>
      <vt:lpstr>Do Not Delete Exercise 3.2 Solutions</vt:lpstr>
      <vt:lpstr>Do Not Delete Exercise 3.3 Solutions</vt:lpstr>
      <vt:lpstr>Do Not Delete Exercise 4.1 &amp; 4.2 Solutions</vt:lpstr>
      <vt:lpstr>Do Not Delete Exercise 5 Solutions</vt:lpstr>
    </vt:vector>
  </TitlesOfParts>
  <Company>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Title Slide</dc:title>
  <dc:creator>macm</dc:creator>
  <cp:lastModifiedBy>Milan Simic</cp:lastModifiedBy>
  <cp:revision>1002</cp:revision>
  <dcterms:created xsi:type="dcterms:W3CDTF">2001-05-03T20:05:33Z</dcterms:created>
  <dcterms:modified xsi:type="dcterms:W3CDTF">2020-03-05T04:02:48Z</dcterms:modified>
</cp:coreProperties>
</file>